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670" r:id="rId2"/>
    <p:sldId id="409" r:id="rId3"/>
    <p:sldId id="478" r:id="rId4"/>
    <p:sldId id="467" r:id="rId5"/>
    <p:sldId id="410" r:id="rId6"/>
    <p:sldId id="474" r:id="rId7"/>
    <p:sldId id="469" r:id="rId8"/>
    <p:sldId id="468" r:id="rId9"/>
    <p:sldId id="622" r:id="rId10"/>
    <p:sldId id="646" r:id="rId11"/>
    <p:sldId id="663" r:id="rId12"/>
    <p:sldId id="529" r:id="rId13"/>
    <p:sldId id="414" r:id="rId14"/>
    <p:sldId id="415" r:id="rId15"/>
    <p:sldId id="416" r:id="rId16"/>
    <p:sldId id="665" r:id="rId17"/>
    <p:sldId id="664" r:id="rId18"/>
    <p:sldId id="558" r:id="rId19"/>
    <p:sldId id="559" r:id="rId20"/>
    <p:sldId id="560" r:id="rId21"/>
    <p:sldId id="561" r:id="rId22"/>
    <p:sldId id="562" r:id="rId23"/>
    <p:sldId id="563" r:id="rId24"/>
    <p:sldId id="564" r:id="rId25"/>
    <p:sldId id="566" r:id="rId26"/>
    <p:sldId id="567" r:id="rId27"/>
    <p:sldId id="418" r:id="rId28"/>
    <p:sldId id="571" r:id="rId29"/>
    <p:sldId id="420" r:id="rId30"/>
    <p:sldId id="642" r:id="rId31"/>
    <p:sldId id="638" r:id="rId32"/>
    <p:sldId id="423" r:id="rId33"/>
    <p:sldId id="623" r:id="rId34"/>
    <p:sldId id="656" r:id="rId35"/>
    <p:sldId id="657" r:id="rId36"/>
    <p:sldId id="584" r:id="rId37"/>
    <p:sldId id="644" r:id="rId38"/>
    <p:sldId id="643" r:id="rId39"/>
    <p:sldId id="647" r:id="rId40"/>
    <p:sldId id="652" r:id="rId41"/>
    <p:sldId id="654" r:id="rId42"/>
    <p:sldId id="655" r:id="rId43"/>
    <p:sldId id="658" r:id="rId44"/>
    <p:sldId id="659" r:id="rId45"/>
    <p:sldId id="660" r:id="rId46"/>
    <p:sldId id="666" r:id="rId47"/>
    <p:sldId id="629" r:id="rId48"/>
    <p:sldId id="630" r:id="rId49"/>
    <p:sldId id="669" r:id="rId50"/>
    <p:sldId id="667" r:id="rId51"/>
  </p:sldIdLst>
  <p:sldSz cx="12188825"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orient="horz" pos="105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6" autoAdjust="0"/>
    <p:restoredTop sz="91386" autoAdjust="0"/>
  </p:normalViewPr>
  <p:slideViewPr>
    <p:cSldViewPr>
      <p:cViewPr varScale="1">
        <p:scale>
          <a:sx n="77" d="100"/>
          <a:sy n="77" d="100"/>
        </p:scale>
        <p:origin x="1472" y="192"/>
      </p:cViewPr>
      <p:guideLst>
        <p:guide orient="horz" pos="2160"/>
        <p:guide orient="horz" pos="3744"/>
        <p:guide orient="horz" pos="960"/>
        <p:guide orient="horz" pos="1248"/>
        <p:guide pos="3839"/>
        <p:guide pos="7343"/>
        <p:guide pos="335"/>
        <p:guide orient="horz" pos="1056"/>
      </p:guideLst>
    </p:cSldViewPr>
  </p:slideViewPr>
  <p:outlineViewPr>
    <p:cViewPr>
      <p:scale>
        <a:sx n="33" d="100"/>
        <a:sy n="33" d="100"/>
      </p:scale>
      <p:origin x="0" y="19746"/>
    </p:cViewPr>
  </p:outlineViewPr>
  <p:notesTextViewPr>
    <p:cViewPr>
      <p:scale>
        <a:sx n="1" d="1"/>
        <a:sy n="1" d="1"/>
      </p:scale>
      <p:origin x="0" y="0"/>
    </p:cViewPr>
  </p:notesTextViewPr>
  <p:sorterViewPr>
    <p:cViewPr>
      <p:scale>
        <a:sx n="132" d="100"/>
        <a:sy n="132" d="100"/>
      </p:scale>
      <p:origin x="0" y="10512"/>
    </p:cViewPr>
  </p:sorterViewPr>
  <p:notesViewPr>
    <p:cSldViewPr snapToGrid="0">
      <p:cViewPr varScale="1">
        <p:scale>
          <a:sx n="113" d="100"/>
          <a:sy n="113" d="100"/>
        </p:scale>
        <p:origin x="-317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tags" Target="tags/tag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F33BB-B03E-3343-B9A8-B3BF1405B7EA}" type="doc">
      <dgm:prSet loTypeId="urn:microsoft.com/office/officeart/2005/8/layout/hProcess3" loCatId="" qsTypeId="urn:microsoft.com/office/officeart/2005/8/quickstyle/simple4" qsCatId="simple" csTypeId="urn:microsoft.com/office/officeart/2005/8/colors/accent1_2" csCatId="accent1" phldr="1"/>
      <dgm:spPr/>
    </dgm:pt>
    <dgm:pt modelId="{99A78603-0F23-184C-BBD8-36457CB83BFB}">
      <dgm:prSet custT="1"/>
      <dgm:spPr/>
      <dgm:t>
        <a:bodyPr/>
        <a:lstStyle/>
        <a:p>
          <a:r>
            <a:rPr lang="en-US" sz="2000" dirty="0" smtClean="0">
              <a:solidFill>
                <a:schemeClr val="bg1"/>
              </a:solidFill>
            </a:rPr>
            <a:t>LOAD ANY </a:t>
          </a:r>
          <a:br>
            <a:rPr lang="en-US" sz="2000" dirty="0" smtClean="0">
              <a:solidFill>
                <a:schemeClr val="bg1"/>
              </a:solidFill>
            </a:rPr>
          </a:br>
          <a:r>
            <a:rPr lang="en-US" sz="2000" dirty="0" smtClean="0">
              <a:solidFill>
                <a:schemeClr val="bg1"/>
              </a:solidFill>
            </a:rPr>
            <a:t>FORMAT</a:t>
          </a:r>
          <a:endParaRPr lang="en-US" sz="2000" dirty="0">
            <a:solidFill>
              <a:schemeClr val="bg1"/>
            </a:solidFill>
          </a:endParaRPr>
        </a:p>
      </dgm:t>
    </dgm:pt>
    <dgm:pt modelId="{D74BF28B-7652-7F44-A8E6-8C655E6FD5D1}" type="parTrans" cxnId="{C5806F46-424A-414A-B05C-286544CEAAB7}">
      <dgm:prSet/>
      <dgm:spPr/>
    </dgm:pt>
    <dgm:pt modelId="{6A9C6A85-BB70-AC40-8D2A-6897E19BDA43}" type="sibTrans" cxnId="{C5806F46-424A-414A-B05C-286544CEAAB7}">
      <dgm:prSet/>
      <dgm:spPr/>
    </dgm:pt>
    <dgm:pt modelId="{DC0A9D29-6067-E246-AFEE-CFB822717FCF}" type="pres">
      <dgm:prSet presAssocID="{09CF33BB-B03E-3343-B9A8-B3BF1405B7EA}" presName="Name0" presStyleCnt="0">
        <dgm:presLayoutVars>
          <dgm:dir/>
          <dgm:animLvl val="lvl"/>
          <dgm:resizeHandles val="exact"/>
        </dgm:presLayoutVars>
      </dgm:prSet>
      <dgm:spPr/>
    </dgm:pt>
    <dgm:pt modelId="{6CC90A87-4E6B-1E44-9795-B7C13F6F5428}" type="pres">
      <dgm:prSet presAssocID="{09CF33BB-B03E-3343-B9A8-B3BF1405B7EA}" presName="dummy" presStyleCnt="0"/>
      <dgm:spPr/>
    </dgm:pt>
    <dgm:pt modelId="{4DDD2ACE-4251-0F42-B68A-D529DEC0D5A1}" type="pres">
      <dgm:prSet presAssocID="{09CF33BB-B03E-3343-B9A8-B3BF1405B7EA}" presName="linH" presStyleCnt="0"/>
      <dgm:spPr/>
    </dgm:pt>
    <dgm:pt modelId="{C8E88379-2254-B140-BEDB-921A3A463762}" type="pres">
      <dgm:prSet presAssocID="{09CF33BB-B03E-3343-B9A8-B3BF1405B7EA}" presName="padding1" presStyleCnt="0"/>
      <dgm:spPr/>
    </dgm:pt>
    <dgm:pt modelId="{C061ADE6-2D04-A841-8A85-133B4934A3D4}" type="pres">
      <dgm:prSet presAssocID="{99A78603-0F23-184C-BBD8-36457CB83BFB}" presName="linV" presStyleCnt="0"/>
      <dgm:spPr/>
    </dgm:pt>
    <dgm:pt modelId="{3A8C6A3D-7048-9445-9DBF-99BB1388ECEE}" type="pres">
      <dgm:prSet presAssocID="{99A78603-0F23-184C-BBD8-36457CB83BFB}" presName="spVertical1" presStyleCnt="0"/>
      <dgm:spPr/>
    </dgm:pt>
    <dgm:pt modelId="{ECBF2C7C-34ED-7149-A047-7821FC5FF630}" type="pres">
      <dgm:prSet presAssocID="{99A78603-0F23-184C-BBD8-36457CB83BFB}" presName="parTx" presStyleLbl="revTx" presStyleIdx="0" presStyleCnt="1" custScaleY="356726" custLinFactNeighborX="-10975">
        <dgm:presLayoutVars>
          <dgm:chMax val="0"/>
          <dgm:chPref val="0"/>
          <dgm:bulletEnabled val="1"/>
        </dgm:presLayoutVars>
      </dgm:prSet>
      <dgm:spPr/>
      <dgm:t>
        <a:bodyPr/>
        <a:lstStyle/>
        <a:p>
          <a:endParaRPr lang="en-US"/>
        </a:p>
      </dgm:t>
    </dgm:pt>
    <dgm:pt modelId="{D8629CD8-46C8-6641-9690-B359265C30F4}" type="pres">
      <dgm:prSet presAssocID="{99A78603-0F23-184C-BBD8-36457CB83BFB}" presName="spVertical2" presStyleCnt="0"/>
      <dgm:spPr/>
    </dgm:pt>
    <dgm:pt modelId="{E896E235-9D6D-FF4D-93E1-32E420F139AF}" type="pres">
      <dgm:prSet presAssocID="{99A78603-0F23-184C-BBD8-36457CB83BFB}" presName="spVertical3" presStyleCnt="0"/>
      <dgm:spPr/>
    </dgm:pt>
    <dgm:pt modelId="{3E7843DE-8F43-DE42-9724-3EECD460DD5E}" type="pres">
      <dgm:prSet presAssocID="{09CF33BB-B03E-3343-B9A8-B3BF1405B7EA}" presName="padding2" presStyleCnt="0"/>
      <dgm:spPr/>
    </dgm:pt>
    <dgm:pt modelId="{6CE6BA04-40DD-B64F-B04A-7253A1858E4B}" type="pres">
      <dgm:prSet presAssocID="{09CF33BB-B03E-3343-B9A8-B3BF1405B7EA}" presName="negArrow" presStyleCnt="0"/>
      <dgm:spPr/>
    </dgm:pt>
    <dgm:pt modelId="{1BD45F7D-7B99-2242-8912-9215189E0165}" type="pres">
      <dgm:prSet presAssocID="{09CF33BB-B03E-3343-B9A8-B3BF1405B7EA}" presName="backgroundArrow" presStyleLbl="node1" presStyleIdx="0" presStyleCnt="1" custScaleY="186143" custLinFactNeighborY="20096"/>
      <dgm:spPr/>
    </dgm:pt>
  </dgm:ptLst>
  <dgm:cxnLst>
    <dgm:cxn modelId="{39DAF8A3-6D81-A842-A3FA-EA7222411B4F}" type="presOf" srcId="{09CF33BB-B03E-3343-B9A8-B3BF1405B7EA}" destId="{DC0A9D29-6067-E246-AFEE-CFB822717FCF}" srcOrd="0" destOrd="0" presId="urn:microsoft.com/office/officeart/2005/8/layout/hProcess3"/>
    <dgm:cxn modelId="{C5806F46-424A-414A-B05C-286544CEAAB7}" srcId="{09CF33BB-B03E-3343-B9A8-B3BF1405B7EA}" destId="{99A78603-0F23-184C-BBD8-36457CB83BFB}" srcOrd="0" destOrd="0" parTransId="{D74BF28B-7652-7F44-A8E6-8C655E6FD5D1}" sibTransId="{6A9C6A85-BB70-AC40-8D2A-6897E19BDA43}"/>
    <dgm:cxn modelId="{19D598C9-3916-3640-8B17-6B477F26F5C4}" type="presOf" srcId="{99A78603-0F23-184C-BBD8-36457CB83BFB}" destId="{ECBF2C7C-34ED-7149-A047-7821FC5FF630}" srcOrd="0" destOrd="0" presId="urn:microsoft.com/office/officeart/2005/8/layout/hProcess3"/>
    <dgm:cxn modelId="{BB7D2B62-3CBF-A542-B6B7-B948A9D80C97}" type="presParOf" srcId="{DC0A9D29-6067-E246-AFEE-CFB822717FCF}" destId="{6CC90A87-4E6B-1E44-9795-B7C13F6F5428}" srcOrd="0" destOrd="0" presId="urn:microsoft.com/office/officeart/2005/8/layout/hProcess3"/>
    <dgm:cxn modelId="{B84B6B75-C913-7146-A732-279C3789142B}" type="presParOf" srcId="{DC0A9D29-6067-E246-AFEE-CFB822717FCF}" destId="{4DDD2ACE-4251-0F42-B68A-D529DEC0D5A1}" srcOrd="1" destOrd="0" presId="urn:microsoft.com/office/officeart/2005/8/layout/hProcess3"/>
    <dgm:cxn modelId="{81B36E67-CFA0-4A4F-96DA-71BE13E3F46E}" type="presParOf" srcId="{4DDD2ACE-4251-0F42-B68A-D529DEC0D5A1}" destId="{C8E88379-2254-B140-BEDB-921A3A463762}" srcOrd="0" destOrd="0" presId="urn:microsoft.com/office/officeart/2005/8/layout/hProcess3"/>
    <dgm:cxn modelId="{B3E3E3FE-B514-114B-B584-31F246522042}" type="presParOf" srcId="{4DDD2ACE-4251-0F42-B68A-D529DEC0D5A1}" destId="{C061ADE6-2D04-A841-8A85-133B4934A3D4}" srcOrd="1" destOrd="0" presId="urn:microsoft.com/office/officeart/2005/8/layout/hProcess3"/>
    <dgm:cxn modelId="{A2E5F1B5-C217-A445-86D3-E710D7B1ABDD}" type="presParOf" srcId="{C061ADE6-2D04-A841-8A85-133B4934A3D4}" destId="{3A8C6A3D-7048-9445-9DBF-99BB1388ECEE}" srcOrd="0" destOrd="0" presId="urn:microsoft.com/office/officeart/2005/8/layout/hProcess3"/>
    <dgm:cxn modelId="{1BC627E3-5605-7545-B3BB-1F8B3D5BD901}" type="presParOf" srcId="{C061ADE6-2D04-A841-8A85-133B4934A3D4}" destId="{ECBF2C7C-34ED-7149-A047-7821FC5FF630}" srcOrd="1" destOrd="0" presId="urn:microsoft.com/office/officeart/2005/8/layout/hProcess3"/>
    <dgm:cxn modelId="{C8731734-9166-FE4A-BE6B-A2A7F9DBC2FE}" type="presParOf" srcId="{C061ADE6-2D04-A841-8A85-133B4934A3D4}" destId="{D8629CD8-46C8-6641-9690-B359265C30F4}" srcOrd="2" destOrd="0" presId="urn:microsoft.com/office/officeart/2005/8/layout/hProcess3"/>
    <dgm:cxn modelId="{A46CDE42-7077-2B49-A618-77FF9E84BF15}" type="presParOf" srcId="{C061ADE6-2D04-A841-8A85-133B4934A3D4}" destId="{E896E235-9D6D-FF4D-93E1-32E420F139AF}" srcOrd="3" destOrd="0" presId="urn:microsoft.com/office/officeart/2005/8/layout/hProcess3"/>
    <dgm:cxn modelId="{2CD6D193-BF7F-F048-A77F-9DB551AF3E05}" type="presParOf" srcId="{4DDD2ACE-4251-0F42-B68A-D529DEC0D5A1}" destId="{3E7843DE-8F43-DE42-9724-3EECD460DD5E}" srcOrd="2" destOrd="0" presId="urn:microsoft.com/office/officeart/2005/8/layout/hProcess3"/>
    <dgm:cxn modelId="{2697238D-D6C0-CB48-86A3-09097E00EB9F}" type="presParOf" srcId="{4DDD2ACE-4251-0F42-B68A-D529DEC0D5A1}" destId="{6CE6BA04-40DD-B64F-B04A-7253A1858E4B}" srcOrd="3" destOrd="0" presId="urn:microsoft.com/office/officeart/2005/8/layout/hProcess3"/>
    <dgm:cxn modelId="{7EB92309-0882-1F47-90F1-E394A9C0E90F}" type="presParOf" srcId="{4DDD2ACE-4251-0F42-B68A-D529DEC0D5A1}" destId="{1BD45F7D-7B99-2242-8912-9215189E0165}" srcOrd="4"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45F7D-7B99-2242-8912-9215189E0165}">
      <dsp:nvSpPr>
        <dsp:cNvPr id="0" name=""/>
        <dsp:cNvSpPr/>
      </dsp:nvSpPr>
      <dsp:spPr>
        <a:xfrm>
          <a:off x="0" y="193675"/>
          <a:ext cx="2364955" cy="1760879"/>
        </a:xfrm>
        <a:prstGeom prst="right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BF2C7C-34ED-7149-A047-7821FC5FF630}">
      <dsp:nvSpPr>
        <dsp:cNvPr id="0" name=""/>
        <dsp:cNvSpPr/>
      </dsp:nvSpPr>
      <dsp:spPr>
        <a:xfrm>
          <a:off x="0" y="240066"/>
          <a:ext cx="1937692" cy="1687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rPr>
            <a:t>LOAD ANY </a:t>
          </a:r>
          <a:br>
            <a:rPr lang="en-US" sz="2000" kern="1200" dirty="0" smtClean="0">
              <a:solidFill>
                <a:schemeClr val="bg1"/>
              </a:solidFill>
            </a:rPr>
          </a:br>
          <a:r>
            <a:rPr lang="en-US" sz="2000" kern="1200" dirty="0" smtClean="0">
              <a:solidFill>
                <a:schemeClr val="bg1"/>
              </a:solidFill>
            </a:rPr>
            <a:t>FORMAT</a:t>
          </a:r>
          <a:endParaRPr lang="en-US" sz="2000" kern="1200" dirty="0">
            <a:solidFill>
              <a:schemeClr val="bg1"/>
            </a:solidFill>
          </a:endParaRPr>
        </a:p>
      </dsp:txBody>
      <dsp:txXfrm>
        <a:off x="0" y="240066"/>
        <a:ext cx="1937692" cy="168728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5/22/17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pPr>
              <a:buFont typeface="Arial" pitchFamily="-84" charset="0"/>
              <a:buNone/>
            </a:pPr>
            <a:fld id="{957B483A-D436-8546-BD80-7C627C550A26}" type="slidenum">
              <a:rPr lang="en-US">
                <a:latin typeface="Arial" pitchFamily="-84" charset="0"/>
                <a:ea typeface="Times New Roman" pitchFamily="-84" charset="0"/>
                <a:cs typeface="Times New Roman" pitchFamily="-84" charset="0"/>
              </a:rPr>
              <a:pPr>
                <a:buFont typeface="Arial" pitchFamily="-84" charset="0"/>
                <a:buNone/>
              </a:pPr>
              <a:t>1</a:t>
            </a:fld>
            <a:endParaRPr lang="en-US">
              <a:latin typeface="Arial" pitchFamily="-84" charset="0"/>
              <a:ea typeface="Times New Roman" pitchFamily="-84" charset="0"/>
              <a:cs typeface="Times New Roman" pitchFamily="-84"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fr-FR">
              <a:latin typeface="Times New Roman" pitchFamily="-84" charset="0"/>
              <a:ea typeface="Times New Roman" pitchFamily="-84" charset="0"/>
              <a:cs typeface="Times New Roman" pitchFamily="-84" charset="0"/>
            </a:endParaRPr>
          </a:p>
        </p:txBody>
      </p:sp>
    </p:spTree>
    <p:extLst>
      <p:ext uri="{BB962C8B-B14F-4D97-AF65-F5344CB8AC3E}">
        <p14:creationId xmlns:p14="http://schemas.microsoft.com/office/powerpoint/2010/main" val="49354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endParaRPr lang="en-US" dirty="0"/>
          </a:p>
          <a:p>
            <a:r>
              <a:rPr lang="en-US" dirty="0"/>
              <a:t>To </a:t>
            </a:r>
            <a:r>
              <a:rPr lang="en-US" b="1" dirty="0"/>
              <a:t>copy this background </a:t>
            </a:r>
            <a:r>
              <a:rPr lang="en-US" dirty="0"/>
              <a:t>to another presentation on </a:t>
            </a:r>
            <a:r>
              <a:rPr lang="en-US" b="1" dirty="0"/>
              <a:t>PC</a:t>
            </a:r>
            <a:endParaRPr lang="en-US" dirty="0"/>
          </a:p>
          <a:p>
            <a:pPr marL="228600" indent="-228600">
              <a:buFont typeface="+mj-lt"/>
              <a:buAutoNum type="arabicPeriod"/>
            </a:pPr>
            <a:r>
              <a:rPr lang="en-US" dirty="0"/>
              <a:t>Locate and open the presentation where you will be placing this artwork. Click </a:t>
            </a:r>
            <a:r>
              <a:rPr lang="en-US" b="1" dirty="0"/>
              <a:t>New Slide</a:t>
            </a:r>
            <a:r>
              <a:rPr lang="en-US" dirty="0"/>
              <a:t> from the </a:t>
            </a:r>
            <a:r>
              <a:rPr lang="en-US" b="1" dirty="0"/>
              <a:t>Home</a:t>
            </a:r>
            <a:r>
              <a:rPr lang="en-US" dirty="0"/>
              <a:t> tab's </a:t>
            </a:r>
            <a:r>
              <a:rPr lang="en-US" b="1" dirty="0"/>
              <a:t>Slides</a:t>
            </a:r>
            <a:r>
              <a:rPr lang="en-US" dirty="0"/>
              <a:t> group and select </a:t>
            </a:r>
            <a:r>
              <a:rPr lang="en-US" b="1" dirty="0"/>
              <a:t>Reuse Slides</a:t>
            </a:r>
            <a:r>
              <a:rPr lang="en-US" dirty="0"/>
              <a:t>.</a:t>
            </a:r>
          </a:p>
          <a:p>
            <a:pPr marL="228600" indent="-228600">
              <a:buFont typeface="+mj-lt"/>
              <a:buAutoNum type="arabicPeriod"/>
            </a:pPr>
            <a:r>
              <a:rPr lang="en-US" dirty="0"/>
              <a:t>Click </a:t>
            </a:r>
            <a:r>
              <a:rPr lang="en-US" b="1" dirty="0"/>
              <a:t>Browse</a:t>
            </a:r>
            <a:r>
              <a:rPr lang="en-US" dirty="0"/>
              <a:t> in the </a:t>
            </a:r>
            <a:r>
              <a:rPr lang="en-US" b="1" dirty="0"/>
              <a:t>Reuse Slides </a:t>
            </a:r>
            <a:r>
              <a:rPr lang="en-US" dirty="0"/>
              <a:t>panel and select </a:t>
            </a:r>
            <a:r>
              <a:rPr lang="en-US" b="1" dirty="0"/>
              <a:t>Browse Files</a:t>
            </a:r>
            <a:r>
              <a:rPr lang="en-US" dirty="0"/>
              <a:t>. Double-click the PowerPoint presentation that contains the background you wish to copy.</a:t>
            </a:r>
          </a:p>
          <a:p>
            <a:pPr marL="228600" indent="-228600">
              <a:buFont typeface="+mj-lt"/>
              <a:buAutoNum type="arabicPeriod"/>
            </a:pPr>
            <a:r>
              <a:rPr lang="en-US" dirty="0"/>
              <a:t>Check </a:t>
            </a:r>
            <a:r>
              <a:rPr lang="en-US" b="1" dirty="0"/>
              <a:t>Keep Source Formatting</a:t>
            </a:r>
            <a:r>
              <a:rPr lang="en-US" dirty="0"/>
              <a:t> and click the slide that contains the background you want.</a:t>
            </a:r>
          </a:p>
          <a:p>
            <a:pPr marL="228600" indent="-228600">
              <a:buFont typeface="+mj-lt"/>
              <a:buAutoNum type="arabicPeriod"/>
            </a:pPr>
            <a:r>
              <a:rPr lang="en-US" dirty="0"/>
              <a:t>Click the left-hand slide preview to which you wish to apply the new master layout. </a:t>
            </a:r>
          </a:p>
          <a:p>
            <a:pPr marL="228600" indent="-228600">
              <a:buFont typeface="+mj-lt"/>
              <a:buAutoNum type="arabicPeriod"/>
            </a:pPr>
            <a:r>
              <a:rPr lang="en-US" b="1" dirty="0"/>
              <a:t>Apply New Layout (Important): Right-click</a:t>
            </a:r>
            <a:r>
              <a:rPr lang="en-US" dirty="0"/>
              <a:t> any selected slide, point to </a:t>
            </a:r>
            <a:r>
              <a:rPr lang="en-US" b="1" dirty="0"/>
              <a:t>Layout</a:t>
            </a:r>
            <a:r>
              <a:rPr lang="en-US" dirty="0"/>
              <a:t>, and click the slide containing the desired layout from the layout gallery. </a:t>
            </a:r>
          </a:p>
          <a:p>
            <a:pPr marL="228600" indent="-228600">
              <a:buFont typeface="+mj-lt"/>
              <a:buAutoNum type="arabicPeriod"/>
            </a:pPr>
            <a:r>
              <a:rPr lang="en-US" dirty="0"/>
              <a:t>Delete any unwanted slides or duplicates.</a:t>
            </a:r>
          </a:p>
          <a:p>
            <a:pPr marL="228600" indent="-228600">
              <a:buFont typeface="+mj-lt"/>
              <a:buAutoNum type="arabicPeriod"/>
            </a:pPr>
            <a:endParaRPr lang="en-US" dirty="0"/>
          </a:p>
          <a:p>
            <a:r>
              <a:rPr lang="en-US" dirty="0"/>
              <a:t>To </a:t>
            </a:r>
            <a:r>
              <a:rPr lang="en-US" b="1" dirty="0"/>
              <a:t>copy this background</a:t>
            </a:r>
            <a:r>
              <a:rPr lang="en-US" dirty="0"/>
              <a:t> to another presentation on </a:t>
            </a:r>
            <a:r>
              <a:rPr lang="en-US" b="1" dirty="0"/>
              <a:t>Mac</a:t>
            </a:r>
          </a:p>
          <a:p>
            <a:pPr marL="228600" indent="-228600">
              <a:buFont typeface="+mj-lt"/>
              <a:buAutoNum type="arabicPeriod"/>
            </a:pPr>
            <a:r>
              <a:rPr lang="en-US" dirty="0"/>
              <a:t>Locate and open the presentation where you will be placing this artwork. Click </a:t>
            </a:r>
            <a:r>
              <a:rPr lang="en-US" b="1" dirty="0"/>
              <a:t>New Slide</a:t>
            </a:r>
            <a:r>
              <a:rPr lang="en-US" dirty="0"/>
              <a:t> from the </a:t>
            </a:r>
            <a:r>
              <a:rPr lang="en-US" b="1" dirty="0"/>
              <a:t>Home</a:t>
            </a:r>
            <a:r>
              <a:rPr lang="en-US" dirty="0"/>
              <a:t> tab's </a:t>
            </a:r>
            <a:r>
              <a:rPr lang="en-US" b="1" dirty="0"/>
              <a:t>Slides</a:t>
            </a:r>
            <a:r>
              <a:rPr lang="en-US" dirty="0"/>
              <a:t> group and select </a:t>
            </a:r>
            <a:r>
              <a:rPr lang="en-US" b="1" dirty="0"/>
              <a:t>Insert Slides from Other Presentation…</a:t>
            </a:r>
            <a:endParaRPr lang="en-US" dirty="0"/>
          </a:p>
          <a:p>
            <a:pPr marL="228600" indent="-228600">
              <a:buFont typeface="+mj-lt"/>
              <a:buAutoNum type="arabicPeriod"/>
            </a:pPr>
            <a:r>
              <a:rPr lang="en-US" dirty="0"/>
              <a:t>Navigate to the PowerPoint presentation file that contains the background you wish to copy. Double-click or press </a:t>
            </a:r>
            <a:r>
              <a:rPr lang="en-US" b="1" dirty="0"/>
              <a:t>Insert. </a:t>
            </a:r>
            <a:r>
              <a:rPr lang="en-US" dirty="0"/>
              <a:t>This prompts the </a:t>
            </a:r>
            <a:r>
              <a:rPr lang="en-US" b="1" dirty="0"/>
              <a:t>Slide Finder</a:t>
            </a:r>
            <a:r>
              <a:rPr lang="en-US" dirty="0"/>
              <a:t> dialogue box.</a:t>
            </a:r>
          </a:p>
          <a:p>
            <a:pPr marL="228600" indent="-228600">
              <a:buFont typeface="+mj-lt"/>
              <a:buAutoNum type="arabicPeriod"/>
            </a:pPr>
            <a:r>
              <a:rPr lang="en-US" dirty="0"/>
              <a:t>Make sure </a:t>
            </a:r>
            <a:r>
              <a:rPr lang="en-US" b="1" dirty="0"/>
              <a:t>Keep design of original slides</a:t>
            </a:r>
            <a:r>
              <a:rPr lang="en-US" dirty="0"/>
              <a:t> is </a:t>
            </a:r>
            <a:r>
              <a:rPr lang="en-US" b="1" dirty="0"/>
              <a:t>unchecked</a:t>
            </a:r>
            <a:r>
              <a:rPr lang="en-US" dirty="0"/>
              <a:t> and click the slide(s) that contains the background you want. Hold Shift key to select multiple slides.</a:t>
            </a:r>
          </a:p>
          <a:p>
            <a:pPr marL="228600" indent="-228600">
              <a:buFont typeface="+mj-lt"/>
              <a:buAutoNum type="arabicPeriod"/>
            </a:pPr>
            <a:r>
              <a:rPr lang="en-US" dirty="0"/>
              <a:t>Click the left-hand slide preview to which you wish to apply the new master layout. </a:t>
            </a:r>
          </a:p>
          <a:p>
            <a:pPr marL="228600" indent="-228600">
              <a:buFont typeface="+mj-lt"/>
              <a:buAutoNum type="arabicPeriod"/>
            </a:pPr>
            <a:r>
              <a:rPr lang="en-US" b="1" dirty="0"/>
              <a:t>Apply New Layout (Important): </a:t>
            </a:r>
            <a:r>
              <a:rPr lang="en-US" dirty="0"/>
              <a:t>Click </a:t>
            </a:r>
            <a:r>
              <a:rPr lang="en-US" b="1" dirty="0"/>
              <a:t>Layout</a:t>
            </a:r>
            <a:r>
              <a:rPr lang="en-US" dirty="0"/>
              <a:t> from the </a:t>
            </a:r>
            <a:r>
              <a:rPr lang="en-US" b="1" dirty="0"/>
              <a:t>Home</a:t>
            </a:r>
            <a:r>
              <a:rPr lang="en-US" dirty="0"/>
              <a:t> tab's </a:t>
            </a:r>
            <a:r>
              <a:rPr lang="en-US" b="1" dirty="0"/>
              <a:t>Slides</a:t>
            </a:r>
            <a:r>
              <a:rPr lang="en-US" dirty="0"/>
              <a:t> group, and click the slide containing the desired layout from the layout gallery. </a:t>
            </a:r>
          </a:p>
          <a:p>
            <a:pPr marL="228600" indent="-228600">
              <a:buFont typeface="+mj-lt"/>
              <a:buAutoNum type="arabicPeriod"/>
            </a:pPr>
            <a:r>
              <a:rPr lang="en-US" dirty="0"/>
              <a:t>Delete any unwanted slides or duplicates.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3397460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400" kern="1200" dirty="0" smtClean="0">
                <a:solidFill>
                  <a:srgbClr val="000000"/>
                </a:solidFill>
                <a:latin typeface="+mn-lt"/>
                <a:ea typeface="+mn-ea"/>
                <a:cs typeface="+mn-cs"/>
              </a:rPr>
              <a:t>The in-memory analyst can be conveniently deployed depending on application requirements.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kern="1200" dirty="0" smtClean="0">
                <a:solidFill>
                  <a:srgbClr val="000000"/>
                </a:solidFill>
                <a:effectLst/>
                <a:latin typeface="+mn-lt"/>
                <a:ea typeface="+mn-ea"/>
                <a:cs typeface="+mn-cs"/>
              </a:rPr>
              <a:t>»   YARN The Batch approach: Finally, the analytics can be scheduled with Apache </a:t>
            </a:r>
            <a:r>
              <a:rPr lang="en-US" sz="1400" kern="1200" dirty="0" err="1" smtClean="0">
                <a:solidFill>
                  <a:srgbClr val="000000"/>
                </a:solidFill>
                <a:effectLst/>
                <a:latin typeface="+mn-lt"/>
                <a:ea typeface="+mn-ea"/>
                <a:cs typeface="+mn-cs"/>
              </a:rPr>
              <a:t>Hadoop</a:t>
            </a:r>
            <a:r>
              <a:rPr lang="en-US" sz="1400" kern="1200" dirty="0" smtClean="0">
                <a:solidFill>
                  <a:srgbClr val="000000"/>
                </a:solidFill>
                <a:effectLst/>
                <a:latin typeface="+mn-lt"/>
                <a:ea typeface="+mn-ea"/>
                <a:cs typeface="+mn-cs"/>
              </a:rPr>
              <a:t> YARN. YARN can find the necessary CPU and memory resources within the </a:t>
            </a:r>
            <a:r>
              <a:rPr lang="en-US" sz="1400" kern="1200" dirty="0" err="1" smtClean="0">
                <a:solidFill>
                  <a:srgbClr val="000000"/>
                </a:solidFill>
                <a:effectLst/>
                <a:latin typeface="+mn-lt"/>
                <a:ea typeface="+mn-ea"/>
                <a:cs typeface="+mn-cs"/>
              </a:rPr>
              <a:t>Hadoop</a:t>
            </a:r>
            <a:r>
              <a:rPr lang="en-US" sz="1400" kern="1200" dirty="0" smtClean="0">
                <a:solidFill>
                  <a:srgbClr val="000000"/>
                </a:solidFill>
                <a:effectLst/>
                <a:latin typeface="+mn-lt"/>
                <a:ea typeface="+mn-ea"/>
                <a:cs typeface="+mn-cs"/>
              </a:rPr>
              <a:t> cluster to deploy the in-memory analyst.</a:t>
            </a:r>
          </a:p>
          <a:p>
            <a:pPr lvl="0"/>
            <a:r>
              <a:rPr lang="en-US" sz="1400" kern="1200" dirty="0" smtClean="0">
                <a:solidFill>
                  <a:srgbClr val="000000"/>
                </a:solidFill>
                <a:effectLst/>
                <a:latin typeface="+mn-lt"/>
                <a:ea typeface="+mn-ea"/>
                <a:cs typeface="+mn-cs"/>
              </a:rPr>
              <a:t>»   STAND ALONE The Remote approach: If multiple sessions will be invoking the in-memory analyst, it may be more efficient to deploy it once in a Web container. The supported containers are Oracle </a:t>
            </a:r>
            <a:r>
              <a:rPr lang="en-US" sz="1400" kern="1200" dirty="0" err="1" smtClean="0">
                <a:solidFill>
                  <a:srgbClr val="000000"/>
                </a:solidFill>
                <a:effectLst/>
                <a:latin typeface="+mn-lt"/>
                <a:ea typeface="+mn-ea"/>
                <a:cs typeface="+mn-cs"/>
              </a:rPr>
              <a:t>WebLogic</a:t>
            </a:r>
            <a:r>
              <a:rPr lang="en-US" sz="1400" kern="1200" dirty="0" smtClean="0">
                <a:solidFill>
                  <a:srgbClr val="000000"/>
                </a:solidFill>
                <a:effectLst/>
                <a:latin typeface="+mn-lt"/>
                <a:ea typeface="+mn-ea"/>
                <a:cs typeface="+mn-cs"/>
              </a:rPr>
              <a:t> Server, Apache Tomcat, and Eclipse Jetty.</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kern="1200" dirty="0" smtClean="0">
                <a:solidFill>
                  <a:srgbClr val="000000"/>
                </a:solidFill>
                <a:effectLst/>
                <a:latin typeface="+mn-lt"/>
                <a:ea typeface="+mn-ea"/>
                <a:cs typeface="+mn-cs"/>
              </a:rPr>
              <a:t>»   IN THE APP The Embedded approach: This method embeds the analytics within the user’s Java application. The analytics will execute the application’s memory space. This is an efficient single user approach if sufficient memory is available. </a:t>
            </a:r>
          </a:p>
          <a:p>
            <a:endParaRPr lang="en-US" sz="14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2117761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DAL USES CAPABILITIES OF DB TO  ACCESS</a:t>
            </a:r>
            <a:r>
              <a:rPr lang="en-US" sz="1400" baseline="0" dirty="0" smtClean="0"/>
              <a:t> NODES AND EDGES – FILTERS GRAPH FOR PARTS RELEVANT TO ANALYSIS</a:t>
            </a:r>
          </a:p>
          <a:p>
            <a:endParaRPr lang="en-US" sz="1400" baseline="0" dirty="0" smtClean="0"/>
          </a:p>
          <a:p>
            <a:r>
              <a:rPr lang="en-US" sz="1400" baseline="0" dirty="0" smtClean="0"/>
              <a:t>DEPENDS ON CAPABILITIES OF THE UNDERLYING SERVER</a:t>
            </a:r>
            <a:endParaRPr lang="en-US" sz="14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1379570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5C357-FB17-4C93-90CC-C749E656E1C2}" type="slidenum">
              <a:rPr lang="en-US" altLang="en-US" smtClean="0"/>
              <a:pPr/>
              <a:t>17</a:t>
            </a:fld>
            <a:endParaRPr lang="en-US" altLang="en-US"/>
          </a:p>
        </p:txBody>
      </p:sp>
    </p:spTree>
    <p:extLst>
      <p:ext uri="{BB962C8B-B14F-4D97-AF65-F5344CB8AC3E}">
        <p14:creationId xmlns:p14="http://schemas.microsoft.com/office/powerpoint/2010/main" val="295370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endParaRPr lang="en-US" dirty="0"/>
          </a:p>
          <a:p>
            <a:r>
              <a:rPr lang="en-US" dirty="0"/>
              <a:t>To </a:t>
            </a:r>
            <a:r>
              <a:rPr lang="en-US" b="1" dirty="0"/>
              <a:t>copy this background </a:t>
            </a:r>
            <a:r>
              <a:rPr lang="en-US" dirty="0"/>
              <a:t>to another presentation on </a:t>
            </a:r>
            <a:r>
              <a:rPr lang="en-US" b="1" dirty="0"/>
              <a:t>PC</a:t>
            </a:r>
            <a:endParaRPr lang="en-US" dirty="0"/>
          </a:p>
          <a:p>
            <a:pPr marL="228600" indent="-228600">
              <a:buFont typeface="+mj-lt"/>
              <a:buAutoNum type="arabicPeriod"/>
            </a:pPr>
            <a:r>
              <a:rPr lang="en-US" dirty="0"/>
              <a:t>Locate and open the presentation where you will be placing this artwork. Click </a:t>
            </a:r>
            <a:r>
              <a:rPr lang="en-US" b="1" dirty="0"/>
              <a:t>New Slide</a:t>
            </a:r>
            <a:r>
              <a:rPr lang="en-US" dirty="0"/>
              <a:t> from the </a:t>
            </a:r>
            <a:r>
              <a:rPr lang="en-US" b="1" dirty="0"/>
              <a:t>Home</a:t>
            </a:r>
            <a:r>
              <a:rPr lang="en-US" dirty="0"/>
              <a:t> tab's </a:t>
            </a:r>
            <a:r>
              <a:rPr lang="en-US" b="1" dirty="0"/>
              <a:t>Slides</a:t>
            </a:r>
            <a:r>
              <a:rPr lang="en-US" dirty="0"/>
              <a:t> group and select </a:t>
            </a:r>
            <a:r>
              <a:rPr lang="en-US" b="1" dirty="0"/>
              <a:t>Reuse Slides</a:t>
            </a:r>
            <a:r>
              <a:rPr lang="en-US" dirty="0"/>
              <a:t>.</a:t>
            </a:r>
          </a:p>
          <a:p>
            <a:pPr marL="228600" indent="-228600">
              <a:buFont typeface="+mj-lt"/>
              <a:buAutoNum type="arabicPeriod"/>
            </a:pPr>
            <a:r>
              <a:rPr lang="en-US" dirty="0"/>
              <a:t>Click </a:t>
            </a:r>
            <a:r>
              <a:rPr lang="en-US" b="1" dirty="0"/>
              <a:t>Browse</a:t>
            </a:r>
            <a:r>
              <a:rPr lang="en-US" dirty="0"/>
              <a:t> in the </a:t>
            </a:r>
            <a:r>
              <a:rPr lang="en-US" b="1" dirty="0"/>
              <a:t>Reuse Slides </a:t>
            </a:r>
            <a:r>
              <a:rPr lang="en-US" dirty="0"/>
              <a:t>panel and select </a:t>
            </a:r>
            <a:r>
              <a:rPr lang="en-US" b="1" dirty="0"/>
              <a:t>Browse Files</a:t>
            </a:r>
            <a:r>
              <a:rPr lang="en-US" dirty="0"/>
              <a:t>. Double-click the PowerPoint presentation that contains the background you wish to copy.</a:t>
            </a:r>
          </a:p>
          <a:p>
            <a:pPr marL="228600" indent="-228600">
              <a:buFont typeface="+mj-lt"/>
              <a:buAutoNum type="arabicPeriod"/>
            </a:pPr>
            <a:r>
              <a:rPr lang="en-US" dirty="0"/>
              <a:t>Check </a:t>
            </a:r>
            <a:r>
              <a:rPr lang="en-US" b="1" dirty="0"/>
              <a:t>Keep Source Formatting</a:t>
            </a:r>
            <a:r>
              <a:rPr lang="en-US" dirty="0"/>
              <a:t> and click the slide that contains the background you want.</a:t>
            </a:r>
          </a:p>
          <a:p>
            <a:pPr marL="228600" indent="-228600">
              <a:buFont typeface="+mj-lt"/>
              <a:buAutoNum type="arabicPeriod"/>
            </a:pPr>
            <a:r>
              <a:rPr lang="en-US" dirty="0"/>
              <a:t>Click the left-hand slide preview to which you wish to apply the new master layout. </a:t>
            </a:r>
          </a:p>
          <a:p>
            <a:pPr marL="228600" indent="-228600">
              <a:buFont typeface="+mj-lt"/>
              <a:buAutoNum type="arabicPeriod"/>
            </a:pPr>
            <a:r>
              <a:rPr lang="en-US" b="1" dirty="0"/>
              <a:t>Apply New Layout (Important): Right-click</a:t>
            </a:r>
            <a:r>
              <a:rPr lang="en-US" dirty="0"/>
              <a:t> any selected slide, point to </a:t>
            </a:r>
            <a:r>
              <a:rPr lang="en-US" b="1" dirty="0"/>
              <a:t>Layout</a:t>
            </a:r>
            <a:r>
              <a:rPr lang="en-US" dirty="0"/>
              <a:t>, and click the slide containing the desired layout from the layout gallery. </a:t>
            </a:r>
          </a:p>
          <a:p>
            <a:pPr marL="228600" indent="-228600">
              <a:buFont typeface="+mj-lt"/>
              <a:buAutoNum type="arabicPeriod"/>
            </a:pPr>
            <a:r>
              <a:rPr lang="en-US" dirty="0"/>
              <a:t>Delete any unwanted slides or duplicates.</a:t>
            </a:r>
          </a:p>
          <a:p>
            <a:pPr marL="228600" indent="-228600">
              <a:buFont typeface="+mj-lt"/>
              <a:buAutoNum type="arabicPeriod"/>
            </a:pPr>
            <a:endParaRPr lang="en-US" dirty="0"/>
          </a:p>
          <a:p>
            <a:r>
              <a:rPr lang="en-US" dirty="0"/>
              <a:t>To </a:t>
            </a:r>
            <a:r>
              <a:rPr lang="en-US" b="1" dirty="0"/>
              <a:t>copy this background</a:t>
            </a:r>
            <a:r>
              <a:rPr lang="en-US" dirty="0"/>
              <a:t> to another presentation on </a:t>
            </a:r>
            <a:r>
              <a:rPr lang="en-US" b="1" dirty="0"/>
              <a:t>Mac</a:t>
            </a:r>
          </a:p>
          <a:p>
            <a:pPr marL="228600" indent="-228600">
              <a:buFont typeface="+mj-lt"/>
              <a:buAutoNum type="arabicPeriod"/>
            </a:pPr>
            <a:r>
              <a:rPr lang="en-US" dirty="0"/>
              <a:t>Locate and open the presentation where you will be placing this artwork. Click </a:t>
            </a:r>
            <a:r>
              <a:rPr lang="en-US" b="1" dirty="0"/>
              <a:t>New Slide</a:t>
            </a:r>
            <a:r>
              <a:rPr lang="en-US" dirty="0"/>
              <a:t> from the </a:t>
            </a:r>
            <a:r>
              <a:rPr lang="en-US" b="1" dirty="0"/>
              <a:t>Home</a:t>
            </a:r>
            <a:r>
              <a:rPr lang="en-US" dirty="0"/>
              <a:t> tab's </a:t>
            </a:r>
            <a:r>
              <a:rPr lang="en-US" b="1" dirty="0"/>
              <a:t>Slides</a:t>
            </a:r>
            <a:r>
              <a:rPr lang="en-US" dirty="0"/>
              <a:t> group and select </a:t>
            </a:r>
            <a:r>
              <a:rPr lang="en-US" b="1" dirty="0"/>
              <a:t>Insert Slides from Other Presentation…</a:t>
            </a:r>
            <a:endParaRPr lang="en-US" dirty="0"/>
          </a:p>
          <a:p>
            <a:pPr marL="228600" indent="-228600">
              <a:buFont typeface="+mj-lt"/>
              <a:buAutoNum type="arabicPeriod"/>
            </a:pPr>
            <a:r>
              <a:rPr lang="en-US" dirty="0"/>
              <a:t>Navigate to the PowerPoint presentation file that contains the background you wish to copy. Double-click or press </a:t>
            </a:r>
            <a:r>
              <a:rPr lang="en-US" b="1" dirty="0"/>
              <a:t>Insert. </a:t>
            </a:r>
            <a:r>
              <a:rPr lang="en-US" dirty="0"/>
              <a:t>This prompts the </a:t>
            </a:r>
            <a:r>
              <a:rPr lang="en-US" b="1" dirty="0"/>
              <a:t>Slide Finder</a:t>
            </a:r>
            <a:r>
              <a:rPr lang="en-US" dirty="0"/>
              <a:t> dialogue box.</a:t>
            </a:r>
          </a:p>
          <a:p>
            <a:pPr marL="228600" indent="-228600">
              <a:buFont typeface="+mj-lt"/>
              <a:buAutoNum type="arabicPeriod"/>
            </a:pPr>
            <a:r>
              <a:rPr lang="en-US" dirty="0"/>
              <a:t>Make sure </a:t>
            </a:r>
            <a:r>
              <a:rPr lang="en-US" b="1" dirty="0"/>
              <a:t>Keep design of original slides</a:t>
            </a:r>
            <a:r>
              <a:rPr lang="en-US" dirty="0"/>
              <a:t> is </a:t>
            </a:r>
            <a:r>
              <a:rPr lang="en-US" b="1" dirty="0"/>
              <a:t>unchecked</a:t>
            </a:r>
            <a:r>
              <a:rPr lang="en-US" dirty="0"/>
              <a:t> and click the slide(s) that contains the background you want. Hold Shift key to select multiple slides.</a:t>
            </a:r>
          </a:p>
          <a:p>
            <a:pPr marL="228600" indent="-228600">
              <a:buFont typeface="+mj-lt"/>
              <a:buAutoNum type="arabicPeriod"/>
            </a:pPr>
            <a:r>
              <a:rPr lang="en-US" dirty="0"/>
              <a:t>Click the left-hand slide preview to which you wish to apply the new master layout. </a:t>
            </a:r>
          </a:p>
          <a:p>
            <a:pPr marL="228600" indent="-228600">
              <a:buFont typeface="+mj-lt"/>
              <a:buAutoNum type="arabicPeriod"/>
            </a:pPr>
            <a:r>
              <a:rPr lang="en-US" b="1" dirty="0"/>
              <a:t>Apply New Layout (Important): </a:t>
            </a:r>
            <a:r>
              <a:rPr lang="en-US" dirty="0"/>
              <a:t>Click </a:t>
            </a:r>
            <a:r>
              <a:rPr lang="en-US" b="1" dirty="0"/>
              <a:t>Layout</a:t>
            </a:r>
            <a:r>
              <a:rPr lang="en-US" dirty="0"/>
              <a:t> from the </a:t>
            </a:r>
            <a:r>
              <a:rPr lang="en-US" b="1" dirty="0"/>
              <a:t>Home</a:t>
            </a:r>
            <a:r>
              <a:rPr lang="en-US" dirty="0"/>
              <a:t> tab's </a:t>
            </a:r>
            <a:r>
              <a:rPr lang="en-US" b="1" dirty="0"/>
              <a:t>Slides</a:t>
            </a:r>
            <a:r>
              <a:rPr lang="en-US" dirty="0"/>
              <a:t> group, and click the slide containing the desired layout from the layout gallery. </a:t>
            </a:r>
          </a:p>
          <a:p>
            <a:pPr marL="228600" indent="-228600">
              <a:buFont typeface="+mj-lt"/>
              <a:buAutoNum type="arabicPeriod"/>
            </a:pPr>
            <a:r>
              <a:rPr lang="en-US" dirty="0"/>
              <a:t>Delete any unwanted slides or duplicates.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3397460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Existing </a:t>
            </a:r>
            <a:r>
              <a:rPr lang="en-US" dirty="0" err="1" smtClean="0"/>
              <a:t>Hadoop</a:t>
            </a:r>
            <a:r>
              <a:rPr lang="en-US" dirty="0" smtClean="0"/>
              <a:t>-based Spatial technologies are </a:t>
            </a:r>
            <a:r>
              <a:rPr lang="en-US" dirty="0" err="1" smtClean="0"/>
              <a:t>GeoSpatial</a:t>
            </a:r>
            <a:r>
              <a:rPr lang="en-US" dirty="0" smtClean="0"/>
              <a:t>-centric not Application-centric</a:t>
            </a:r>
          </a:p>
          <a:p>
            <a:pPr lvl="1"/>
            <a:r>
              <a:rPr lang="de-DE" dirty="0" smtClean="0"/>
              <a:t>Data </a:t>
            </a:r>
            <a:r>
              <a:rPr lang="de-DE" dirty="0" err="1" smtClean="0"/>
              <a:t>is</a:t>
            </a:r>
            <a:r>
              <a:rPr lang="de-DE" dirty="0" smtClean="0"/>
              <a:t> </a:t>
            </a:r>
            <a:r>
              <a:rPr lang="de-DE" dirty="0" err="1" smtClean="0"/>
              <a:t>organized</a:t>
            </a:r>
            <a:r>
              <a:rPr lang="de-DE" dirty="0" smtClean="0"/>
              <a:t> on </a:t>
            </a:r>
            <a:r>
              <a:rPr lang="de-DE" dirty="0" err="1" smtClean="0"/>
              <a:t>spatial</a:t>
            </a:r>
            <a:r>
              <a:rPr lang="de-DE" dirty="0" smtClean="0"/>
              <a:t> </a:t>
            </a:r>
            <a:r>
              <a:rPr lang="de-DE" dirty="0" err="1" smtClean="0"/>
              <a:t>key</a:t>
            </a:r>
            <a:r>
              <a:rPr lang="de-DE" dirty="0" smtClean="0"/>
              <a:t>, </a:t>
            </a:r>
            <a:r>
              <a:rPr lang="de-DE" dirty="0" err="1" smtClean="0"/>
              <a:t>less</a:t>
            </a:r>
            <a:r>
              <a:rPr lang="de-DE" dirty="0" smtClean="0"/>
              <a:t> </a:t>
            </a:r>
            <a:r>
              <a:rPr lang="de-DE" dirty="0" err="1" smtClean="0"/>
              <a:t>suitable</a:t>
            </a:r>
            <a:r>
              <a:rPr lang="de-DE" dirty="0" smtClean="0"/>
              <a:t> </a:t>
            </a:r>
            <a:r>
              <a:rPr lang="de-DE" dirty="0" err="1" smtClean="0"/>
              <a:t>for</a:t>
            </a:r>
            <a:r>
              <a:rPr lang="de-DE" dirty="0" smtClean="0"/>
              <a:t> </a:t>
            </a:r>
            <a:r>
              <a:rPr lang="de-DE" dirty="0" err="1" smtClean="0"/>
              <a:t>combined</a:t>
            </a:r>
            <a:r>
              <a:rPr lang="de-DE" dirty="0" smtClean="0"/>
              <a:t> </a:t>
            </a:r>
            <a:r>
              <a:rPr lang="de-DE" dirty="0" err="1" smtClean="0"/>
              <a:t>spatial</a:t>
            </a:r>
            <a:r>
              <a:rPr lang="de-DE" dirty="0" smtClean="0"/>
              <a:t>/non-</a:t>
            </a:r>
            <a:r>
              <a:rPr lang="de-DE" dirty="0" err="1" smtClean="0"/>
              <a:t>spatial</a:t>
            </a:r>
            <a:r>
              <a:rPr lang="de-DE" dirty="0" smtClean="0"/>
              <a:t> </a:t>
            </a:r>
            <a:r>
              <a:rPr lang="de-DE" dirty="0" err="1" smtClean="0"/>
              <a:t>analytics</a:t>
            </a:r>
            <a:endParaRPr lang="de-DE" dirty="0" smtClean="0"/>
          </a:p>
          <a:p>
            <a:pPr lvl="1"/>
            <a:r>
              <a:rPr lang="en-US" dirty="0" smtClean="0"/>
              <a:t>Cannot work on any data that includes location info, </a:t>
            </a:r>
            <a:r>
              <a:rPr lang="en-US" dirty="0" err="1" smtClean="0"/>
              <a:t>datatype</a:t>
            </a:r>
            <a:r>
              <a:rPr lang="en-US" dirty="0" smtClean="0"/>
              <a:t> and file format</a:t>
            </a:r>
          </a:p>
          <a:p>
            <a:r>
              <a:rPr lang="en-US" dirty="0" smtClean="0"/>
              <a:t>No significant commercial offerings </a:t>
            </a:r>
          </a:p>
          <a:p>
            <a:pPr lvl="1"/>
            <a:r>
              <a:rPr lang="en-US" dirty="0" smtClean="0"/>
              <a:t>Unsupported </a:t>
            </a:r>
            <a:r>
              <a:rPr lang="en-US" dirty="0" err="1" smtClean="0"/>
              <a:t>GitHub</a:t>
            </a:r>
            <a:r>
              <a:rPr lang="en-US" dirty="0" smtClean="0"/>
              <a:t> code</a:t>
            </a:r>
          </a:p>
          <a:p>
            <a:pPr lvl="1"/>
            <a:r>
              <a:rPr lang="en-US" dirty="0" smtClean="0"/>
              <a:t>U. Minnesota </a:t>
            </a:r>
            <a:r>
              <a:rPr lang="en-US" dirty="0" err="1" smtClean="0"/>
              <a:t>SpatialHadoop</a:t>
            </a:r>
            <a:endParaRPr lang="en-US" dirty="0" smtClean="0"/>
          </a:p>
          <a:p>
            <a:pPr lvl="1"/>
            <a:r>
              <a:rPr lang="en-US" dirty="0" err="1" smtClean="0"/>
              <a:t>Accumulo</a:t>
            </a:r>
            <a:r>
              <a:rPr lang="en-US" dirty="0" smtClean="0"/>
              <a:t>-specific </a:t>
            </a:r>
            <a:r>
              <a:rPr lang="en-US" dirty="0" err="1" smtClean="0"/>
              <a:t>GeoMesa</a:t>
            </a:r>
            <a:endParaRPr lang="en-US" dirty="0" smtClean="0"/>
          </a:p>
          <a:p>
            <a:r>
              <a:rPr lang="en-US" dirty="0" smtClean="0"/>
              <a:t>Emergence of </a:t>
            </a:r>
            <a:r>
              <a:rPr lang="en-US" dirty="0" err="1" smtClean="0"/>
              <a:t>Hadoop</a:t>
            </a:r>
            <a:r>
              <a:rPr lang="en-US" dirty="0" smtClean="0"/>
              <a:t> for spatial processing and analysis in spatial workflows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3797193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smtClean="0"/>
              <a:t>SpatialIndexing</a:t>
            </a:r>
            <a:endParaRPr lang="en-US" dirty="0" smtClean="0"/>
          </a:p>
          <a:p>
            <a:pPr lvl="1"/>
            <a:r>
              <a:rPr lang="en-US" dirty="0" smtClean="0"/>
              <a:t>Categorization</a:t>
            </a:r>
          </a:p>
          <a:p>
            <a:pPr lvl="1"/>
            <a:r>
              <a:rPr lang="en-US" dirty="0" err="1" smtClean="0"/>
              <a:t>KMeansClustering</a:t>
            </a:r>
            <a:endParaRPr lang="en-US" dirty="0" smtClean="0"/>
          </a:p>
          <a:p>
            <a:pPr lvl="1"/>
            <a:r>
              <a:rPr lang="en-US" dirty="0" smtClean="0"/>
              <a:t>Binning</a:t>
            </a:r>
          </a:p>
          <a:p>
            <a:pPr lvl="1"/>
            <a:r>
              <a:rPr lang="en-US" dirty="0" err="1" smtClean="0"/>
              <a:t>SpatialFilter</a:t>
            </a:r>
            <a:endParaRPr lang="en-US" dirty="0" smtClean="0"/>
          </a:p>
          <a:p>
            <a:pPr lvl="1"/>
            <a:r>
              <a:rPr lang="en-US" dirty="0" err="1" smtClean="0"/>
              <a:t>SuggestService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2115236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B2455D1-80CD-47FF-B217-5F97999B9C5E}" type="slidenum">
              <a:rPr lang="en-US" smtClean="0"/>
              <a:pPr>
                <a:defRPr/>
              </a:pPr>
              <a:t>32</a:t>
            </a:fld>
            <a:endParaRPr lang="en-US" dirty="0"/>
          </a:p>
        </p:txBody>
      </p:sp>
    </p:spTree>
    <p:extLst>
      <p:ext uri="{BB962C8B-B14F-4D97-AF65-F5344CB8AC3E}">
        <p14:creationId xmlns:p14="http://schemas.microsoft.com/office/powerpoint/2010/main" val="1758571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smtClean="0"/>
              <a:t>Vector Data Processing</a:t>
            </a:r>
          </a:p>
          <a:p>
            <a:pPr lvl="1"/>
            <a:r>
              <a:rPr lang="en-US" sz="1400" dirty="0" smtClean="0"/>
              <a:t>Support spatial processing of data stored in HDFS</a:t>
            </a:r>
          </a:p>
          <a:p>
            <a:pPr lvl="1"/>
            <a:r>
              <a:rPr lang="en-US" sz="1400" dirty="0" smtClean="0"/>
              <a:t>Commonly used operations like </a:t>
            </a:r>
            <a:r>
              <a:rPr lang="en-US" sz="1400" dirty="0" err="1" smtClean="0"/>
              <a:t>PointInPolygon</a:t>
            </a:r>
            <a:r>
              <a:rPr lang="en-US" sz="1400" dirty="0" smtClean="0"/>
              <a:t>, buffer creation, distance calculations, </a:t>
            </a:r>
            <a:r>
              <a:rPr lang="en-US" sz="1400" dirty="0" err="1" smtClean="0"/>
              <a:t>anyinteract</a:t>
            </a:r>
            <a:r>
              <a:rPr lang="en-US" sz="1400" dirty="0" smtClean="0"/>
              <a:t> operations, etc.</a:t>
            </a:r>
          </a:p>
          <a:p>
            <a:pPr lvl="1"/>
            <a:r>
              <a:rPr lang="en-US" sz="1400" dirty="0" smtClean="0"/>
              <a:t>Advanced categorization and filtering operations like </a:t>
            </a:r>
            <a:r>
              <a:rPr lang="en-US" sz="1400" dirty="0" err="1" smtClean="0"/>
              <a:t>SpatialIndexing</a:t>
            </a:r>
            <a:r>
              <a:rPr lang="en-US" sz="1400" dirty="0" smtClean="0"/>
              <a:t>, Categorization, </a:t>
            </a:r>
            <a:r>
              <a:rPr lang="en-US" sz="1400" dirty="0" err="1" smtClean="0"/>
              <a:t>KMeansClustering</a:t>
            </a:r>
            <a:r>
              <a:rPr lang="en-US" sz="1400" dirty="0" smtClean="0"/>
              <a:t>, Binning, etc.</a:t>
            </a:r>
          </a:p>
          <a:p>
            <a:pPr lvl="1"/>
            <a:r>
              <a:rPr lang="en-US" sz="1400" dirty="0" smtClean="0"/>
              <a:t>Supports both</a:t>
            </a:r>
          </a:p>
          <a:p>
            <a:pPr lvl="1"/>
            <a:r>
              <a:rPr lang="en-US" sz="1400" dirty="0" smtClean="0"/>
              <a:t>Data enrichment services using </a:t>
            </a:r>
            <a:r>
              <a:rPr lang="en-US" sz="1400" dirty="0" err="1" smtClean="0"/>
              <a:t>GeoNames</a:t>
            </a:r>
            <a:r>
              <a:rPr lang="en-US" sz="1400" dirty="0" smtClean="0"/>
              <a:t> and geometry hierarchy data</a:t>
            </a:r>
          </a:p>
          <a:p>
            <a:pPr lvl="1"/>
            <a:r>
              <a:rPr lang="en-US" sz="1400" dirty="0" smtClean="0"/>
              <a:t>Map Visualization API (HTML5</a:t>
            </a:r>
          </a:p>
          <a:p>
            <a:pPr lvl="1"/>
            <a:endParaRPr lang="en-US" sz="1400" dirty="0" smtClean="0"/>
          </a:p>
          <a:p>
            <a:r>
              <a:rPr lang="en-US" sz="1400" dirty="0" smtClean="0"/>
              <a:t>Raster Data Processing</a:t>
            </a:r>
          </a:p>
          <a:p>
            <a:pPr lvl="1"/>
            <a:r>
              <a:rPr lang="en-US" sz="1400" dirty="0" smtClean="0"/>
              <a:t>GDAL to load raster data onto HDFS</a:t>
            </a:r>
          </a:p>
          <a:p>
            <a:pPr lvl="1"/>
            <a:r>
              <a:rPr lang="en-US" sz="1400" dirty="0" smtClean="0"/>
              <a:t>Raster processing operations: Mosaic and sub-set operations</a:t>
            </a:r>
          </a:p>
          <a:p>
            <a:pPr lvl="1"/>
            <a:r>
              <a:rPr lang="en-US" sz="1400" dirty="0" smtClean="0"/>
              <a:t>Map-Reduce framework for raster analysis operations (for example, calculate the slope at each pixel based on the DEM)</a:t>
            </a:r>
          </a:p>
          <a:p>
            <a:pPr lvl="1"/>
            <a:endParaRPr lang="en-US" sz="1400" dirty="0" smtClean="0"/>
          </a:p>
          <a:p>
            <a:pPr lvl="1"/>
            <a:endParaRPr lang="en-US" sz="1400" dirty="0" smtClean="0"/>
          </a:p>
          <a:p>
            <a:pPr lvl="1"/>
            <a:endParaRPr lang="en-US" sz="14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2115236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load their data into HDFS using a loader of their choice</a:t>
            </a:r>
          </a:p>
          <a:p>
            <a:pPr lvl="1"/>
            <a:r>
              <a:rPr lang="en-US" dirty="0" smtClean="0"/>
              <a:t>We do not require the data to be in a format that we specify</a:t>
            </a:r>
          </a:p>
          <a:p>
            <a:pPr lvl="1"/>
            <a:r>
              <a:rPr lang="en-US" dirty="0" smtClean="0"/>
              <a:t>This makes it easy for customers to use any data format their applications prefer</a:t>
            </a:r>
          </a:p>
          <a:p>
            <a:pPr lvl="1"/>
            <a:r>
              <a:rPr lang="en-US" dirty="0" smtClean="0"/>
              <a:t>And the data can have other business data and not just spatial data</a:t>
            </a:r>
          </a:p>
          <a:p>
            <a:r>
              <a:rPr lang="en-US" dirty="0" smtClean="0"/>
              <a:t>We require the customer to provide the </a:t>
            </a:r>
            <a:r>
              <a:rPr lang="en-US" dirty="0" err="1" smtClean="0"/>
              <a:t>InputFormat</a:t>
            </a:r>
            <a:r>
              <a:rPr lang="en-US" dirty="0" smtClean="0"/>
              <a:t>/</a:t>
            </a:r>
            <a:r>
              <a:rPr lang="en-US" dirty="0" err="1" smtClean="0"/>
              <a:t>RecordReader</a:t>
            </a:r>
            <a:r>
              <a:rPr lang="en-US" dirty="0" smtClean="0"/>
              <a:t> class </a:t>
            </a:r>
          </a:p>
          <a:p>
            <a:pPr lvl="1"/>
            <a:r>
              <a:rPr lang="en-US" dirty="0" smtClean="0"/>
              <a:t>The </a:t>
            </a:r>
            <a:r>
              <a:rPr lang="en-US" dirty="0" err="1" smtClean="0"/>
              <a:t>RecordReader</a:t>
            </a:r>
            <a:r>
              <a:rPr lang="en-US" dirty="0" smtClean="0"/>
              <a:t> implementation reads the customer data record and produces an instance of </a:t>
            </a:r>
            <a:r>
              <a:rPr lang="en-US" dirty="0" err="1" smtClean="0"/>
              <a:t>JGeometry</a:t>
            </a:r>
            <a:r>
              <a:rPr lang="en-US" dirty="0" smtClean="0"/>
              <a:t> </a:t>
            </a:r>
          </a:p>
          <a:p>
            <a:pPr lvl="1"/>
            <a:r>
              <a:rPr lang="en-US" dirty="0" smtClean="0"/>
              <a:t>With this model we can support any data format customers use for their data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2162788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2588"/>
            <a:ext cx="4570412" cy="257175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400" baseline="0" dirty="0" smtClean="0"/>
              <a:t>HOW MANY KNOW ABOUT ORACLE S&amp;G?</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sz="1400" baseline="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400" baseline="0" dirty="0" smtClean="0"/>
              <a:t>HOW MANY KNOW WE HAVE S &amp; G   AS PART OF DB CLOUD AND BIG DATA CLOUD?</a:t>
            </a:r>
            <a:r>
              <a:rPr lang="en-US" sz="1400" dirty="0" smtClean="0"/>
              <a:t> </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sz="14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400" dirty="0" smtClean="0"/>
              <a:t>HOW MANY KNOW</a:t>
            </a:r>
            <a:r>
              <a:rPr lang="en-US" sz="1400" baseline="0" dirty="0" smtClean="0"/>
              <a:t> WE HAVE BIG DATA S &amp; G?</a:t>
            </a:r>
          </a:p>
          <a:p>
            <a:endParaRPr lang="en-US" sz="1400"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a:t>
            </a:fld>
            <a:endParaRPr lang="en-US" dirty="0">
              <a:solidFill>
                <a:prstClr val="black"/>
              </a:solidFill>
            </a:endParaRPr>
          </a:p>
        </p:txBody>
      </p:sp>
      <p:sp>
        <p:nvSpPr>
          <p:cNvPr id="5" name="Rectangle 4"/>
          <p:cNvSpPr/>
          <p:nvPr/>
        </p:nvSpPr>
        <p:spPr>
          <a:xfrm>
            <a:off x="586049" y="3221039"/>
            <a:ext cx="4557453" cy="4206961"/>
          </a:xfrm>
          <a:prstGeom prst="rect">
            <a:avLst/>
          </a:prstGeom>
        </p:spPr>
        <p:txBody>
          <a:bodyPr wrap="square" lIns="89571" tIns="44787" rIns="89571" bIns="44787">
            <a:spAutoFit/>
          </a:bodyPr>
          <a:lstStyle/>
          <a:p>
            <a:pPr>
              <a:spcBef>
                <a:spcPts val="588"/>
              </a:spcBef>
            </a:pPr>
            <a:r>
              <a:rPr lang="en-US" sz="1100" dirty="0">
                <a:solidFill>
                  <a:srgbClr val="5F5F5F"/>
                </a:solidFill>
              </a:rPr>
              <a:t>Oracle is a leader in offering technologies to perform geospatial analysis and graph analytics.  We have thousands of users including the world’s largest mapping agencies, central, state and local governments, media and health sciences, transportation, utility, and telecommunications companies as well as energy, defense, intelligence, finance, insurance and retail organizations.</a:t>
            </a:r>
          </a:p>
          <a:p>
            <a:pPr>
              <a:spcBef>
                <a:spcPts val="588"/>
              </a:spcBef>
            </a:pPr>
            <a:r>
              <a:rPr lang="en-US" sz="1100" dirty="0">
                <a:solidFill>
                  <a:srgbClr val="5F5F5F"/>
                </a:solidFill>
              </a:rPr>
              <a:t>We have had a clear and consistent vision to exploit the advances in Oracle’s technologies to address the spatial and graph requirements of our customers and to enrich Oracle technologies, applications, tools and services with spatial and graph analysis capabilities.</a:t>
            </a:r>
          </a:p>
          <a:p>
            <a:pPr>
              <a:spcBef>
                <a:spcPts val="588"/>
              </a:spcBef>
            </a:pPr>
            <a:r>
              <a:rPr lang="en-US" sz="1100" dirty="0">
                <a:solidFill>
                  <a:srgbClr val="5F5F5F"/>
                </a:solidFill>
              </a:rPr>
              <a:t>Oracle Big Data Spatial and Graph was launched in May 2015.</a:t>
            </a:r>
          </a:p>
          <a:p>
            <a:pPr>
              <a:spcBef>
                <a:spcPts val="588"/>
              </a:spcBef>
            </a:pPr>
            <a:r>
              <a:rPr lang="en-US" sz="1100" dirty="0">
                <a:solidFill>
                  <a:srgbClr val="5F5F5F"/>
                </a:solidFill>
              </a:rPr>
              <a:t>Our strategy has been to  extend the spatial and graph capabilities that we already have on Oracle Database on every Big Data platform.   This doesn’t mean that we just  have the same functionality as the Oracle Database.  Our goal is to add spatial and graph capabilities to address use cases on every Big Data platform whether it’s </a:t>
            </a:r>
            <a:r>
              <a:rPr lang="en-US" sz="1100" dirty="0" err="1">
                <a:solidFill>
                  <a:srgbClr val="5F5F5F"/>
                </a:solidFill>
              </a:rPr>
              <a:t>Hadoop</a:t>
            </a:r>
            <a:r>
              <a:rPr lang="en-US" sz="1100" dirty="0">
                <a:solidFill>
                  <a:srgbClr val="5F5F5F"/>
                </a:solidFill>
              </a:rPr>
              <a:t>, </a:t>
            </a:r>
            <a:r>
              <a:rPr lang="en-US" sz="1100" dirty="0" err="1">
                <a:solidFill>
                  <a:srgbClr val="5F5F5F"/>
                </a:solidFill>
              </a:rPr>
              <a:t>NoSQL</a:t>
            </a:r>
            <a:r>
              <a:rPr lang="en-US" sz="1100" dirty="0">
                <a:solidFill>
                  <a:srgbClr val="5F5F5F"/>
                </a:solidFill>
              </a:rPr>
              <a:t>, or the cloud. </a:t>
            </a:r>
          </a:p>
          <a:p>
            <a:pPr>
              <a:spcBef>
                <a:spcPts val="588"/>
              </a:spcBef>
            </a:pPr>
            <a:r>
              <a:rPr lang="en-US" sz="1100" dirty="0">
                <a:solidFill>
                  <a:srgbClr val="5F5F5F"/>
                </a:solidFill>
              </a:rPr>
              <a:t>The idea is to use these platforms to address spatial and graph workloads and then apply spatial and graph analysis to the use cases that are best addressed by these on-premise and cloud technology platforms.</a:t>
            </a:r>
          </a:p>
          <a:p>
            <a:pPr>
              <a:spcBef>
                <a:spcPts val="588"/>
              </a:spcBef>
            </a:pPr>
            <a:endParaRPr lang="en-US" sz="1200" dirty="0">
              <a:solidFill>
                <a:srgbClr val="5F5F5F"/>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API is broadly divided into three categories</a:t>
            </a:r>
          </a:p>
          <a:p>
            <a:pPr lvl="1"/>
            <a:r>
              <a:rPr lang="en-US" dirty="0" smtClean="0"/>
              <a:t>Functions that operate on a single geometry at a time</a:t>
            </a:r>
          </a:p>
          <a:p>
            <a:pPr lvl="2"/>
            <a:r>
              <a:rPr lang="en-US" dirty="0" smtClean="0"/>
              <a:t>Buffer, simplify, length, area, etc.</a:t>
            </a:r>
          </a:p>
          <a:p>
            <a:pPr lvl="1"/>
            <a:r>
              <a:rPr lang="en-US" dirty="0" smtClean="0"/>
              <a:t>Functions that operate on a pair of geometries at a time</a:t>
            </a:r>
          </a:p>
          <a:p>
            <a:pPr lvl="2"/>
            <a:r>
              <a:rPr lang="en-US" dirty="0" smtClean="0"/>
              <a:t>Range-Queries: these are the typical </a:t>
            </a:r>
            <a:r>
              <a:rPr lang="en-US" dirty="0" err="1" smtClean="0"/>
              <a:t>PointInPolygon</a:t>
            </a:r>
            <a:r>
              <a:rPr lang="en-US" dirty="0" smtClean="0"/>
              <a:t>, </a:t>
            </a:r>
            <a:r>
              <a:rPr lang="en-US" dirty="0" err="1" smtClean="0"/>
              <a:t>AnyInteract</a:t>
            </a:r>
            <a:r>
              <a:rPr lang="en-US" dirty="0" smtClean="0"/>
              <a:t> type of operations</a:t>
            </a:r>
          </a:p>
          <a:p>
            <a:pPr lvl="3"/>
            <a:r>
              <a:rPr lang="en-US" dirty="0" smtClean="0"/>
              <a:t>Analogous to our operators and relate functions in the DB</a:t>
            </a:r>
          </a:p>
          <a:p>
            <a:pPr lvl="2"/>
            <a:r>
              <a:rPr lang="en-US" dirty="0" smtClean="0"/>
              <a:t>Join-Queries: This is the typical Spatial-Join operation where two data sets are joined to find all the interacting pairs of geometries (next release)</a:t>
            </a:r>
          </a:p>
          <a:p>
            <a:pPr lvl="1"/>
            <a:r>
              <a:rPr lang="en-US" dirty="0" smtClean="0"/>
              <a:t>Functions that categorize and enrich data</a:t>
            </a:r>
          </a:p>
          <a:p>
            <a:pPr lvl="2"/>
            <a:r>
              <a:rPr lang="en-US" dirty="0" smtClean="0"/>
              <a:t>Associating a data set with a known geometry or named hierarchy</a:t>
            </a:r>
          </a:p>
          <a:p>
            <a:pPr lvl="3"/>
            <a:r>
              <a:rPr lang="en-US" dirty="0" smtClean="0"/>
              <a:t>For example,  process all tweets for a time period and count how many tweets are associated with each city, county, state, etc.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35</a:t>
            </a:fld>
            <a:endParaRPr lang="en-US" dirty="0"/>
          </a:p>
        </p:txBody>
      </p:sp>
    </p:spTree>
    <p:extLst>
      <p:ext uri="{BB962C8B-B14F-4D97-AF65-F5344CB8AC3E}">
        <p14:creationId xmlns:p14="http://schemas.microsoft.com/office/powerpoint/2010/main" val="3067687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hierarchical geometry data set can be used as a reference data </a:t>
            </a:r>
          </a:p>
          <a:p>
            <a:pPr lvl="1"/>
            <a:r>
              <a:rPr lang="en-US" dirty="0" smtClean="0"/>
              <a:t>We provide some well known geometry layers but the customers can use any sets of data layers</a:t>
            </a:r>
          </a:p>
          <a:p>
            <a:pPr lvl="1"/>
            <a:r>
              <a:rPr lang="en-US" dirty="0" smtClean="0"/>
              <a:t>This data is stored as </a:t>
            </a:r>
            <a:r>
              <a:rPr lang="en-US" dirty="0" err="1" smtClean="0"/>
              <a:t>GeoJSON</a:t>
            </a:r>
            <a:r>
              <a:rPr lang="en-US" dirty="0" smtClean="0"/>
              <a:t> data</a:t>
            </a:r>
          </a:p>
          <a:p>
            <a:r>
              <a:rPr lang="en-US" dirty="0" smtClean="0"/>
              <a:t>Customers choose a set of layers they want to use</a:t>
            </a:r>
          </a:p>
          <a:p>
            <a:pPr lvl="1"/>
            <a:r>
              <a:rPr lang="en-US" dirty="0" smtClean="0"/>
              <a:t>For example, they can select (continents, countries, cities) or (countries, states, counties) as the hierarchy</a:t>
            </a:r>
          </a:p>
          <a:p>
            <a:r>
              <a:rPr lang="en-US" dirty="0" smtClean="0"/>
              <a:t>We create a map-reduce job and process the customer data and produce a result file that can be used for further processing</a:t>
            </a:r>
          </a:p>
          <a:p>
            <a:pPr lvl="1"/>
            <a:r>
              <a:rPr lang="en-US" dirty="0" smtClean="0"/>
              <a:t>For example, a summary file that can be used to visualize the categorized data on a map</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36</a:t>
            </a:fld>
            <a:endParaRPr lang="en-US" dirty="0"/>
          </a:p>
        </p:txBody>
      </p:sp>
    </p:spTree>
    <p:extLst>
      <p:ext uri="{BB962C8B-B14F-4D97-AF65-F5344CB8AC3E}">
        <p14:creationId xmlns:p14="http://schemas.microsoft.com/office/powerpoint/2010/main" val="3817680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SPATIAL INDEX</a:t>
            </a:r>
          </a:p>
          <a:p>
            <a:endParaRPr lang="en-US" dirty="0" smtClean="0"/>
          </a:p>
          <a:p>
            <a:r>
              <a:rPr lang="en-US" dirty="0" smtClean="0"/>
              <a:t>Randomly spread the data across all the nodes in the cluster</a:t>
            </a:r>
          </a:p>
          <a:p>
            <a:r>
              <a:rPr lang="en-US" dirty="0" smtClean="0"/>
              <a:t>Create a local spatial index at each node</a:t>
            </a:r>
          </a:p>
          <a:p>
            <a:r>
              <a:rPr lang="en-US" dirty="0" smtClean="0"/>
              <a:t>All nodes participate in processing the query</a:t>
            </a:r>
          </a:p>
          <a:p>
            <a:r>
              <a:rPr lang="en-US" dirty="0" smtClean="0"/>
              <a:t>No single node bottleneck against overload</a:t>
            </a:r>
          </a:p>
          <a:p>
            <a:r>
              <a:rPr lang="en-US" dirty="0" smtClean="0"/>
              <a:t>Latency is lower since each node only has to process a small amount of data</a:t>
            </a:r>
          </a:p>
          <a:p>
            <a:r>
              <a:rPr lang="en-US" dirty="0" smtClean="0"/>
              <a:t>Example</a:t>
            </a:r>
          </a:p>
          <a:p>
            <a:pPr lvl="1"/>
            <a:r>
              <a:rPr lang="en-US" dirty="0" smtClean="0"/>
              <a:t>A large number of records/logs  with </a:t>
            </a:r>
            <a:r>
              <a:rPr lang="en-US" dirty="0" err="1" smtClean="0"/>
              <a:t>lat</a:t>
            </a:r>
            <a:r>
              <a:rPr lang="en-US" dirty="0" smtClean="0"/>
              <a:t>/long information along with other attributes</a:t>
            </a:r>
          </a:p>
          <a:p>
            <a:pPr lvl="1"/>
            <a:r>
              <a:rPr lang="en-US" dirty="0" smtClean="0"/>
              <a:t>Find all the records that are within 10 miles from the given </a:t>
            </a:r>
            <a:r>
              <a:rPr lang="en-US" dirty="0" err="1" smtClean="0"/>
              <a:t>lat</a:t>
            </a:r>
            <a:r>
              <a:rPr lang="en-US" dirty="0" smtClean="0"/>
              <a:t>/long and also contain the phrase “united nations”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37</a:t>
            </a:fld>
            <a:endParaRPr lang="en-US" dirty="0"/>
          </a:p>
        </p:txBody>
      </p:sp>
    </p:spTree>
    <p:extLst>
      <p:ext uri="{BB962C8B-B14F-4D97-AF65-F5344CB8AC3E}">
        <p14:creationId xmlns:p14="http://schemas.microsoft.com/office/powerpoint/2010/main" val="3415473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 of some of the Spatial processing operations can be improved by using spatial indexes</a:t>
            </a:r>
          </a:p>
          <a:p>
            <a:pPr lvl="1"/>
            <a:r>
              <a:rPr lang="en-US" dirty="0" smtClean="0"/>
              <a:t> Range-Queries can benefit from spatial indexing as secondary filter operations can be skipped for records that are not contained in the MBR of the query geometry</a:t>
            </a:r>
          </a:p>
          <a:p>
            <a:r>
              <a:rPr lang="en-US" dirty="0" smtClean="0"/>
              <a:t>When the map-reduce job is created, we can specify whether to use or not use the spatial index</a:t>
            </a:r>
          </a:p>
          <a:p>
            <a:pPr lvl="1"/>
            <a:r>
              <a:rPr lang="en-US" dirty="0" smtClean="0"/>
              <a:t>If spatial index is not used, each record is processed by the spatial function that is invoked</a:t>
            </a:r>
          </a:p>
          <a:p>
            <a:pPr lvl="1"/>
            <a:r>
              <a:rPr lang="en-US" dirty="0" smtClean="0"/>
              <a:t>If spatial index is used, the map-reduce job only processes those records that can potentially interact with the MBR of the query geometry</a:t>
            </a:r>
          </a:p>
          <a:p>
            <a:pPr lvl="1"/>
            <a:r>
              <a:rPr lang="en-US" dirty="0" smtClean="0"/>
              <a:t>Spatial index data is placed in </a:t>
            </a:r>
            <a:r>
              <a:rPr lang="en-US" dirty="0" err="1" smtClean="0"/>
              <a:t>Hadoop</a:t>
            </a:r>
            <a:r>
              <a:rPr lang="en-US" dirty="0" smtClean="0"/>
              <a:t> Distributed Cache for fast access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38</a:t>
            </a:fld>
            <a:endParaRPr lang="en-US" dirty="0"/>
          </a:p>
        </p:txBody>
      </p:sp>
    </p:spTree>
    <p:extLst>
      <p:ext uri="{BB962C8B-B14F-4D97-AF65-F5344CB8AC3E}">
        <p14:creationId xmlns:p14="http://schemas.microsoft.com/office/powerpoint/2010/main" val="4220714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BEA26400-0F49-49DE-A9F8-E11CBE2A0086}" type="slidenum">
              <a:rPr lang="en-US">
                <a:solidFill>
                  <a:prstClr val="black"/>
                </a:solidFill>
              </a:rPr>
              <a:pPr/>
              <a:t>48</a:t>
            </a:fld>
            <a:endParaRPr lang="en-US">
              <a:solidFill>
                <a:prstClr val="black"/>
              </a:solidFill>
            </a:endParaRPr>
          </a:p>
        </p:txBody>
      </p:sp>
      <p:sp>
        <p:nvSpPr>
          <p:cNvPr id="16387" name="Rectangle 7"/>
          <p:cNvSpPr txBox="1">
            <a:spLocks noGrp="1" noChangeArrowheads="1"/>
          </p:cNvSpPr>
          <p:nvPr/>
        </p:nvSpPr>
        <p:spPr bwMode="auto">
          <a:xfrm>
            <a:off x="3887500" y="8687193"/>
            <a:ext cx="2970502" cy="456809"/>
          </a:xfrm>
          <a:prstGeom prst="rect">
            <a:avLst/>
          </a:prstGeom>
          <a:noFill/>
          <a:ln w="9525" cap="rnd">
            <a:noFill/>
            <a:miter lim="800000"/>
            <a:headEnd type="none" w="sm" len="sm"/>
            <a:tailEnd type="none" w="sm" len="sm"/>
          </a:ln>
        </p:spPr>
        <p:txBody>
          <a:bodyPr lIns="92087" tIns="46044" rIns="92087" bIns="46044" anchor="b"/>
          <a:lstStyle/>
          <a:p>
            <a:pPr algn="r" defTabSz="921393" eaLnBrk="0" hangingPunct="0"/>
            <a:fld id="{36C7E839-14D6-4EFA-A9B8-523A5A057714}" type="slidenum">
              <a:rPr lang="en-US" sz="1200">
                <a:solidFill>
                  <a:prstClr val="black"/>
                </a:solidFill>
                <a:latin typeface="Times New Roman" pitchFamily="-110" charset="0"/>
                <a:ea typeface="ＭＳ Ｐゴシック" pitchFamily="34" charset="-128"/>
                <a:cs typeface="Arial" pitchFamily="34" charset="0"/>
              </a:rPr>
              <a:pPr algn="r" defTabSz="921393" eaLnBrk="0" hangingPunct="0"/>
              <a:t>48</a:t>
            </a:fld>
            <a:endParaRPr lang="en-US" sz="1200" dirty="0">
              <a:solidFill>
                <a:prstClr val="black"/>
              </a:solidFill>
              <a:latin typeface="Times New Roman" pitchFamily="-110" charset="0"/>
              <a:ea typeface="ＭＳ Ｐゴシック" pitchFamily="34" charset="-128"/>
              <a:cs typeface="Arial" pitchFamily="34" charset="0"/>
            </a:endParaRPr>
          </a:p>
        </p:txBody>
      </p:sp>
      <p:sp>
        <p:nvSpPr>
          <p:cNvPr id="16388" name="Rectangle 2"/>
          <p:cNvSpPr>
            <a:spLocks noGrp="1" noRot="1" noChangeAspect="1" noChangeArrowheads="1" noTextEdit="1"/>
          </p:cNvSpPr>
          <p:nvPr>
            <p:ph type="sldImg"/>
          </p:nvPr>
        </p:nvSpPr>
        <p:spPr>
          <a:xfrm>
            <a:off x="1258888" y="407988"/>
            <a:ext cx="4341812" cy="2443162"/>
          </a:xfrm>
          <a:ln/>
        </p:spPr>
      </p:sp>
      <p:sp>
        <p:nvSpPr>
          <p:cNvPr id="16389" name="Rectangle 3"/>
          <p:cNvSpPr>
            <a:spLocks noGrp="1" noChangeArrowheads="1"/>
          </p:cNvSpPr>
          <p:nvPr>
            <p:ph type="body" idx="1"/>
          </p:nvPr>
        </p:nvSpPr>
        <p:spPr>
          <a:noFill/>
          <a:ln/>
        </p:spPr>
        <p:txBody>
          <a:bodyPr>
            <a:normAutofit fontScale="85000" lnSpcReduction="20000"/>
          </a:bodyPr>
          <a:lstStyle/>
          <a:p>
            <a:endParaRPr lang="en-US" b="1" kern="1200" dirty="0" smtClean="0">
              <a:solidFill>
                <a:schemeClr val="tx1"/>
              </a:solidFill>
              <a:latin typeface="+mn-lt"/>
              <a:ea typeface="+mn-ea"/>
              <a:cs typeface="+mn-cs"/>
            </a:endParaRPr>
          </a:p>
          <a:p>
            <a:r>
              <a:rPr lang="en-US" kern="1200" dirty="0" smtClean="0">
                <a:solidFill>
                  <a:schemeClr val="tx1"/>
                </a:solidFill>
                <a:latin typeface="+mn-lt"/>
                <a:ea typeface="+mn-ea"/>
                <a:cs typeface="+mn-cs"/>
              </a:rPr>
              <a:t>Our major conference, the Oracle Spatial Summit, will be held in Jan. 2016, at Oracle headquarters in California.  We will</a:t>
            </a:r>
            <a:r>
              <a:rPr lang="en-US" kern="1200" baseline="0" dirty="0" smtClean="0">
                <a:solidFill>
                  <a:schemeClr val="tx1"/>
                </a:solidFill>
                <a:latin typeface="+mn-lt"/>
                <a:ea typeface="+mn-ea"/>
                <a:cs typeface="+mn-cs"/>
              </a:rPr>
              <a:t> </a:t>
            </a:r>
            <a:r>
              <a:rPr lang="en-US" kern="1200" dirty="0" smtClean="0">
                <a:solidFill>
                  <a:schemeClr val="tx1"/>
                </a:solidFill>
                <a:latin typeface="+mn-lt"/>
                <a:ea typeface="+mn-ea"/>
                <a:cs typeface="+mn-cs"/>
              </a:rPr>
              <a:t>again partner with the</a:t>
            </a:r>
            <a:r>
              <a:rPr lang="en-US" kern="1200" baseline="0" dirty="0" smtClean="0">
                <a:solidFill>
                  <a:schemeClr val="tx1"/>
                </a:solidFill>
                <a:latin typeface="+mn-lt"/>
                <a:ea typeface="+mn-ea"/>
                <a:cs typeface="+mn-cs"/>
              </a:rPr>
              <a:t> BIWA (</a:t>
            </a:r>
            <a:r>
              <a:rPr lang="en-US" sz="1100" dirty="0" smtClean="0"/>
              <a:t>Business Intelligence, Warehousing, and Analytics)</a:t>
            </a:r>
            <a:r>
              <a:rPr lang="en-US" kern="1200" dirty="0" smtClean="0">
                <a:solidFill>
                  <a:schemeClr val="tx1"/>
                </a:solidFill>
                <a:latin typeface="+mn-lt"/>
                <a:ea typeface="+mn-ea"/>
                <a:cs typeface="+mn-cs"/>
              </a:rPr>
              <a:t>.  </a:t>
            </a:r>
          </a:p>
          <a:p>
            <a:endParaRPr lang="en-US" kern="1200" dirty="0" smtClean="0">
              <a:solidFill>
                <a:schemeClr val="tx1"/>
              </a:solidFill>
              <a:latin typeface="+mn-lt"/>
              <a:ea typeface="+mn-ea"/>
              <a:cs typeface="+mn-cs"/>
            </a:endParaRPr>
          </a:p>
          <a:p>
            <a:r>
              <a:rPr lang="en-US" kern="1200" dirty="0" smtClean="0">
                <a:solidFill>
                  <a:schemeClr val="tx1"/>
                </a:solidFill>
                <a:latin typeface="+mn-lt"/>
                <a:ea typeface="+mn-ea"/>
                <a:cs typeface="+mn-cs"/>
              </a:rPr>
              <a:t>The user</a:t>
            </a:r>
            <a:r>
              <a:rPr lang="en-US" kern="1200" baseline="0" dirty="0" smtClean="0">
                <a:solidFill>
                  <a:schemeClr val="tx1"/>
                </a:solidFill>
                <a:latin typeface="+mn-lt"/>
                <a:ea typeface="+mn-ea"/>
                <a:cs typeface="+mn-cs"/>
              </a:rPr>
              <a:t> groups for Spatial, BI, Analytics, and N. California organize t</a:t>
            </a:r>
            <a:r>
              <a:rPr lang="en-US" kern="1200" dirty="0" smtClean="0">
                <a:solidFill>
                  <a:schemeClr val="tx1"/>
                </a:solidFill>
                <a:latin typeface="+mn-lt"/>
                <a:ea typeface="+mn-ea"/>
                <a:cs typeface="+mn-cs"/>
              </a:rPr>
              <a:t>his valuable two and a half day event.  It will include technical sessions, keynote speakers including Oracle execs and industry leaders, labs, and case studies on topics from big data, BI, and analytics to spatial and GIS.  </a:t>
            </a:r>
          </a:p>
          <a:p>
            <a:endParaRPr lang="en-US" kern="1200" dirty="0" smtClean="0">
              <a:solidFill>
                <a:schemeClr val="tx1"/>
              </a:solidFill>
              <a:latin typeface="+mn-lt"/>
              <a:ea typeface="+mn-ea"/>
              <a:cs typeface="+mn-cs"/>
            </a:endParaRPr>
          </a:p>
          <a:p>
            <a:r>
              <a:rPr lang="en-US" kern="1200" dirty="0" smtClean="0">
                <a:solidFill>
                  <a:schemeClr val="tx1"/>
                </a:solidFill>
                <a:latin typeface="+mn-lt"/>
                <a:ea typeface="+mn-ea"/>
                <a:cs typeface="+mn-cs"/>
              </a:rPr>
              <a:t>Early bird</a:t>
            </a:r>
            <a:r>
              <a:rPr lang="en-US" kern="1200" baseline="0" dirty="0" smtClean="0">
                <a:solidFill>
                  <a:schemeClr val="tx1"/>
                </a:solidFill>
                <a:latin typeface="+mn-lt"/>
                <a:ea typeface="+mn-ea"/>
                <a:cs typeface="+mn-cs"/>
              </a:rPr>
              <a:t> discounts are now available for registration</a:t>
            </a:r>
            <a:endParaRPr lang="en-US" kern="1200" dirty="0" smtClean="0">
              <a:solidFill>
                <a:schemeClr val="tx1"/>
              </a:solidFill>
              <a:latin typeface="+mn-lt"/>
              <a:ea typeface="+mn-ea"/>
              <a:cs typeface="+mn-cs"/>
            </a:endParaRPr>
          </a:p>
          <a:p>
            <a:endParaRPr lang="en-US" kern="1200" dirty="0" smtClean="0">
              <a:solidFill>
                <a:schemeClr val="tx1"/>
              </a:solidFill>
              <a:latin typeface="+mn-lt"/>
              <a:ea typeface="+mn-ea"/>
              <a:cs typeface="+mn-cs"/>
            </a:endParaRPr>
          </a:p>
          <a:p>
            <a:r>
              <a:rPr lang="en-US" kern="1200" dirty="0" smtClean="0">
                <a:solidFill>
                  <a:schemeClr val="tx1"/>
                </a:solidFill>
                <a:latin typeface="+mn-lt"/>
                <a:ea typeface="+mn-ea"/>
                <a:cs typeface="+mn-cs"/>
              </a:rPr>
              <a:t>Last call for speaker abstracts – submit by </a:t>
            </a:r>
            <a:r>
              <a:rPr lang="en-US" b="1" kern="1200" dirty="0" smtClean="0">
                <a:solidFill>
                  <a:schemeClr val="tx1"/>
                </a:solidFill>
                <a:latin typeface="+mn-lt"/>
                <a:ea typeface="+mn-ea"/>
                <a:cs typeface="+mn-cs"/>
              </a:rPr>
              <a:t>November 2</a:t>
            </a:r>
            <a:r>
              <a:rPr lang="en-US" b="1" kern="1200" baseline="30000" dirty="0" smtClean="0">
                <a:solidFill>
                  <a:schemeClr val="tx1"/>
                </a:solidFill>
                <a:latin typeface="+mn-lt"/>
                <a:ea typeface="+mn-ea"/>
                <a:cs typeface="+mn-cs"/>
              </a:rPr>
              <a:t>nd</a:t>
            </a:r>
            <a:r>
              <a:rPr lang="en-US" b="1" kern="1200" dirty="0" smtClean="0">
                <a:solidFill>
                  <a:schemeClr val="tx1"/>
                </a:solidFill>
                <a:latin typeface="+mn-lt"/>
                <a:ea typeface="+mn-ea"/>
                <a:cs typeface="+mn-cs"/>
              </a:rPr>
              <a:t> </a:t>
            </a:r>
            <a:r>
              <a:rPr lang="en-US" kern="1200" dirty="0" smtClean="0">
                <a:solidFill>
                  <a:schemeClr val="tx1"/>
                </a:solidFill>
                <a:latin typeface="+mn-lt"/>
                <a:ea typeface="+mn-ea"/>
                <a:cs typeface="+mn-cs"/>
              </a:rPr>
              <a:t>if you’ve got a case study or technology you’d like to share.  Check out the website at www.biwasummit.org for details.  </a:t>
            </a:r>
          </a:p>
          <a:p>
            <a:endParaRPr lang="en-US" kern="1200" dirty="0" smtClean="0">
              <a:solidFill>
                <a:schemeClr val="tx1"/>
              </a:solidFill>
              <a:latin typeface="+mn-lt"/>
              <a:ea typeface="+mn-ea"/>
              <a:cs typeface="+mn-cs"/>
            </a:endParaRPr>
          </a:p>
          <a:p>
            <a:r>
              <a:rPr lang="en-US" b="1" kern="1200" dirty="0" smtClean="0">
                <a:solidFill>
                  <a:schemeClr val="tx1"/>
                </a:solidFill>
                <a:latin typeface="+mn-lt"/>
                <a:ea typeface="+mn-ea"/>
                <a:cs typeface="+mn-cs"/>
              </a:rPr>
              <a:t>Scheduled sessions</a:t>
            </a:r>
            <a:r>
              <a:rPr lang="en-US" b="1" kern="1200" baseline="0" dirty="0" smtClean="0">
                <a:solidFill>
                  <a:schemeClr val="tx1"/>
                </a:solidFill>
                <a:latin typeface="+mn-lt"/>
                <a:ea typeface="+mn-ea"/>
                <a:cs typeface="+mn-cs"/>
              </a:rPr>
              <a:t> include:  </a:t>
            </a:r>
          </a:p>
          <a:p>
            <a:endParaRPr lang="en-US" b="1" kern="1200" baseline="0" dirty="0" smtClean="0">
              <a:solidFill>
                <a:schemeClr val="tx1"/>
              </a:solidFill>
              <a:latin typeface="+mn-lt"/>
              <a:ea typeface="+mn-ea"/>
              <a:cs typeface="+mn-cs"/>
            </a:endParaRPr>
          </a:p>
          <a:p>
            <a:r>
              <a:rPr lang="en-US" b="1" dirty="0" smtClean="0"/>
              <a:t>Technical Sessions from the Oracle Product Team:</a:t>
            </a:r>
          </a:p>
          <a:p>
            <a:pPr marL="231775" indent="-231775">
              <a:buFont typeface="Arial" pitchFamily="34" charset="0"/>
              <a:buChar char="•"/>
            </a:pPr>
            <a:r>
              <a:rPr lang="en-US" b="1" dirty="0" smtClean="0"/>
              <a:t>Best Practices, Tips, and Tricks with Oracle Spatial and Graph</a:t>
            </a:r>
          </a:p>
          <a:p>
            <a:pPr marL="231775" indent="-231775">
              <a:buFont typeface="Arial" pitchFamily="34" charset="0"/>
              <a:buChar char="•"/>
            </a:pPr>
            <a:r>
              <a:rPr lang="en-US" b="1" dirty="0" smtClean="0"/>
              <a:t>Raster Analysis and Processing with Oracle Spatial and Graph</a:t>
            </a:r>
          </a:p>
          <a:p>
            <a:pPr marL="231775" indent="-231775">
              <a:buFont typeface="Arial" pitchFamily="34" charset="0"/>
              <a:buChar char="•"/>
            </a:pPr>
            <a:r>
              <a:rPr lang="en-US" b="1" dirty="0" smtClean="0"/>
              <a:t>3D Data Management - From Point Cloud to City Model  (including Use Cases)</a:t>
            </a:r>
          </a:p>
          <a:p>
            <a:pPr marL="231775" indent="-231775">
              <a:buFont typeface="Arial" pitchFamily="34" charset="0"/>
              <a:buChar char="•"/>
            </a:pPr>
            <a:r>
              <a:rPr lang="en-US" b="1" dirty="0" smtClean="0"/>
              <a:t>Many Graphs for Many Uses: An Introduction to RDF, Property, and Network Graphs</a:t>
            </a:r>
            <a:br>
              <a:rPr lang="en-US" b="1" dirty="0" smtClean="0"/>
            </a:br>
            <a:endParaRPr lang="en-US" b="1" dirty="0" smtClean="0"/>
          </a:p>
          <a:p>
            <a:r>
              <a:rPr lang="en-US" b="1" dirty="0" smtClean="0"/>
              <a:t>Hands-On Labs: </a:t>
            </a:r>
          </a:p>
          <a:p>
            <a:pPr marL="231775" indent="-231775">
              <a:buFont typeface="Arial" pitchFamily="34" charset="0"/>
              <a:buChar char="•"/>
            </a:pPr>
            <a:r>
              <a:rPr lang="en-US" b="1" u="sng" dirty="0" smtClean="0"/>
              <a:t>Applying Spatial Analysis to Big Data</a:t>
            </a:r>
          </a:p>
          <a:p>
            <a:pPr marL="231775" indent="-231775">
              <a:buFont typeface="Arial" pitchFamily="34" charset="0"/>
              <a:buChar char="•"/>
            </a:pPr>
            <a:r>
              <a:rPr lang="en-US" b="1" dirty="0" smtClean="0"/>
              <a:t>Interactive Map Visualization of Large Datasets in Analytic Applications</a:t>
            </a:r>
          </a:p>
          <a:p>
            <a:pPr marL="231775" indent="-231775"/>
            <a:endParaRPr lang="en-US" b="1" dirty="0" smtClean="0"/>
          </a:p>
          <a:p>
            <a:pPr marL="231775" indent="-231775"/>
            <a:r>
              <a:rPr lang="en-US" b="1" dirty="0" smtClean="0"/>
              <a:t>Customer/Partner Sessions: </a:t>
            </a:r>
          </a:p>
          <a:p>
            <a:pPr marL="231775" indent="-231775">
              <a:buFont typeface="Arial" pitchFamily="34" charset="0"/>
              <a:buChar char="•"/>
            </a:pPr>
            <a:r>
              <a:rPr lang="en-US" b="1" dirty="0" smtClean="0"/>
              <a:t>Best Practices for Developing Geospatial Apps for the Cloud</a:t>
            </a:r>
          </a:p>
          <a:p>
            <a:pPr marL="231775" indent="-231775">
              <a:buFont typeface="Arial" pitchFamily="34" charset="0"/>
              <a:buChar char="•"/>
            </a:pPr>
            <a:r>
              <a:rPr lang="en-US" b="1" dirty="0" smtClean="0"/>
              <a:t>BI Movie Magic: Maps, Graphs, and BI Dashboards at AMC Theatres </a:t>
            </a:r>
          </a:p>
          <a:p>
            <a:endParaRPr lang="en-US" b="1" kern="1200" dirty="0" smtClean="0">
              <a:solidFill>
                <a:schemeClr val="tx1"/>
              </a:solidFill>
              <a:latin typeface="+mn-lt"/>
              <a:ea typeface="+mn-ea"/>
              <a:cs typeface="+mn-cs"/>
            </a:endParaRPr>
          </a:p>
          <a:p>
            <a:r>
              <a:rPr lang="en-US" kern="1200" dirty="0" smtClean="0">
                <a:solidFill>
                  <a:schemeClr val="tx1"/>
                </a:solidFill>
                <a:latin typeface="+mn-lt"/>
                <a:ea typeface="+mn-ea"/>
                <a:cs typeface="+mn-cs"/>
              </a:rPr>
              <a:t> </a:t>
            </a:r>
            <a:endParaRPr lang="en-US" sz="1400" dirty="0">
              <a:latin typeface="Arial" charset="0"/>
              <a:cs typeface="Times New Roman" pitchFamily="-110" charset="0"/>
            </a:endParaRPr>
          </a:p>
        </p:txBody>
      </p:sp>
    </p:spTree>
    <p:extLst>
      <p:ext uri="{BB962C8B-B14F-4D97-AF65-F5344CB8AC3E}">
        <p14:creationId xmlns:p14="http://schemas.microsoft.com/office/powerpoint/2010/main" val="992383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382588"/>
            <a:ext cx="4565650" cy="2570162"/>
          </a:xfrm>
        </p:spPr>
      </p:sp>
      <p:sp>
        <p:nvSpPr>
          <p:cNvPr id="3" name="Notes Placeholder 2"/>
          <p:cNvSpPr>
            <a:spLocks noGrp="1"/>
          </p:cNvSpPr>
          <p:nvPr>
            <p:ph type="body" idx="1"/>
          </p:nvPr>
        </p:nvSpPr>
        <p:spPr/>
        <p:txBody>
          <a:bodyPr/>
          <a:lstStyle/>
          <a:p>
            <a:r>
              <a:rPr lang="en-US" sz="1400" b="1" dirty="0" smtClean="0"/>
              <a:t>DON’T FORGET TO DO THE NEXT BATCH</a:t>
            </a:r>
            <a:r>
              <a:rPr lang="en-US" sz="1400" b="1" baseline="0" dirty="0" smtClean="0"/>
              <a:t> OF SLIDES  -- DEMO PODS, OTHER SESSIONS, SIG, USER CONF.</a:t>
            </a:r>
            <a:endParaRPr lang="en-US" sz="1400" b="1"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4193272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50</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normAutofit/>
          </a:bodyPr>
          <a:lstStyle/>
          <a:p>
            <a:endParaRPr lang="en-US" dirty="0" smtClean="0"/>
          </a:p>
          <a:p>
            <a:r>
              <a:rPr lang="en-US" sz="1400" dirty="0" smtClean="0"/>
              <a:t>NOT JUST BDA.  OTHER HADOOP/HBASE/NOSQL</a:t>
            </a:r>
            <a:r>
              <a:rPr lang="en-US" sz="1400" baseline="0" dirty="0" smtClean="0"/>
              <a:t> PLATFORMS</a:t>
            </a:r>
            <a:endParaRPr lang="en-US" sz="14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11825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endParaRPr lang="en-US" sz="1400" dirty="0" smtClean="0"/>
          </a:p>
          <a:p>
            <a:r>
              <a:rPr lang="en-US" sz="1400" dirty="0" smtClean="0"/>
              <a:t>“Harmonization is to create the possibility to combine data from heterogeneous sources into integrated, consistent and unambiguous information products, in a way that is of no concern to the end-user”</a:t>
            </a:r>
          </a:p>
          <a:p>
            <a:endParaRPr lang="en-US" sz="1400" dirty="0" smtClean="0"/>
          </a:p>
          <a:p>
            <a:r>
              <a:rPr lang="en-US" sz="1400" dirty="0" smtClean="0"/>
              <a:t>Ticket sales from transit</a:t>
            </a:r>
            <a:r>
              <a:rPr lang="en-US" sz="1400" baseline="0" dirty="0" smtClean="0"/>
              <a:t> kiosk </a:t>
            </a:r>
            <a:r>
              <a:rPr lang="en-US" sz="1400" dirty="0" smtClean="0"/>
              <a:t>with to and from location and tweets with </a:t>
            </a:r>
            <a:r>
              <a:rPr lang="en-US" sz="1400" dirty="0" err="1" smtClean="0"/>
              <a:t>lat</a:t>
            </a:r>
            <a:r>
              <a:rPr lang="en-US" sz="1400" dirty="0" smtClean="0"/>
              <a:t>/longs I</a:t>
            </a:r>
            <a:r>
              <a:rPr lang="en-US" sz="1400" baseline="0" dirty="0" smtClean="0"/>
              <a:t> can use these 2 very different ways of identifying </a:t>
            </a:r>
            <a:r>
              <a:rPr lang="en-US" sz="1400" baseline="0" dirty="0" err="1" smtClean="0"/>
              <a:t>thelocations</a:t>
            </a:r>
            <a:endParaRPr lang="en-US" sz="1400" dirty="0" smtClean="0"/>
          </a:p>
          <a:p>
            <a:endParaRPr lang="en-US" sz="1400" dirty="0" smtClean="0"/>
          </a:p>
          <a:p>
            <a:endParaRPr lang="en-US" sz="1400" dirty="0" smtClean="0"/>
          </a:p>
          <a:p>
            <a:r>
              <a:rPr lang="en-US" sz="1400" dirty="0" smtClean="0"/>
              <a:t>Big Data often needs an Organizing principle – Data Harmonization</a:t>
            </a:r>
          </a:p>
          <a:p>
            <a:pPr lvl="1"/>
            <a:r>
              <a:rPr lang="en-US" sz="1400" dirty="0" smtClean="0"/>
              <a:t>Location services offer simple, intuitive context for association, categorization and filtering</a:t>
            </a:r>
          </a:p>
          <a:p>
            <a:pPr lvl="1"/>
            <a:r>
              <a:rPr lang="en-US" sz="1400" dirty="0" smtClean="0"/>
              <a:t>Activities and results are often about places, not just people or things </a:t>
            </a:r>
          </a:p>
          <a:p>
            <a:r>
              <a:rPr lang="en-US" sz="1400" dirty="0" smtClean="0"/>
              <a:t>Big Data analysis is often about relationships not aggregation</a:t>
            </a:r>
          </a:p>
          <a:p>
            <a:pPr lvl="1"/>
            <a:r>
              <a:rPr lang="en-US" sz="1400" dirty="0" smtClean="0"/>
              <a:t>Graph models and analysis are ideal for discovering and evaluating relationships</a:t>
            </a:r>
          </a:p>
          <a:p>
            <a:pPr lvl="1"/>
            <a:r>
              <a:rPr lang="en-US" sz="1400" dirty="0" smtClean="0"/>
              <a:t>Most influential, most similar, weakest link are best understood through graph analysis</a:t>
            </a:r>
          </a:p>
          <a:p>
            <a:r>
              <a:rPr lang="en-US" sz="1400" dirty="0" smtClean="0"/>
              <a:t>Big Data platform is economically compelling for working with massive data sets found in spatial and graph workflows</a:t>
            </a:r>
          </a:p>
          <a:p>
            <a:pPr lvl="1"/>
            <a:r>
              <a:rPr lang="en-US" sz="1400" dirty="0" smtClean="0"/>
              <a:t>Data preparation for deeper analysis in the data warehouse</a:t>
            </a:r>
          </a:p>
          <a:p>
            <a:pPr lvl="1"/>
            <a:r>
              <a:rPr lang="en-US" sz="1400" dirty="0" err="1" smtClean="0"/>
              <a:t>Sparsification</a:t>
            </a:r>
            <a:r>
              <a:rPr lang="en-US" sz="1400" dirty="0" smtClean="0"/>
              <a:t> to take trillions of graph structures to billions </a:t>
            </a:r>
          </a:p>
          <a:p>
            <a:endParaRPr lang="en-US" sz="1200" dirty="0"/>
          </a:p>
        </p:txBody>
      </p:sp>
      <p:sp>
        <p:nvSpPr>
          <p:cNvPr id="4" name="Slide Number Placeholder 3"/>
          <p:cNvSpPr>
            <a:spLocks noGrp="1"/>
          </p:cNvSpPr>
          <p:nvPr>
            <p:ph type="sldNum" sz="quarter" idx="10"/>
          </p:nvPr>
        </p:nvSpPr>
        <p:spPr/>
        <p:txBody>
          <a:bodyPr/>
          <a:lstStyle/>
          <a:p>
            <a:pPr>
              <a:defRPr/>
            </a:pPr>
            <a:fld id="{5B2455D1-80CD-47FF-B217-5F97999B9C5E}" type="slidenum">
              <a:rPr lang="en-US" smtClean="0"/>
              <a:pPr>
                <a:defRPr/>
              </a:pPr>
              <a:t>5</a:t>
            </a:fld>
            <a:endParaRPr lang="en-US" dirty="0"/>
          </a:p>
        </p:txBody>
      </p:sp>
    </p:spTree>
    <p:extLst>
      <p:ext uri="{BB962C8B-B14F-4D97-AF65-F5344CB8AC3E}">
        <p14:creationId xmlns:p14="http://schemas.microsoft.com/office/powerpoint/2010/main" val="3856685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HIGH LEVEL EXPLAIN PROPERTY GRAPH.  LINK/NODE.  PURPOSE</a:t>
            </a:r>
            <a:r>
              <a:rPr lang="en-US" baseline="0" dirty="0" smtClean="0"/>
              <a:t> BUILT VS. </a:t>
            </a:r>
            <a:r>
              <a:rPr lang="en-US" dirty="0" smtClean="0"/>
              <a:t>BASIC MODEL  MENTION LABS/PGX</a:t>
            </a:r>
          </a:p>
          <a:p>
            <a:endParaRPr lang="en-US" dirty="0" smtClean="0"/>
          </a:p>
          <a:p>
            <a:endParaRPr lang="en-US" dirty="0" smtClean="0"/>
          </a:p>
          <a:p>
            <a:endParaRPr lang="en-US" dirty="0" smtClean="0"/>
          </a:p>
          <a:p>
            <a:r>
              <a:rPr lang="en-US" dirty="0" smtClean="0"/>
              <a:t>These are the two major components in Big Data Spatial and Graph, similar to the sub  division between the spatial features and the graph features we have on the database side.</a:t>
            </a:r>
          </a:p>
          <a:p>
            <a:pPr lvl="0"/>
            <a:r>
              <a:rPr lang="en-US" dirty="0">
                <a:solidFill>
                  <a:srgbClr val="5F5F5F"/>
                </a:solidFill>
              </a:rPr>
              <a:t>On the </a:t>
            </a:r>
            <a:r>
              <a:rPr lang="en-US" b="1" dirty="0">
                <a:solidFill>
                  <a:srgbClr val="5F5F5F"/>
                </a:solidFill>
              </a:rPr>
              <a:t>graph side </a:t>
            </a:r>
            <a:r>
              <a:rPr lang="en-US" dirty="0">
                <a:solidFill>
                  <a:srgbClr val="5F5F5F"/>
                </a:solidFill>
              </a:rPr>
              <a:t>we have a property graph.  </a:t>
            </a:r>
            <a:r>
              <a:rPr lang="en-US" dirty="0" smtClean="0">
                <a:solidFill>
                  <a:srgbClr val="5F5F5F"/>
                </a:solidFill>
              </a:rPr>
              <a:t>It’s really useful for analyzing massive amounts of data. Together </a:t>
            </a:r>
            <a:r>
              <a:rPr lang="en-US" dirty="0">
                <a:solidFill>
                  <a:srgbClr val="5F5F5F"/>
                </a:solidFill>
              </a:rPr>
              <a:t>with an in-memory parallel graph analytics engine,  we support the analysis of social media relationships, cyber-security, fraud detection, and the Internet of Things</a:t>
            </a:r>
            <a:r>
              <a:rPr lang="en-US" dirty="0" smtClean="0">
                <a:solidFill>
                  <a:srgbClr val="5F5F5F"/>
                </a:solidFill>
              </a:rPr>
              <a:t>.</a:t>
            </a:r>
            <a:endParaRPr lang="en-US" dirty="0" smtClean="0"/>
          </a:p>
          <a:p>
            <a:r>
              <a:rPr lang="en-US" dirty="0" smtClean="0"/>
              <a:t>On the </a:t>
            </a:r>
            <a:r>
              <a:rPr lang="en-US" b="1" dirty="0" smtClean="0"/>
              <a:t>spatial side</a:t>
            </a:r>
            <a:r>
              <a:rPr lang="en-US" dirty="0" smtClean="0"/>
              <a:t>, we have spatial analysis features for location data enrichment for data that has some type of  location characteristic </a:t>
            </a:r>
            <a:r>
              <a:rPr lang="en-US" dirty="0"/>
              <a:t> </a:t>
            </a:r>
            <a:r>
              <a:rPr lang="en-US" dirty="0" smtClean="0"/>
              <a:t>such as a latitude/longitude from a sensor, a complete address, or a partial address . We provide you with the data and the service capability that will allow you to enrich any kind of location component. </a:t>
            </a:r>
          </a:p>
          <a:p>
            <a:r>
              <a:rPr lang="en-US" dirty="0" smtClean="0"/>
              <a:t>Proximity analysis and containment analysis are useful  for taking information and categorizing it based on  where it is in the real world.</a:t>
            </a:r>
          </a:p>
          <a:p>
            <a:r>
              <a:rPr lang="en-US" dirty="0" smtClean="0"/>
              <a:t>Proximity analysis - how near something is,  such as how many  miles, feet, meters, etc.</a:t>
            </a:r>
          </a:p>
          <a:p>
            <a:r>
              <a:rPr lang="en-US" dirty="0" smtClean="0"/>
              <a:t>Containment analysis – does something fall within a zone, like a city boundary, zip code, sales territory, etc.</a:t>
            </a:r>
          </a:p>
          <a:p>
            <a:r>
              <a:rPr lang="en-US" dirty="0" smtClean="0"/>
              <a:t>You can use this low cost scalable and parallel Big Data platform for cleansing, filtering, and preparing of digital map and imagery data sets.</a:t>
            </a:r>
          </a:p>
          <a:p>
            <a:endParaRPr lang="en-US" dirty="0"/>
          </a:p>
          <a:p>
            <a:r>
              <a:rPr lang="en-US" dirty="0" smtClean="0"/>
              <a:t>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02371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0000" lnSpcReduction="20000"/>
          </a:bodyPr>
          <a:lstStyle/>
          <a:p>
            <a:r>
              <a:rPr lang="en-US" sz="1400" dirty="0" smtClean="0"/>
              <a:t>Recommendation systems however infer links based on commonality or correlations in properties or links. For example, you rated Goodwill Hunting as 5. You are then implicitly linked to others who also rated it a 5 and then the set of other movies they rate a 5 is used to suggest movies you may want to watch. So the community of folks who like movies like Goodwill Hunting is computed from inferred links rather than explicit links.</a:t>
            </a:r>
          </a:p>
          <a:p>
            <a:endParaRPr lang="en-US" sz="1400" dirty="0" smtClean="0"/>
          </a:p>
          <a:p>
            <a:pPr marL="0" marR="0" indent="0" algn="l" defTabSz="914133" rtl="0" eaLnBrk="1" fontAlgn="auto" latinLnBrk="0" hangingPunct="1">
              <a:lnSpc>
                <a:spcPct val="100000"/>
              </a:lnSpc>
              <a:spcBef>
                <a:spcPts val="600"/>
              </a:spcBef>
              <a:spcAft>
                <a:spcPts val="0"/>
              </a:spcAft>
              <a:buClrTx/>
              <a:buSzTx/>
              <a:buFontTx/>
              <a:buNone/>
              <a:tabLst/>
              <a:defRPr/>
            </a:pPr>
            <a:r>
              <a:rPr lang="en-US" sz="1400" dirty="0" smtClean="0"/>
              <a:t>Influencers is standard social network analysis.  It is determined by things like Centrality, connectedness</a:t>
            </a:r>
          </a:p>
          <a:p>
            <a:pPr marL="0" marR="0" indent="0" algn="l" defTabSz="914133" rtl="0" eaLnBrk="1" fontAlgn="auto" latinLnBrk="0" hangingPunct="1">
              <a:lnSpc>
                <a:spcPct val="100000"/>
              </a:lnSpc>
              <a:spcBef>
                <a:spcPts val="600"/>
              </a:spcBef>
              <a:spcAft>
                <a:spcPts val="0"/>
              </a:spcAft>
              <a:buClrTx/>
              <a:buSzTx/>
              <a:buFontTx/>
              <a:buNone/>
              <a:tabLst/>
              <a:defRPr/>
            </a:pPr>
            <a:endParaRPr lang="en-US" sz="1400" dirty="0" smtClean="0"/>
          </a:p>
          <a:p>
            <a:r>
              <a:rPr lang="en-US" sz="1400" dirty="0" smtClean="0"/>
              <a:t>Community detection is about finding </a:t>
            </a:r>
            <a:r>
              <a:rPr lang="en-US" sz="1400" dirty="0" err="1" smtClean="0"/>
              <a:t>subgraphs</a:t>
            </a:r>
            <a:r>
              <a:rPr lang="en-US" sz="1400" dirty="0" smtClean="0"/>
              <a:t> (or groups) that are already linked to each (i.e. the links exist) other and who mostly interact with each (tweet to, follow) other and there are much fewer, if any, links or interactions outside the group.</a:t>
            </a:r>
            <a:br>
              <a:rPr lang="en-US" sz="1400" dirty="0" smtClean="0"/>
            </a:br>
            <a:endParaRPr lang="en-US" sz="1400" dirty="0" smtClean="0"/>
          </a:p>
          <a:p>
            <a:r>
              <a:rPr lang="en-US" sz="1400" dirty="0" smtClean="0"/>
              <a:t>Fraud detection is special in that it uses a combination of statistical, data mining, and graph analysis to find anomalies.  </a:t>
            </a:r>
          </a:p>
          <a:p>
            <a:pPr lvl="0"/>
            <a:endParaRPr lang="en-US" sz="1400" dirty="0">
              <a:solidFill>
                <a:srgbClr val="5F5F5F"/>
              </a:solidFill>
            </a:endParaRPr>
          </a:p>
          <a:p>
            <a:pPr lvl="0"/>
            <a:endParaRPr lang="en-US" sz="1400" dirty="0">
              <a:solidFill>
                <a:srgbClr val="5F5F5F"/>
              </a:solidFill>
            </a:endParaRPr>
          </a:p>
          <a:p>
            <a:pPr marL="167970" indent="-167970">
              <a:buFont typeface="Arial"/>
              <a:buChar char="•"/>
            </a:pPr>
            <a:r>
              <a:rPr lang="en-US" sz="1400" dirty="0"/>
              <a:t>The first one is the product recommendation use case which all of us have probably seen with Amazon , eBay, etc. where by looking at the purchasing behavior of similar customers, a set of products or services are recommended. Recommendation engines infer what you like based on commonality or correlations in properties or links among nodes. You can use graph technologies very effectively to address these kinds of use cases. Sentiment analysis and customer analytics come into play.</a:t>
            </a:r>
          </a:p>
          <a:p>
            <a:pPr marL="167970" indent="-167970">
              <a:buFontTx/>
              <a:buChar char="-"/>
            </a:pPr>
            <a:r>
              <a:rPr lang="en-US" sz="1400" dirty="0"/>
              <a:t>The second one is identifying influencers in a network. For example doing churn analysis, if someone leaves or buys then who is likely to follow.  This involves analyzing centrality and reach. Graph analytics can help you discover who is the most connected and what is the extent of their reach.  Highly connected nodes that have many links that are also linked to others are likely to represent key influencers. </a:t>
            </a:r>
          </a:p>
          <a:p>
            <a:pPr marL="167970" indent="-167970">
              <a:buFontTx/>
              <a:buChar char="-"/>
            </a:pPr>
            <a:r>
              <a:rPr lang="en-US" sz="1400" dirty="0"/>
              <a:t>The third one is community detection and is useful in typical social network analysis. Communities are </a:t>
            </a:r>
            <a:r>
              <a:rPr lang="en-US" sz="1400" dirty="0" err="1"/>
              <a:t>subgraphs</a:t>
            </a:r>
            <a:r>
              <a:rPr lang="en-US" sz="1400" dirty="0"/>
              <a:t> or groups that are tightly linked to each other with fewer connections outside the </a:t>
            </a:r>
            <a:r>
              <a:rPr lang="en-US" sz="1400" dirty="0" err="1"/>
              <a:t>subgraph</a:t>
            </a:r>
            <a:r>
              <a:rPr lang="en-US" sz="1400" dirty="0"/>
              <a:t>.  There are algorithms to help you detect different kinds of communities and clusters, such as which groups of entities are connected to each other for targeted marketing, identifying terrorist cells, etc.</a:t>
            </a:r>
          </a:p>
          <a:p>
            <a:pPr marL="167970" indent="-167970">
              <a:buFont typeface="Arial"/>
              <a:buChar char="•"/>
            </a:pPr>
            <a:r>
              <a:rPr lang="en-US" sz="1400" dirty="0"/>
              <a:t>The fourth use case is around pattern matching.   This may involve multiple analytics, for instance  community detection followed by search for similar patterns of relationships. This is very useful in cyber-security and in fraud detection. Fraud detection, for example, is a specialized combination of statistics, data mining, and graph analysis to find anomalies.</a:t>
            </a:r>
          </a:p>
          <a:p>
            <a:pPr lvl="0"/>
            <a:endParaRPr lang="en-US" sz="1400" dirty="0">
              <a:solidFill>
                <a:srgbClr val="5F5F5F"/>
              </a:solidFill>
            </a:endParaRPr>
          </a:p>
          <a:p>
            <a:endParaRPr lang="en-US" sz="1800" dirty="0"/>
          </a:p>
        </p:txBody>
      </p:sp>
      <p:sp>
        <p:nvSpPr>
          <p:cNvPr id="4" name="Slide Number Placeholder 3"/>
          <p:cNvSpPr>
            <a:spLocks noGrp="1"/>
          </p:cNvSpPr>
          <p:nvPr>
            <p:ph type="sldNum" sz="quarter" idx="10"/>
          </p:nvPr>
        </p:nvSpPr>
        <p:spPr/>
        <p:txBody>
          <a:bodyPr/>
          <a:lstStyle/>
          <a:p>
            <a:fld id="{8C72D9AE-7182-4680-8F79-479C4181FF08}" type="slidenum">
              <a:rPr lang="en-US" sz="1600"/>
              <a:pPr/>
              <a:t>9</a:t>
            </a:fld>
            <a:endParaRPr lang="en-US" sz="16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xfrm>
            <a:off x="382588" y="381000"/>
            <a:ext cx="4572000" cy="2573338"/>
          </a:xfrm>
          <a:prstGeom prst="rect">
            <a:avLst/>
          </a:prstGeom>
        </p:spPr>
        <p:txBody>
          <a:bodyPr/>
          <a:lstStyle/>
          <a:p>
            <a:pPr lvl="0"/>
            <a:endParaRPr/>
          </a:p>
        </p:txBody>
      </p:sp>
      <p:sp>
        <p:nvSpPr>
          <p:cNvPr id="503" name="Shape 503"/>
          <p:cNvSpPr>
            <a:spLocks noGrp="1"/>
          </p:cNvSpPr>
          <p:nvPr>
            <p:ph type="body" sz="quarter" idx="1"/>
          </p:nvPr>
        </p:nvSpPr>
        <p:spPr>
          <a:prstGeom prst="rect">
            <a:avLst/>
          </a:prstGeom>
        </p:spPr>
        <p:txBody>
          <a:bodyPr/>
          <a:lstStyle>
            <a:lvl1pPr marL="171450" indent="-171450" defTabSz="914400">
              <a:lnSpc>
                <a:spcPct val="100000"/>
              </a:lnSpc>
              <a:spcBef>
                <a:spcPts val="400"/>
              </a:spcBef>
              <a:defRPr sz="1200">
                <a:latin typeface="Arial"/>
                <a:ea typeface="Arial"/>
                <a:cs typeface="Arial"/>
                <a:sym typeface="Arial"/>
              </a:defRPr>
            </a:lvl1pPr>
          </a:lstStyle>
          <a:p>
            <a:r>
              <a:rPr lang="en-US" sz="1200" kern="1200" cap="all" dirty="0" smtClean="0">
                <a:solidFill>
                  <a:schemeClr val="tx1"/>
                </a:solidFill>
                <a:effectLst/>
                <a:latin typeface="Arial"/>
                <a:ea typeface="Arial"/>
                <a:cs typeface="Arial"/>
                <a:sym typeface="Arial"/>
              </a:rPr>
              <a:t>JUST TALK ABOUT SCALE – GRAPH DESIGNED TO HANGLE THE SCALE OF IOT ANALYSIS</a:t>
            </a:r>
            <a:endParaRPr lang="en-US" sz="1200" kern="1200" dirty="0">
              <a:solidFill>
                <a:schemeClr val="tx1"/>
              </a:solidFill>
              <a:effectLst/>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xfrm>
            <a:off x="382588" y="381000"/>
            <a:ext cx="4572000" cy="2573338"/>
          </a:xfrm>
          <a:prstGeom prst="rect">
            <a:avLst/>
          </a:prstGeom>
        </p:spPr>
        <p:txBody>
          <a:bodyPr/>
          <a:lstStyle/>
          <a:p>
            <a:pPr lvl="0"/>
            <a:endParaRPr/>
          </a:p>
        </p:txBody>
      </p:sp>
      <p:sp>
        <p:nvSpPr>
          <p:cNvPr id="503" name="Shape 503"/>
          <p:cNvSpPr>
            <a:spLocks noGrp="1"/>
          </p:cNvSpPr>
          <p:nvPr>
            <p:ph type="body" sz="quarter" idx="1"/>
          </p:nvPr>
        </p:nvSpPr>
        <p:spPr>
          <a:prstGeom prst="rect">
            <a:avLst/>
          </a:prstGeom>
        </p:spPr>
        <p:txBody>
          <a:bodyPr/>
          <a:lstStyle>
            <a:lvl1pPr marL="171450" indent="-171450" defTabSz="914400">
              <a:lnSpc>
                <a:spcPct val="100000"/>
              </a:lnSpc>
              <a:spcBef>
                <a:spcPts val="400"/>
              </a:spcBef>
              <a:defRPr sz="1200">
                <a:latin typeface="Arial"/>
                <a:ea typeface="Arial"/>
                <a:cs typeface="Arial"/>
                <a:sym typeface="Arial"/>
              </a:defRPr>
            </a:lvl1pPr>
          </a:lstStyle>
          <a:p>
            <a:endParaRPr lang="en-US" sz="1200" kern="1200" dirty="0">
              <a:solidFill>
                <a:schemeClr val="tx1"/>
              </a:solidFill>
              <a:effectLst/>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7"/>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3"/>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F58637A1-2757-41E8-AD98-43E9D0558D9A}" type="datetime1">
              <a:rPr lang="en-US" smtClean="0"/>
              <a:pPr/>
              <a:t>5/22/17</a:t>
            </a:fld>
            <a:endParaRPr lang="en-US" dirty="0"/>
          </a:p>
        </p:txBody>
      </p:sp>
      <p:sp>
        <p:nvSpPr>
          <p:cNvPr id="8" name="Footer Placeholder 7"/>
          <p:cNvSpPr>
            <a:spLocks noGrp="1"/>
          </p:cNvSpPr>
          <p:nvPr>
            <p:ph type="ftr" sz="quarter" idx="15"/>
          </p:nvPr>
        </p:nvSpPr>
        <p:spPr>
          <a:xfrm>
            <a:off x="8621424" y="6556248"/>
            <a:ext cx="2743200" cy="182880"/>
          </a:xfrm>
          <a:prstGeom prst="rect">
            <a:avLst/>
          </a:prstGeom>
        </p:spPr>
        <p:txBody>
          <a:bodyPr/>
          <a:lstStyle>
            <a:lvl1pPr>
              <a:defRPr>
                <a:solidFill>
                  <a:srgbClr val="5F5F5F"/>
                </a:solidFill>
              </a:defRPr>
            </a:lvl1pPr>
          </a:lstStyle>
          <a:p>
            <a:r>
              <a:rPr lang="en-US" smtClean="0"/>
              <a:t>Oracle Confidential – Internal/Restricted/Highly Restricted</a:t>
            </a:r>
            <a:endParaRPr lang="en-US" dirty="0"/>
          </a:p>
        </p:txBody>
      </p:sp>
      <p:sp>
        <p:nvSpPr>
          <p:cNvPr id="16" name="TextBox 15"/>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a:t>
            </a:r>
            <a:r>
              <a:rPr lang="en-US" sz="850" dirty="0" smtClean="0">
                <a:solidFill>
                  <a:srgbClr val="5F5F5F"/>
                </a:solidFill>
              </a:rPr>
              <a:t>5,</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C8D6732-15F2-4802-8009-37AC693C551A}"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1"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5B7D2015-66F5-48BA-96D8-17D36F2E0AA3}"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B4BFE1CA-6658-4197-8E4E-2C35AF1F1E72}"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3"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5" y="1524001"/>
            <a:ext cx="541019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6FBED1B2-9BE1-4BB3-AF93-47A294133177}"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3"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BE9BFC2-4754-4D3F-B8B7-155C41C1ECF0}"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3"/>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5" y="1524003"/>
            <a:ext cx="541019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47832B4-CFEF-4C48-9F00-42AED7DD8CEE}"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3"/>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5" y="3810003"/>
            <a:ext cx="541019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C6703CB-F5F4-4371-82F0-CC855CC16EF3}"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0" y="1524001"/>
            <a:ext cx="3505202"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2"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0" y="3931920"/>
            <a:ext cx="3505202"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2"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4"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34887D-8006-4942-961D-3944DDB3075E}"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3" y="1524000"/>
            <a:ext cx="4076699"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pPr/>
              <a:t>5/22/17</a:t>
            </a:fld>
            <a:endParaRPr dirty="0"/>
          </a:p>
        </p:txBody>
      </p:sp>
      <p:sp>
        <p:nvSpPr>
          <p:cNvPr id="4" name="Footer Placeholder 3"/>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5" name="Slide Number Placeholder 4"/>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pPr/>
              <a:t>5/22/17</a:t>
            </a:fld>
            <a:endParaRPr dirty="0"/>
          </a:p>
        </p:txBody>
      </p:sp>
      <p:sp>
        <p:nvSpPr>
          <p:cNvPr id="4" name="Footer Placeholder 3"/>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5" name="Slide Number Placeholder 4"/>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3"/>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7"/>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3"/>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4C505D5A-B256-44E1-AC96-C2C7474C5D8D}" type="datetime1">
              <a:rPr lang="en-US" smtClean="0"/>
              <a:pPr/>
              <a:t>5/22/17</a:t>
            </a:fld>
            <a:endParaRPr lang="en-US" dirty="0"/>
          </a:p>
        </p:txBody>
      </p:sp>
      <p:sp>
        <p:nvSpPr>
          <p:cNvPr id="8" name="Footer Placeholder 7"/>
          <p:cNvSpPr>
            <a:spLocks noGrp="1"/>
          </p:cNvSpPr>
          <p:nvPr>
            <p:ph type="ftr" sz="quarter" idx="15"/>
          </p:nvPr>
        </p:nvSpPr>
        <p:spPr>
          <a:xfrm>
            <a:off x="8621424" y="6556248"/>
            <a:ext cx="2743200" cy="182880"/>
          </a:xfrm>
          <a:prstGeom prst="rect">
            <a:avLst/>
          </a:prstGeom>
        </p:spPr>
        <p:txBody>
          <a:bodyPr/>
          <a:lstStyle>
            <a:lvl1pPr>
              <a:defRPr>
                <a:solidFill>
                  <a:schemeClr val="tx1"/>
                </a:solidFill>
              </a:defRPr>
            </a:lvl1pPr>
          </a:lstStyle>
          <a:p>
            <a:r>
              <a:rPr lang="en-US" smtClean="0"/>
              <a:t>Oracle Confidential – Internal/Restricted/Highly Restricted</a:t>
            </a:r>
            <a:endParaRPr lang="en-US" dirty="0"/>
          </a:p>
        </p:txBody>
      </p:sp>
      <p:sp>
        <p:nvSpPr>
          <p:cNvPr id="14" name="TextBox 13"/>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a:t>
            </a:r>
            <a:r>
              <a:rPr lang="en-US" sz="850" dirty="0" smtClean="0">
                <a:solidFill>
                  <a:schemeClr val="tx1"/>
                </a:solidFill>
              </a:rPr>
              <a:t>5,</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827CA-F831-46B0-9758-B6BAE0AF4EAB}" type="datetime1">
              <a:rPr lang="en-US" smtClean="0"/>
              <a:pPr/>
              <a:t>5/22/17</a:t>
            </a:fld>
            <a:endParaRPr dirty="0"/>
          </a:p>
        </p:txBody>
      </p:sp>
      <p:sp>
        <p:nvSpPr>
          <p:cNvPr id="3" name="Footer Placeholder 2"/>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4" name="Slide Number Placeholder 3"/>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9" y="1524001"/>
            <a:ext cx="29718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6C7CE-9D23-4A42-845E-2EB696664727}"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4"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BA32AB-378C-44A6-BBCB-4C90F374D0FC}"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2" y="1524000"/>
            <a:ext cx="5413249"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3"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87AD43-539D-4156-9FD6-437CAE9F93FE}"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1" y="1524000"/>
            <a:ext cx="5413249"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4"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494F0A-3A42-4B5D-A4C2-90E38C5A7947}"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8" y="1522828"/>
            <a:ext cx="6495365"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5" y="1827863"/>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1BA0AC74-C01C-456F-BD5D-BCFFCE23EE8E}"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8" y="1113567"/>
            <a:ext cx="6007047" cy="4567424"/>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C447B5AF-1809-4D52-BE60-78F570C83F44}"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4"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2"/>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9" y="2011147"/>
            <a:ext cx="1819655"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4"/>
            <a:ext cx="5829300" cy="4107283"/>
          </a:xfrm>
          <a:prstGeom prst="rect">
            <a:avLst/>
          </a:prstGeom>
        </p:spPr>
      </p:pic>
      <p:sp>
        <p:nvSpPr>
          <p:cNvPr id="3" name="Picture Placeholder 2"/>
          <p:cNvSpPr>
            <a:spLocks noGrp="1"/>
          </p:cNvSpPr>
          <p:nvPr>
            <p:ph type="pic" idx="1"/>
          </p:nvPr>
        </p:nvSpPr>
        <p:spPr bwMode="gray">
          <a:xfrm>
            <a:off x="1910172"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1A2474AE-A74B-49A7-B5B1-A400C0D62D32}"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4" y="1975104"/>
            <a:ext cx="5248655"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7" y="1502668"/>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4B767A9A-D0AC-47FB-851D-810FC45BAB35}"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4" y="1013144"/>
            <a:ext cx="3313568"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7" y="2096384"/>
            <a:ext cx="1819655" cy="3522853"/>
          </a:xfrm>
          <a:prstGeom prst="rect">
            <a:avLst/>
          </a:prstGeom>
        </p:spPr>
      </p:pic>
      <p:sp>
        <p:nvSpPr>
          <p:cNvPr id="20" name="Picture Placeholder 2"/>
          <p:cNvSpPr>
            <a:spLocks noGrp="1"/>
          </p:cNvSpPr>
          <p:nvPr>
            <p:ph type="pic" idx="1"/>
          </p:nvPr>
        </p:nvSpPr>
        <p:spPr bwMode="gray">
          <a:xfrm>
            <a:off x="4093400"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4ADD7E43-24FB-40CC-971F-1AFB4F96D58C}" type="datetime1">
              <a:rPr lang="en-US" smtClean="0"/>
              <a:pPr/>
              <a:t>5/22/17</a:t>
            </a:fld>
            <a:endParaRPr lang="en-US"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lvl1pPr>
              <a:defRPr>
                <a:solidFill>
                  <a:srgbClr val="5F5F5F"/>
                </a:solidFill>
              </a:defRPr>
            </a:lvl1pPr>
          </a:lstStyle>
          <a:p>
            <a:r>
              <a:rPr lang="en-US" smtClean="0"/>
              <a:t>Oracle Confidential – Internal/Restricted/Highly Restricted</a:t>
            </a:r>
            <a:endParaRPr lang="en-US" dirty="0"/>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1"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1"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a:t>
            </a:r>
            <a:r>
              <a:rPr lang="en-US" sz="850" dirty="0" smtClean="0">
                <a:solidFill>
                  <a:srgbClr val="5F5F5F"/>
                </a:solidFill>
              </a:rPr>
              <a:t>5,</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5" y="739777"/>
            <a:ext cx="91439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9143999"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73022D7-D716-4AF5-B755-D22F080AC54D}" type="datetime1">
              <a:rPr lang="en-US" smtClean="0"/>
              <a:pPr/>
              <a:t>5/22/17</a:t>
            </a:fld>
            <a:endParaRPr lang="en-US" dirty="0"/>
          </a:p>
        </p:txBody>
      </p:sp>
      <p:sp>
        <p:nvSpPr>
          <p:cNvPr id="5" name="Footer Placeholder 4"/>
          <p:cNvSpPr>
            <a:spLocks noGrp="1"/>
          </p:cNvSpPr>
          <p:nvPr>
            <p:ph type="ftr" sz="quarter" idx="11"/>
          </p:nvPr>
        </p:nvSpPr>
        <p:spPr>
          <a:xfrm>
            <a:off x="8621424" y="6556248"/>
            <a:ext cx="2743200" cy="182880"/>
          </a:xfrm>
          <a:prstGeom prst="rect">
            <a:avLst/>
          </a:prstGeom>
        </p:spPr>
        <p:txBody>
          <a:bodyPr/>
          <a:lstStyle>
            <a:lvl1pPr>
              <a:defRPr>
                <a:solidFill>
                  <a:schemeClr val="tx1"/>
                </a:solidFill>
              </a:defRPr>
            </a:lvl1pPr>
          </a:lstStyle>
          <a:p>
            <a:r>
              <a:rPr lang="en-US" smtClean="0"/>
              <a:t>Oracle Confidential – Internal/Restricted/Highly Restricted</a:t>
            </a:r>
            <a:endParaRPr lang="en-US" dirty="0"/>
          </a:p>
        </p:txBody>
      </p:sp>
      <p:sp>
        <p:nvSpPr>
          <p:cNvPr id="13" name="Text Placeholder 12"/>
          <p:cNvSpPr>
            <a:spLocks noGrp="1"/>
          </p:cNvSpPr>
          <p:nvPr>
            <p:ph type="body" sz="quarter" idx="13" hasCustomPrompt="1"/>
          </p:nvPr>
        </p:nvSpPr>
        <p:spPr>
          <a:xfrm>
            <a:off x="531815" y="3429453"/>
            <a:ext cx="91439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4"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a:t>
            </a:r>
            <a:r>
              <a:rPr lang="en-US" sz="850" dirty="0" smtClean="0">
                <a:solidFill>
                  <a:schemeClr val="tx1"/>
                </a:solidFill>
              </a:rPr>
              <a:t>5,</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CD4C6-5F02-4E1D-8860-E571DA6DFE1F}" type="datetime1">
              <a:rPr lang="en-US" smtClean="0"/>
              <a:pPr/>
              <a:t>5/22/17</a:t>
            </a:fld>
            <a:endParaRPr dirty="0"/>
          </a:p>
        </p:txBody>
      </p:sp>
      <p:sp>
        <p:nvSpPr>
          <p:cNvPr id="3" name="Footer Placeholder 2"/>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4" name="Slide Number Placeholder 3"/>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5" name="TextBox 4"/>
          <p:cNvSpPr txBox="1"/>
          <p:nvPr/>
        </p:nvSpPr>
        <p:spPr>
          <a:xfrm>
            <a:off x="531813" y="1371600"/>
            <a:ext cx="11125199"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3" y="2514600"/>
            <a:ext cx="11125199"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34E1-025A-423B-B455-DC3D3A91EDB9}" type="datetime1">
              <a:rPr lang="en-US" smtClean="0"/>
              <a:pPr/>
              <a:t>5/22/17</a:t>
            </a:fld>
            <a:endParaRPr dirty="0"/>
          </a:p>
        </p:txBody>
      </p:sp>
      <p:sp>
        <p:nvSpPr>
          <p:cNvPr id="3" name="Footer Placeholder 2"/>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4" name="Slide Number Placeholder 3"/>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5" name="TextBox 4"/>
          <p:cNvSpPr txBox="1"/>
          <p:nvPr/>
        </p:nvSpPr>
        <p:spPr>
          <a:xfrm>
            <a:off x="531813" y="1371600"/>
            <a:ext cx="11125199"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3" y="2514600"/>
            <a:ext cx="11125199"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7" y="1722240"/>
            <a:ext cx="7748992" cy="2950267"/>
          </a:xfrm>
          <a:prstGeom prst="rect">
            <a:avLst/>
          </a:prstGeom>
        </p:spPr>
      </p:pic>
      <p:sp>
        <p:nvSpPr>
          <p:cNvPr id="2" name="Date Placeholder 1"/>
          <p:cNvSpPr>
            <a:spLocks noGrp="1"/>
          </p:cNvSpPr>
          <p:nvPr>
            <p:ph type="dt" sz="half" idx="10"/>
          </p:nvPr>
        </p:nvSpPr>
        <p:spPr/>
        <p:txBody>
          <a:bodyPr/>
          <a:lstStyle/>
          <a:p>
            <a:fld id="{44214A5B-588F-4C90-9D20-DD3B4D6AC865}" type="datetime1">
              <a:rPr lang="en-US" smtClean="0"/>
              <a:pPr/>
              <a:t>5/22/17</a:t>
            </a:fld>
            <a:endParaRPr dirty="0"/>
          </a:p>
        </p:txBody>
      </p:sp>
      <p:sp>
        <p:nvSpPr>
          <p:cNvPr id="3" name="Footer Placeholder 2"/>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4" name="Slide Number Placeholder 3"/>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9" y="2843828"/>
            <a:ext cx="4544568" cy="569547"/>
          </a:xfrm>
          <a:prstGeom prst="rect">
            <a:avLst/>
          </a:prstGeom>
        </p:spPr>
      </p:pic>
      <p:sp>
        <p:nvSpPr>
          <p:cNvPr id="6" name="Rectangle 5"/>
          <p:cNvSpPr/>
          <p:nvPr/>
        </p:nvSpPr>
        <p:spPr bwMode="gray">
          <a:xfrm>
            <a:off x="-286" y="0"/>
            <a:ext cx="19396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2"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7"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8621424" y="6556248"/>
            <a:ext cx="2743200" cy="182880"/>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222860643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85"/>
            <a:ext cx="10969924" cy="541860"/>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17235242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2"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4B0713F-DA50-44B8-8328-CFEF845F6523}" type="datetime1">
              <a:rPr lang="en-US" smtClean="0"/>
              <a:pPr/>
              <a:t>5/22/17</a:t>
            </a:fld>
            <a:endParaRPr dirty="0"/>
          </a:p>
        </p:txBody>
      </p:sp>
      <p:sp>
        <p:nvSpPr>
          <p:cNvPr id="5" name="Footer Placeholder 4"/>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2"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7CD2E52-83C8-44FA-88AD-FB45DDFBF65F}" type="datetime1">
              <a:rPr lang="en-US" smtClean="0"/>
              <a:pPr/>
              <a:t>5/22/17</a:t>
            </a:fld>
            <a:endParaRPr dirty="0"/>
          </a:p>
        </p:txBody>
      </p:sp>
      <p:sp>
        <p:nvSpPr>
          <p:cNvPr id="5" name="Footer Placeholder 4"/>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4" y="1373743"/>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pPr/>
              <a:t>5/22/17</a:t>
            </a:fld>
            <a:endParaRPr dirty="0"/>
          </a:p>
        </p:txBody>
      </p:sp>
      <p:sp>
        <p:nvSpPr>
          <p:cNvPr id="5" name="Footer Placeholder 4"/>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4" y="2600324"/>
            <a:ext cx="11125199"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4" y="4038598"/>
            <a:ext cx="11125199"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FC69AA-31D1-4BE3-A7F9-4499E9495C0A}" type="datetime1">
              <a:rPr lang="en-US" smtClean="0"/>
              <a:pPr/>
              <a:t>5/22/17</a:t>
            </a:fld>
            <a:endParaRPr dirty="0"/>
          </a:p>
        </p:txBody>
      </p:sp>
      <p:sp>
        <p:nvSpPr>
          <p:cNvPr id="5" name="Footer Placeholder 4"/>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6" y="0"/>
            <a:ext cx="12189400"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4" y="2600324"/>
            <a:ext cx="11125199"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4" y="4038598"/>
            <a:ext cx="11125199"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28D98802-C4BE-44EF-A775-109B41689843}" type="datetime1">
              <a:rPr lang="en-US" smtClean="0"/>
              <a:pPr/>
              <a:t>5/22/17</a:t>
            </a:fld>
            <a:endParaRPr lang="en-US" dirty="0"/>
          </a:p>
        </p:txBody>
      </p:sp>
      <p:sp>
        <p:nvSpPr>
          <p:cNvPr id="5" name="Footer Placeholder 4"/>
          <p:cNvSpPr>
            <a:spLocks noGrp="1"/>
          </p:cNvSpPr>
          <p:nvPr>
            <p:ph type="ftr" sz="quarter" idx="11"/>
          </p:nvPr>
        </p:nvSpPr>
        <p:spPr>
          <a:xfrm>
            <a:off x="8621424" y="6556248"/>
            <a:ext cx="2743200" cy="182880"/>
          </a:xfrm>
          <a:prstGeom prst="rect">
            <a:avLst/>
          </a:prstGeom>
        </p:spPr>
        <p:txBody>
          <a:bodyPr/>
          <a:lstStyle>
            <a:lvl1pPr>
              <a:defRPr>
                <a:solidFill>
                  <a:srgbClr val="5F5F5F"/>
                </a:solidFill>
              </a:defRPr>
            </a:lvl1pPr>
          </a:lstStyle>
          <a:p>
            <a:r>
              <a:rPr lang="en-US" smtClean="0"/>
              <a:t>Oracle Confidential – Internal/Restricted/Highly Restricted</a:t>
            </a:r>
            <a:endParaRPr lang="en-US" dirty="0"/>
          </a:p>
        </p:txBody>
      </p:sp>
      <p:sp>
        <p:nvSpPr>
          <p:cNvPr id="6" name="Slide Number Placeholder 5"/>
          <p:cNvSpPr>
            <a:spLocks noGrp="1"/>
          </p:cNvSpPr>
          <p:nvPr>
            <p:ph type="sldNum" sz="quarter" idx="12"/>
          </p:nvPr>
        </p:nvSpPr>
        <p:spPr>
          <a:xfrm>
            <a:off x="11276012" y="6556248"/>
            <a:ext cx="381661" cy="182880"/>
          </a:xfrm>
          <a:prstGeom prst="rect">
            <a:avLst/>
          </a:prstGeom>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a:t>
            </a:r>
            <a:r>
              <a:rPr lang="en-US" sz="850" dirty="0" smtClean="0">
                <a:solidFill>
                  <a:srgbClr val="5F5F5F"/>
                </a:solidFill>
              </a:rPr>
              <a:t>5,</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3"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4B324B-18FF-4147-BA18-D36160E9F106}" type="datetime1">
              <a:rPr lang="en-US" smtClean="0"/>
              <a:pPr/>
              <a:t>5/22/17</a:t>
            </a:fld>
            <a:endParaRPr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r>
              <a:rPr dirty="0"/>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3" y="406400"/>
            <a:ext cx="11125199"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2"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58637A1-2757-41E8-AD98-43E9D0558D9A}" type="datetime1">
              <a:rPr lang="en-US" smtClean="0"/>
              <a:pPr/>
              <a:t>5/22/17</a:t>
            </a:fld>
            <a:endParaRPr lang="en-US" dirty="0"/>
          </a:p>
        </p:txBody>
      </p:sp>
      <p:sp>
        <p:nvSpPr>
          <p:cNvPr id="15" name="TextBox 14"/>
          <p:cNvSpPr txBox="1"/>
          <p:nvPr/>
        </p:nvSpPr>
        <p:spPr>
          <a:xfrm>
            <a:off x="5376673"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a:t>
            </a:r>
            <a:r>
              <a:rPr lang="en-US" sz="850" dirty="0" smtClean="0">
                <a:solidFill>
                  <a:schemeClr val="tx1"/>
                </a:solidFill>
              </a:rPr>
              <a:t>5,</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6" name="Picture 15" descr="Oracle logo in white on red staging background"/>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89" r:id="rId3"/>
    <p:sldLayoutId id="2147483650" r:id="rId4"/>
    <p:sldLayoutId id="2147483663" r:id="rId5"/>
    <p:sldLayoutId id="2147483686" r:id="rId6"/>
    <p:sldLayoutId id="2147483651" r:id="rId7"/>
    <p:sldLayoutId id="2147483665" r:id="rId8"/>
    <p:sldLayoutId id="2147483669" r:id="rId9"/>
    <p:sldLayoutId id="2147483692" r:id="rId10"/>
    <p:sldLayoutId id="2147483683" r:id="rId11"/>
    <p:sldLayoutId id="2147483670" r:id="rId12"/>
    <p:sldLayoutId id="2147483652" r:id="rId13"/>
    <p:sldLayoutId id="2147483671" r:id="rId14"/>
    <p:sldLayoutId id="2147483672" r:id="rId15"/>
    <p:sldLayoutId id="2147483679" r:id="rId16"/>
    <p:sldLayoutId id="2147483685" r:id="rId17"/>
    <p:sldLayoutId id="2147483654" r:id="rId18"/>
    <p:sldLayoutId id="2147483666" r:id="rId19"/>
    <p:sldLayoutId id="2147483655" r:id="rId20"/>
    <p:sldLayoutId id="2147483656" r:id="rId21"/>
    <p:sldLayoutId id="2147483657" r:id="rId22"/>
    <p:sldLayoutId id="2147483673" r:id="rId23"/>
    <p:sldLayoutId id="2147483674" r:id="rId24"/>
    <p:sldLayoutId id="2147483682" r:id="rId25"/>
    <p:sldLayoutId id="2147483684" r:id="rId26"/>
    <p:sldLayoutId id="2147483690" r:id="rId27"/>
    <p:sldLayoutId id="2147483691" r:id="rId28"/>
    <p:sldLayoutId id="2147483668" r:id="rId29"/>
    <p:sldLayoutId id="2147483675" r:id="rId30"/>
    <p:sldLayoutId id="2147483676" r:id="rId31"/>
    <p:sldLayoutId id="2147483667" r:id="rId32"/>
    <p:sldLayoutId id="2147483661" r:id="rId33"/>
    <p:sldLayoutId id="2147483693" r:id="rId34"/>
    <p:sldLayoutId id="2147483696" r:id="rId35"/>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png"/><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hyperlink" Target="http://www.linkedin.com/groups/Oracle-Spatial-Graph-1848520?gid=1848520&amp;trk=skills" TargetMode="External"/><Relationship Id="rId5" Type="http://schemas.openxmlformats.org/officeDocument/2006/relationships/hyperlink" Target="https://plus.google.com/communities/108078829007193480508" TargetMode="External"/><Relationship Id="rId1" Type="http://schemas.openxmlformats.org/officeDocument/2006/relationships/slideLayout" Target="../slideLayouts/slideLayout6.xml"/><Relationship Id="rId2" Type="http://schemas.openxmlformats.org/officeDocument/2006/relationships/image" Target="../media/image69.jpeg"/></Relationships>
</file>

<file path=ppt/slides/_rels/slide48.xml.rels><?xml version="1.0" encoding="UTF-8" standalone="yes"?>
<Relationships xmlns="http://schemas.openxmlformats.org/package/2006/relationships"><Relationship Id="rId3" Type="http://schemas.openxmlformats.org/officeDocument/2006/relationships/hyperlink" Target="http://www.biwasummit.org/" TargetMode="External"/><Relationship Id="rId4" Type="http://schemas.openxmlformats.org/officeDocument/2006/relationships/image" Target="../media/image71.jpeg"/><Relationship Id="rId5" Type="http://schemas.openxmlformats.org/officeDocument/2006/relationships/image" Target="../media/image72.jpeg"/><Relationship Id="rId6" Type="http://schemas.openxmlformats.org/officeDocument/2006/relationships/image" Target="../media/image73.png"/><Relationship Id="rId7" Type="http://schemas.openxmlformats.org/officeDocument/2006/relationships/image" Target="../media/image74.jpeg"/><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1" Type="http://schemas.openxmlformats.org/officeDocument/2006/relationships/image" Target="../media/image33.jpeg"/><Relationship Id="rId12" Type="http://schemas.openxmlformats.org/officeDocument/2006/relationships/image" Target="../media/image34.jpeg"/><Relationship Id="rId13" Type="http://schemas.openxmlformats.org/officeDocument/2006/relationships/image" Target="../media/image35.jpeg"/><Relationship Id="rId14" Type="http://schemas.openxmlformats.org/officeDocument/2006/relationships/image" Target="../media/image36.jpe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png"/><Relationship Id="rId8" Type="http://schemas.openxmlformats.org/officeDocument/2006/relationships/image" Target="../media/image30.jpeg"/><Relationship Id="rId9" Type="http://schemas.openxmlformats.org/officeDocument/2006/relationships/image" Target="../media/image31.jpeg"/><Relationship Id="rId10"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9344765" y="686515"/>
            <a:ext cx="2844059" cy="2133044"/>
          </a:xfrm>
          <a:prstGeom prst="rect">
            <a:avLst/>
          </a:prstGeom>
          <a:solidFill>
            <a:srgbClr val="B8B8B8"/>
          </a:solidFill>
          <a:ln w="12700">
            <a:noFill/>
            <a:miter lim="800000"/>
            <a:headEnd/>
            <a:tailEnd/>
          </a:ln>
        </p:spPr>
        <p:txBody>
          <a:bodyPr wrap="none" lIns="103873" tIns="51937" rIns="103873" bIns="51937" anchor="ctr" anchorCtr="1">
            <a:prstTxWarp prst="textNoShape">
              <a:avLst/>
            </a:prstTxWarp>
          </a:bodyPr>
          <a:lstStyle/>
          <a:p>
            <a:pPr algn="ctr" eaLnBrk="0" hangingPunct="0"/>
            <a:r>
              <a:rPr lang="en-US" sz="1600" dirty="0">
                <a:solidFill>
                  <a:srgbClr val="000000"/>
                </a:solidFill>
              </a:rPr>
              <a:t>&lt;Insert Picture Here&gt;</a:t>
            </a:r>
          </a:p>
        </p:txBody>
      </p:sp>
      <p:sp>
        <p:nvSpPr>
          <p:cNvPr id="15363" name="Text Box 3"/>
          <p:cNvSpPr txBox="1">
            <a:spLocks noChangeArrowheads="1"/>
          </p:cNvSpPr>
          <p:nvPr/>
        </p:nvSpPr>
        <p:spPr bwMode="auto">
          <a:xfrm>
            <a:off x="1218883" y="2133939"/>
            <a:ext cx="6576887" cy="553870"/>
          </a:xfrm>
          <a:prstGeom prst="rect">
            <a:avLst/>
          </a:prstGeom>
          <a:noFill/>
          <a:ln w="9525">
            <a:noFill/>
            <a:miter lim="800000"/>
            <a:headEnd/>
            <a:tailEnd/>
          </a:ln>
        </p:spPr>
        <p:txBody>
          <a:bodyPr lIns="0" tIns="0" rIns="0" bIns="0">
            <a:prstTxWarp prst="textNoShape">
              <a:avLst/>
            </a:prstTxWarp>
            <a:spAutoFit/>
          </a:bodyPr>
          <a:lstStyle/>
          <a:p>
            <a:pPr eaLnBrk="0" hangingPunct="0">
              <a:spcBef>
                <a:spcPct val="50000"/>
              </a:spcBef>
            </a:pPr>
            <a:r>
              <a:rPr lang="en-US" sz="3599" b="1" dirty="0" smtClean="0">
                <a:solidFill>
                  <a:schemeClr val="accent1"/>
                </a:solidFill>
              </a:rPr>
              <a:t>22</a:t>
            </a:r>
            <a:r>
              <a:rPr lang="en-US" sz="3599" dirty="0" smtClean="0"/>
              <a:t> </a:t>
            </a:r>
            <a:r>
              <a:rPr lang="en-US" sz="3599" b="1" dirty="0" smtClean="0"/>
              <a:t>Big Data Spatial and Graph</a:t>
            </a:r>
            <a:endParaRPr lang="en-US" sz="3599" b="1" dirty="0"/>
          </a:p>
        </p:txBody>
      </p:sp>
      <p:pic>
        <p:nvPicPr>
          <p:cNvPr id="15364" name="Picture 4" descr="Right Red"/>
          <p:cNvPicPr>
            <a:picLocks noChangeAspect="1" noChangeArrowheads="1"/>
          </p:cNvPicPr>
          <p:nvPr/>
        </p:nvPicPr>
        <p:blipFill>
          <a:blip r:embed="rId3"/>
          <a:srcRect/>
          <a:stretch>
            <a:fillRect/>
          </a:stretch>
        </p:blipFill>
        <p:spPr bwMode="auto">
          <a:xfrm>
            <a:off x="9344765" y="893"/>
            <a:ext cx="2844059" cy="685621"/>
          </a:xfrm>
          <a:prstGeom prst="rect">
            <a:avLst/>
          </a:prstGeom>
          <a:noFill/>
          <a:ln w="9525">
            <a:noFill/>
            <a:miter lim="800000"/>
            <a:headEnd/>
            <a:tailEnd/>
          </a:ln>
        </p:spPr>
      </p:pic>
      <p:pic>
        <p:nvPicPr>
          <p:cNvPr id="15365" name="Picture 5" descr="df2f236c-MEDIUM-22762791"/>
          <p:cNvPicPr>
            <a:picLocks noChangeAspect="1" noChangeArrowheads="1"/>
          </p:cNvPicPr>
          <p:nvPr/>
        </p:nvPicPr>
        <p:blipFill>
          <a:blip r:embed="rId4"/>
          <a:srcRect/>
          <a:stretch>
            <a:fillRect/>
          </a:stretch>
        </p:blipFill>
        <p:spPr bwMode="auto">
          <a:xfrm>
            <a:off x="9344765" y="686515"/>
            <a:ext cx="2844059" cy="2133044"/>
          </a:xfrm>
          <a:prstGeom prst="rect">
            <a:avLst/>
          </a:prstGeom>
          <a:noFill/>
          <a:ln w="9525">
            <a:noFill/>
            <a:miter lim="800000"/>
            <a:headEnd/>
            <a:tailEnd/>
          </a:ln>
        </p:spPr>
      </p:pic>
    </p:spTree>
    <p:extLst>
      <p:ext uri="{BB962C8B-B14F-4D97-AF65-F5344CB8AC3E}">
        <p14:creationId xmlns:p14="http://schemas.microsoft.com/office/powerpoint/2010/main" val="142700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Modeling and Analyzing The Internet of Things</a:t>
            </a:r>
            <a:endParaRPr lang="en-US" dirty="0"/>
          </a:p>
        </p:txBody>
      </p:sp>
      <p:sp>
        <p:nvSpPr>
          <p:cNvPr id="5" name="Text Placeholder 4"/>
          <p:cNvSpPr>
            <a:spLocks noGrp="1"/>
          </p:cNvSpPr>
          <p:nvPr>
            <p:ph type="body" sz="half" idx="2"/>
          </p:nvPr>
        </p:nvSpPr>
        <p:spPr>
          <a:xfrm>
            <a:off x="6246812" y="1524001"/>
            <a:ext cx="5410201" cy="4419600"/>
          </a:xfrm>
        </p:spPr>
        <p:txBody>
          <a:bodyPr/>
          <a:lstStyle/>
          <a:p>
            <a:r>
              <a:rPr lang="en-US" sz="3200" b="1" dirty="0" smtClean="0"/>
              <a:t>Massive scale </a:t>
            </a:r>
            <a:r>
              <a:rPr lang="en-US" sz="3200" dirty="0" smtClean="0"/>
              <a:t>– Trillions of Connections</a:t>
            </a:r>
            <a:endParaRPr lang="en-US" sz="3200" dirty="0"/>
          </a:p>
          <a:p>
            <a:r>
              <a:rPr lang="en-US" sz="3200" b="1" dirty="0" smtClean="0"/>
              <a:t>Dynamic </a:t>
            </a:r>
            <a:r>
              <a:rPr lang="en-US" sz="3200" dirty="0" smtClean="0"/>
              <a:t>Network</a:t>
            </a:r>
          </a:p>
          <a:p>
            <a:r>
              <a:rPr lang="en-US" sz="3200" dirty="0"/>
              <a:t>I</a:t>
            </a:r>
            <a:r>
              <a:rPr lang="en-US" sz="3200" dirty="0" smtClean="0"/>
              <a:t>ncludes </a:t>
            </a:r>
            <a:r>
              <a:rPr lang="en-US" sz="3200" dirty="0"/>
              <a:t>metadata as well as </a:t>
            </a:r>
            <a:r>
              <a:rPr lang="en-US" sz="3200" b="1" dirty="0"/>
              <a:t>events/enriched </a:t>
            </a:r>
            <a:r>
              <a:rPr lang="en-US" sz="3200" dirty="0"/>
              <a:t>data</a:t>
            </a:r>
          </a:p>
          <a:p>
            <a:r>
              <a:rPr lang="en-US" sz="3200" b="1" dirty="0"/>
              <a:t>Extensible </a:t>
            </a:r>
            <a:r>
              <a:rPr lang="en-US" sz="3200" dirty="0"/>
              <a:t>by other data source </a:t>
            </a:r>
          </a:p>
          <a:p>
            <a:endParaRPr lang="en-US" sz="3200" dirty="0" smtClean="0"/>
          </a:p>
          <a:p>
            <a:endParaRPr lang="en-US" sz="3200" dirty="0" smtClean="0"/>
          </a:p>
          <a:p>
            <a:endParaRPr lang="en-US" sz="3200" dirty="0"/>
          </a:p>
        </p:txBody>
      </p:sp>
      <p:grpSp>
        <p:nvGrpSpPr>
          <p:cNvPr id="2" name="Group 1"/>
          <p:cNvGrpSpPr/>
          <p:nvPr/>
        </p:nvGrpSpPr>
        <p:grpSpPr>
          <a:xfrm>
            <a:off x="608012" y="1524000"/>
            <a:ext cx="5257800" cy="4267200"/>
            <a:chOff x="302817" y="254322"/>
            <a:chExt cx="8958938" cy="5567959"/>
          </a:xfrm>
        </p:grpSpPr>
        <p:sp>
          <p:nvSpPr>
            <p:cNvPr id="425" name="Shape 425"/>
            <p:cNvSpPr/>
            <p:nvPr/>
          </p:nvSpPr>
          <p:spPr>
            <a:xfrm>
              <a:off x="6910442" y="4639254"/>
              <a:ext cx="392697" cy="391470"/>
            </a:xfrm>
            <a:custGeom>
              <a:avLst/>
              <a:gdLst/>
              <a:ahLst/>
              <a:cxnLst>
                <a:cxn ang="0">
                  <a:pos x="wd2" y="hd2"/>
                </a:cxn>
                <a:cxn ang="5400000">
                  <a:pos x="wd2" y="hd2"/>
                </a:cxn>
                <a:cxn ang="10800000">
                  <a:pos x="wd2" y="hd2"/>
                </a:cxn>
                <a:cxn ang="16200000">
                  <a:pos x="wd2" y="hd2"/>
                </a:cxn>
              </a:cxnLst>
              <a:rect l="0" t="0" r="r" b="b"/>
              <a:pathLst>
                <a:path w="21600" h="21600" extrusionOk="0">
                  <a:moveTo>
                    <a:pt x="21600" y="19920"/>
                  </a:moveTo>
                  <a:cubicBezTo>
                    <a:pt x="21600" y="20820"/>
                    <a:pt x="20822" y="21600"/>
                    <a:pt x="19865" y="21600"/>
                  </a:cubicBezTo>
                  <a:cubicBezTo>
                    <a:pt x="1735" y="21600"/>
                    <a:pt x="1735" y="21600"/>
                    <a:pt x="1735" y="21600"/>
                  </a:cubicBezTo>
                  <a:cubicBezTo>
                    <a:pt x="778" y="21600"/>
                    <a:pt x="0" y="20820"/>
                    <a:pt x="0" y="19920"/>
                  </a:cubicBezTo>
                  <a:cubicBezTo>
                    <a:pt x="0" y="1680"/>
                    <a:pt x="0" y="1680"/>
                    <a:pt x="0" y="1680"/>
                  </a:cubicBezTo>
                  <a:cubicBezTo>
                    <a:pt x="0" y="720"/>
                    <a:pt x="778" y="0"/>
                    <a:pt x="1735" y="0"/>
                  </a:cubicBezTo>
                  <a:cubicBezTo>
                    <a:pt x="19865" y="0"/>
                    <a:pt x="19865" y="0"/>
                    <a:pt x="19865" y="0"/>
                  </a:cubicBezTo>
                  <a:cubicBezTo>
                    <a:pt x="20822" y="0"/>
                    <a:pt x="21600" y="720"/>
                    <a:pt x="21600" y="1680"/>
                  </a:cubicBezTo>
                  <a:lnTo>
                    <a:pt x="21600" y="19920"/>
                  </a:lnTo>
                  <a:close/>
                  <a:moveTo>
                    <a:pt x="19865" y="18000"/>
                  </a:moveTo>
                  <a:cubicBezTo>
                    <a:pt x="19865" y="3540"/>
                    <a:pt x="19865" y="3540"/>
                    <a:pt x="19865" y="3540"/>
                  </a:cubicBezTo>
                  <a:cubicBezTo>
                    <a:pt x="19865" y="2340"/>
                    <a:pt x="19207" y="1680"/>
                    <a:pt x="18010" y="1680"/>
                  </a:cubicBezTo>
                  <a:cubicBezTo>
                    <a:pt x="7120" y="1680"/>
                    <a:pt x="7120" y="1680"/>
                    <a:pt x="7120" y="1680"/>
                  </a:cubicBezTo>
                  <a:cubicBezTo>
                    <a:pt x="1735" y="7140"/>
                    <a:pt x="1735" y="7140"/>
                    <a:pt x="1735" y="7140"/>
                  </a:cubicBezTo>
                  <a:cubicBezTo>
                    <a:pt x="1735" y="18000"/>
                    <a:pt x="1735" y="18000"/>
                    <a:pt x="1735" y="18000"/>
                  </a:cubicBezTo>
                  <a:cubicBezTo>
                    <a:pt x="1735" y="19200"/>
                    <a:pt x="2393" y="19920"/>
                    <a:pt x="3590" y="19920"/>
                  </a:cubicBezTo>
                  <a:cubicBezTo>
                    <a:pt x="18010" y="19920"/>
                    <a:pt x="18010" y="19920"/>
                    <a:pt x="18010" y="19920"/>
                  </a:cubicBezTo>
                  <a:cubicBezTo>
                    <a:pt x="19207" y="19920"/>
                    <a:pt x="19865" y="19200"/>
                    <a:pt x="19865" y="18000"/>
                  </a:cubicBezTo>
                  <a:moveTo>
                    <a:pt x="7539" y="2700"/>
                  </a:moveTo>
                  <a:cubicBezTo>
                    <a:pt x="18010" y="2700"/>
                    <a:pt x="18010" y="2700"/>
                    <a:pt x="18010" y="2700"/>
                  </a:cubicBezTo>
                  <a:cubicBezTo>
                    <a:pt x="18668" y="2700"/>
                    <a:pt x="18907" y="2880"/>
                    <a:pt x="18907" y="3540"/>
                  </a:cubicBezTo>
                  <a:cubicBezTo>
                    <a:pt x="18907" y="18000"/>
                    <a:pt x="18907" y="18000"/>
                    <a:pt x="18907" y="18000"/>
                  </a:cubicBezTo>
                  <a:cubicBezTo>
                    <a:pt x="18907" y="18660"/>
                    <a:pt x="18668" y="18900"/>
                    <a:pt x="18010" y="18900"/>
                  </a:cubicBezTo>
                  <a:cubicBezTo>
                    <a:pt x="3590" y="18900"/>
                    <a:pt x="3590" y="18900"/>
                    <a:pt x="3590" y="18900"/>
                  </a:cubicBezTo>
                  <a:cubicBezTo>
                    <a:pt x="2932" y="18900"/>
                    <a:pt x="2693" y="18660"/>
                    <a:pt x="2693" y="18000"/>
                  </a:cubicBezTo>
                  <a:cubicBezTo>
                    <a:pt x="2693" y="7500"/>
                    <a:pt x="2693" y="7500"/>
                    <a:pt x="2693" y="7500"/>
                  </a:cubicBezTo>
                  <a:lnTo>
                    <a:pt x="7539" y="2700"/>
                  </a:lnTo>
                  <a:close/>
                  <a:moveTo>
                    <a:pt x="16873" y="15600"/>
                  </a:moveTo>
                  <a:cubicBezTo>
                    <a:pt x="16873" y="6000"/>
                    <a:pt x="16873" y="6000"/>
                    <a:pt x="16873" y="6000"/>
                  </a:cubicBezTo>
                  <a:cubicBezTo>
                    <a:pt x="16873" y="5100"/>
                    <a:pt x="16454" y="4680"/>
                    <a:pt x="15617" y="4680"/>
                  </a:cubicBezTo>
                  <a:cubicBezTo>
                    <a:pt x="8437" y="4680"/>
                    <a:pt x="8437" y="4680"/>
                    <a:pt x="8437" y="4680"/>
                  </a:cubicBezTo>
                  <a:cubicBezTo>
                    <a:pt x="4727" y="8400"/>
                    <a:pt x="4727" y="8400"/>
                    <a:pt x="4727" y="8400"/>
                  </a:cubicBezTo>
                  <a:cubicBezTo>
                    <a:pt x="4727" y="15600"/>
                    <a:pt x="4727" y="15600"/>
                    <a:pt x="4727" y="15600"/>
                  </a:cubicBezTo>
                  <a:cubicBezTo>
                    <a:pt x="4727" y="16440"/>
                    <a:pt x="5146" y="16860"/>
                    <a:pt x="5983" y="16860"/>
                  </a:cubicBezTo>
                  <a:cubicBezTo>
                    <a:pt x="15617" y="16860"/>
                    <a:pt x="15617" y="16860"/>
                    <a:pt x="15617" y="16860"/>
                  </a:cubicBezTo>
                  <a:cubicBezTo>
                    <a:pt x="16454" y="16860"/>
                    <a:pt x="16873" y="16440"/>
                    <a:pt x="16873" y="15600"/>
                  </a:cubicBezTo>
                  <a:moveTo>
                    <a:pt x="5684" y="15600"/>
                  </a:moveTo>
                  <a:cubicBezTo>
                    <a:pt x="5684" y="8820"/>
                    <a:pt x="5684" y="8820"/>
                    <a:pt x="5684" y="8820"/>
                  </a:cubicBezTo>
                  <a:cubicBezTo>
                    <a:pt x="8855" y="5700"/>
                    <a:pt x="8855" y="5700"/>
                    <a:pt x="8855" y="5700"/>
                  </a:cubicBezTo>
                  <a:cubicBezTo>
                    <a:pt x="15617" y="5700"/>
                    <a:pt x="15617" y="5700"/>
                    <a:pt x="15617" y="5700"/>
                  </a:cubicBezTo>
                  <a:cubicBezTo>
                    <a:pt x="15736" y="5700"/>
                    <a:pt x="15796" y="5700"/>
                    <a:pt x="15856" y="5700"/>
                  </a:cubicBezTo>
                  <a:cubicBezTo>
                    <a:pt x="15856" y="5760"/>
                    <a:pt x="15856" y="5820"/>
                    <a:pt x="15856" y="6000"/>
                  </a:cubicBezTo>
                  <a:cubicBezTo>
                    <a:pt x="15856" y="15600"/>
                    <a:pt x="15856" y="15600"/>
                    <a:pt x="15856" y="15600"/>
                  </a:cubicBezTo>
                  <a:cubicBezTo>
                    <a:pt x="15856" y="15780"/>
                    <a:pt x="15856" y="15840"/>
                    <a:pt x="15856" y="15840"/>
                  </a:cubicBezTo>
                  <a:cubicBezTo>
                    <a:pt x="15796" y="15900"/>
                    <a:pt x="15736" y="15900"/>
                    <a:pt x="15617" y="15900"/>
                  </a:cubicBezTo>
                  <a:cubicBezTo>
                    <a:pt x="5983" y="15900"/>
                    <a:pt x="5983" y="15900"/>
                    <a:pt x="5983" y="15900"/>
                  </a:cubicBezTo>
                  <a:cubicBezTo>
                    <a:pt x="5864" y="15900"/>
                    <a:pt x="5744" y="15900"/>
                    <a:pt x="5744" y="15840"/>
                  </a:cubicBezTo>
                  <a:cubicBezTo>
                    <a:pt x="5744" y="15840"/>
                    <a:pt x="5684" y="15780"/>
                    <a:pt x="5684" y="15600"/>
                  </a:cubicBezTo>
                  <a:moveTo>
                    <a:pt x="13463" y="7440"/>
                  </a:moveTo>
                  <a:cubicBezTo>
                    <a:pt x="9813" y="7440"/>
                    <a:pt x="9813" y="7440"/>
                    <a:pt x="9813" y="7440"/>
                  </a:cubicBezTo>
                  <a:cubicBezTo>
                    <a:pt x="7419" y="9780"/>
                    <a:pt x="7419" y="9780"/>
                    <a:pt x="7419" y="9780"/>
                  </a:cubicBezTo>
                  <a:cubicBezTo>
                    <a:pt x="7419" y="13500"/>
                    <a:pt x="7419" y="13500"/>
                    <a:pt x="7419" y="13500"/>
                  </a:cubicBezTo>
                  <a:cubicBezTo>
                    <a:pt x="7419" y="13860"/>
                    <a:pt x="7719" y="14160"/>
                    <a:pt x="8078" y="14160"/>
                  </a:cubicBezTo>
                  <a:cubicBezTo>
                    <a:pt x="13463" y="14160"/>
                    <a:pt x="13463" y="14160"/>
                    <a:pt x="13463" y="14160"/>
                  </a:cubicBezTo>
                  <a:cubicBezTo>
                    <a:pt x="13881" y="14160"/>
                    <a:pt x="14181" y="13860"/>
                    <a:pt x="14181" y="13500"/>
                  </a:cubicBezTo>
                  <a:cubicBezTo>
                    <a:pt x="14181" y="8100"/>
                    <a:pt x="14181" y="8100"/>
                    <a:pt x="14181" y="8100"/>
                  </a:cubicBezTo>
                  <a:cubicBezTo>
                    <a:pt x="14181" y="7740"/>
                    <a:pt x="13881" y="7440"/>
                    <a:pt x="13463" y="7440"/>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grpSp>
          <p:nvGrpSpPr>
            <p:cNvPr id="429" name="Group 429"/>
            <p:cNvGrpSpPr/>
            <p:nvPr/>
          </p:nvGrpSpPr>
          <p:grpSpPr>
            <a:xfrm>
              <a:off x="5478042" y="3878187"/>
              <a:ext cx="820470" cy="889642"/>
              <a:chOff x="0" y="0"/>
              <a:chExt cx="819827" cy="889640"/>
            </a:xfrm>
          </p:grpSpPr>
          <p:sp>
            <p:nvSpPr>
              <p:cNvPr id="426" name="Shape 426"/>
              <p:cNvSpPr/>
              <p:nvPr/>
            </p:nvSpPr>
            <p:spPr>
              <a:xfrm>
                <a:off x="0" y="339100"/>
                <a:ext cx="819828" cy="287239"/>
              </a:xfrm>
              <a:custGeom>
                <a:avLst/>
                <a:gdLst/>
                <a:ahLst/>
                <a:cxnLst>
                  <a:cxn ang="0">
                    <a:pos x="wd2" y="hd2"/>
                  </a:cxn>
                  <a:cxn ang="5400000">
                    <a:pos x="wd2" y="hd2"/>
                  </a:cxn>
                  <a:cxn ang="10800000">
                    <a:pos x="wd2" y="hd2"/>
                  </a:cxn>
                  <a:cxn ang="16200000">
                    <a:pos x="wd2" y="hd2"/>
                  </a:cxn>
                </a:cxnLst>
                <a:rect l="0" t="0" r="r" b="b"/>
                <a:pathLst>
                  <a:path w="21600" h="21600" extrusionOk="0">
                    <a:moveTo>
                      <a:pt x="18248" y="4249"/>
                    </a:moveTo>
                    <a:cubicBezTo>
                      <a:pt x="16262" y="5311"/>
                      <a:pt x="13531" y="6020"/>
                      <a:pt x="10800" y="6020"/>
                    </a:cubicBezTo>
                    <a:cubicBezTo>
                      <a:pt x="7945" y="6020"/>
                      <a:pt x="5338" y="5311"/>
                      <a:pt x="3352" y="4249"/>
                    </a:cubicBezTo>
                    <a:cubicBezTo>
                      <a:pt x="1490" y="3187"/>
                      <a:pt x="372" y="1770"/>
                      <a:pt x="0" y="0"/>
                    </a:cubicBezTo>
                    <a:cubicBezTo>
                      <a:pt x="0" y="15226"/>
                      <a:pt x="0" y="15226"/>
                      <a:pt x="0" y="15226"/>
                    </a:cubicBezTo>
                    <a:cubicBezTo>
                      <a:pt x="621" y="21600"/>
                      <a:pt x="10303" y="21600"/>
                      <a:pt x="10800" y="21600"/>
                    </a:cubicBezTo>
                    <a:cubicBezTo>
                      <a:pt x="11172" y="21600"/>
                      <a:pt x="20855" y="21600"/>
                      <a:pt x="21600" y="15226"/>
                    </a:cubicBezTo>
                    <a:cubicBezTo>
                      <a:pt x="21600" y="0"/>
                      <a:pt x="21600" y="0"/>
                      <a:pt x="21600" y="0"/>
                    </a:cubicBezTo>
                    <a:cubicBezTo>
                      <a:pt x="21103" y="1770"/>
                      <a:pt x="19986" y="3187"/>
                      <a:pt x="18248" y="4249"/>
                    </a:cubicBezTo>
                    <a:moveTo>
                      <a:pt x="19862" y="9915"/>
                    </a:moveTo>
                    <a:cubicBezTo>
                      <a:pt x="18745" y="11331"/>
                      <a:pt x="17007" y="12039"/>
                      <a:pt x="14400" y="12393"/>
                    </a:cubicBezTo>
                    <a:cubicBezTo>
                      <a:pt x="14400" y="12393"/>
                      <a:pt x="14400" y="12393"/>
                      <a:pt x="14400" y="12393"/>
                    </a:cubicBezTo>
                    <a:cubicBezTo>
                      <a:pt x="14152" y="12393"/>
                      <a:pt x="13903" y="11685"/>
                      <a:pt x="13903" y="10977"/>
                    </a:cubicBezTo>
                    <a:cubicBezTo>
                      <a:pt x="13903" y="10269"/>
                      <a:pt x="14028" y="9561"/>
                      <a:pt x="14400" y="9561"/>
                    </a:cubicBezTo>
                    <a:cubicBezTo>
                      <a:pt x="16759" y="9207"/>
                      <a:pt x="18497" y="8498"/>
                      <a:pt x="19490" y="7082"/>
                    </a:cubicBezTo>
                    <a:cubicBezTo>
                      <a:pt x="19738" y="7082"/>
                      <a:pt x="20110" y="7436"/>
                      <a:pt x="20234" y="8144"/>
                    </a:cubicBezTo>
                    <a:cubicBezTo>
                      <a:pt x="20234" y="8852"/>
                      <a:pt x="20110" y="9561"/>
                      <a:pt x="19862" y="9915"/>
                    </a:cubicBezTo>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27" name="Shape 427"/>
              <p:cNvSpPr/>
              <p:nvPr/>
            </p:nvSpPr>
            <p:spPr>
              <a:xfrm>
                <a:off x="0" y="602402"/>
                <a:ext cx="819828" cy="287239"/>
              </a:xfrm>
              <a:custGeom>
                <a:avLst/>
                <a:gdLst/>
                <a:ahLst/>
                <a:cxnLst>
                  <a:cxn ang="0">
                    <a:pos x="wd2" y="hd2"/>
                  </a:cxn>
                  <a:cxn ang="5400000">
                    <a:pos x="wd2" y="hd2"/>
                  </a:cxn>
                  <a:cxn ang="10800000">
                    <a:pos x="wd2" y="hd2"/>
                  </a:cxn>
                  <a:cxn ang="16200000">
                    <a:pos x="wd2" y="hd2"/>
                  </a:cxn>
                </a:cxnLst>
                <a:rect l="0" t="0" r="r" b="b"/>
                <a:pathLst>
                  <a:path w="21600" h="21600" extrusionOk="0">
                    <a:moveTo>
                      <a:pt x="18248" y="3895"/>
                    </a:moveTo>
                    <a:cubicBezTo>
                      <a:pt x="16262" y="4957"/>
                      <a:pt x="13531" y="5666"/>
                      <a:pt x="10800" y="5666"/>
                    </a:cubicBezTo>
                    <a:cubicBezTo>
                      <a:pt x="7945" y="5666"/>
                      <a:pt x="5338" y="4957"/>
                      <a:pt x="3352" y="3895"/>
                    </a:cubicBezTo>
                    <a:cubicBezTo>
                      <a:pt x="1490" y="2833"/>
                      <a:pt x="372" y="1416"/>
                      <a:pt x="0" y="0"/>
                    </a:cubicBezTo>
                    <a:cubicBezTo>
                      <a:pt x="0" y="14518"/>
                      <a:pt x="0" y="14518"/>
                      <a:pt x="0" y="14518"/>
                    </a:cubicBezTo>
                    <a:cubicBezTo>
                      <a:pt x="0" y="21246"/>
                      <a:pt x="10303" y="21600"/>
                      <a:pt x="10800" y="21600"/>
                    </a:cubicBezTo>
                    <a:cubicBezTo>
                      <a:pt x="11172" y="21600"/>
                      <a:pt x="21600" y="21246"/>
                      <a:pt x="21600" y="14518"/>
                    </a:cubicBezTo>
                    <a:cubicBezTo>
                      <a:pt x="21600" y="0"/>
                      <a:pt x="21600" y="0"/>
                      <a:pt x="21600" y="0"/>
                    </a:cubicBezTo>
                    <a:cubicBezTo>
                      <a:pt x="21103" y="1416"/>
                      <a:pt x="19986" y="2833"/>
                      <a:pt x="18248" y="3895"/>
                    </a:cubicBezTo>
                    <a:moveTo>
                      <a:pt x="19862" y="9561"/>
                    </a:moveTo>
                    <a:cubicBezTo>
                      <a:pt x="18745" y="10977"/>
                      <a:pt x="17007" y="11685"/>
                      <a:pt x="14400" y="12039"/>
                    </a:cubicBezTo>
                    <a:cubicBezTo>
                      <a:pt x="14400" y="12039"/>
                      <a:pt x="14400" y="12039"/>
                      <a:pt x="14400" y="12039"/>
                    </a:cubicBezTo>
                    <a:cubicBezTo>
                      <a:pt x="14152" y="12039"/>
                      <a:pt x="13903" y="11685"/>
                      <a:pt x="13903" y="10977"/>
                    </a:cubicBezTo>
                    <a:cubicBezTo>
                      <a:pt x="13903" y="9915"/>
                      <a:pt x="14028" y="9207"/>
                      <a:pt x="14400" y="9207"/>
                    </a:cubicBezTo>
                    <a:cubicBezTo>
                      <a:pt x="16759" y="8852"/>
                      <a:pt x="18497" y="8144"/>
                      <a:pt x="19490" y="6728"/>
                    </a:cubicBezTo>
                    <a:cubicBezTo>
                      <a:pt x="19738" y="6728"/>
                      <a:pt x="20110" y="7082"/>
                      <a:pt x="20234" y="7790"/>
                    </a:cubicBezTo>
                    <a:cubicBezTo>
                      <a:pt x="20234" y="8498"/>
                      <a:pt x="20110" y="9207"/>
                      <a:pt x="19862" y="9561"/>
                    </a:cubicBezTo>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28" name="Shape 428"/>
              <p:cNvSpPr/>
              <p:nvPr/>
            </p:nvSpPr>
            <p:spPr>
              <a:xfrm>
                <a:off x="0" y="-1"/>
                <a:ext cx="819828" cy="367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303" y="0"/>
                      <a:pt x="0" y="277"/>
                      <a:pt x="0" y="5815"/>
                    </a:cubicBezTo>
                    <a:cubicBezTo>
                      <a:pt x="0" y="16062"/>
                      <a:pt x="0" y="16062"/>
                      <a:pt x="0" y="16062"/>
                    </a:cubicBezTo>
                    <a:cubicBezTo>
                      <a:pt x="0" y="21600"/>
                      <a:pt x="10303" y="21600"/>
                      <a:pt x="10800" y="21600"/>
                    </a:cubicBezTo>
                    <a:cubicBezTo>
                      <a:pt x="11172" y="21600"/>
                      <a:pt x="21600" y="21600"/>
                      <a:pt x="21600" y="16062"/>
                    </a:cubicBezTo>
                    <a:cubicBezTo>
                      <a:pt x="21600" y="5815"/>
                      <a:pt x="21600" y="5815"/>
                      <a:pt x="21600" y="5815"/>
                    </a:cubicBezTo>
                    <a:cubicBezTo>
                      <a:pt x="21600" y="277"/>
                      <a:pt x="11172" y="0"/>
                      <a:pt x="10800" y="0"/>
                    </a:cubicBezTo>
                    <a:moveTo>
                      <a:pt x="19862" y="12462"/>
                    </a:moveTo>
                    <a:cubicBezTo>
                      <a:pt x="18745" y="13292"/>
                      <a:pt x="17007" y="14123"/>
                      <a:pt x="14400" y="14400"/>
                    </a:cubicBezTo>
                    <a:cubicBezTo>
                      <a:pt x="14400" y="14400"/>
                      <a:pt x="14400" y="14400"/>
                      <a:pt x="14400" y="14400"/>
                    </a:cubicBezTo>
                    <a:cubicBezTo>
                      <a:pt x="14152" y="14400"/>
                      <a:pt x="13903" y="13846"/>
                      <a:pt x="13903" y="13292"/>
                    </a:cubicBezTo>
                    <a:cubicBezTo>
                      <a:pt x="13903" y="12738"/>
                      <a:pt x="14028" y="12185"/>
                      <a:pt x="14400" y="12185"/>
                    </a:cubicBezTo>
                    <a:cubicBezTo>
                      <a:pt x="16759" y="11908"/>
                      <a:pt x="18497" y="11077"/>
                      <a:pt x="19490" y="10246"/>
                    </a:cubicBezTo>
                    <a:cubicBezTo>
                      <a:pt x="19738" y="9969"/>
                      <a:pt x="20110" y="10246"/>
                      <a:pt x="20234" y="10800"/>
                    </a:cubicBezTo>
                    <a:cubicBezTo>
                      <a:pt x="20234" y="11354"/>
                      <a:pt x="20110" y="12185"/>
                      <a:pt x="19862" y="12462"/>
                    </a:cubicBezTo>
                    <a:moveTo>
                      <a:pt x="20607" y="5815"/>
                    </a:moveTo>
                    <a:cubicBezTo>
                      <a:pt x="20234" y="6923"/>
                      <a:pt x="16759" y="9138"/>
                      <a:pt x="10800" y="9138"/>
                    </a:cubicBezTo>
                    <a:cubicBezTo>
                      <a:pt x="4841" y="9138"/>
                      <a:pt x="1366" y="6923"/>
                      <a:pt x="993" y="5815"/>
                    </a:cubicBezTo>
                    <a:cubicBezTo>
                      <a:pt x="993" y="5815"/>
                      <a:pt x="993" y="5815"/>
                      <a:pt x="993" y="5815"/>
                    </a:cubicBezTo>
                    <a:cubicBezTo>
                      <a:pt x="1366" y="4431"/>
                      <a:pt x="4841" y="2492"/>
                      <a:pt x="10800" y="2492"/>
                    </a:cubicBezTo>
                    <a:cubicBezTo>
                      <a:pt x="16759" y="2492"/>
                      <a:pt x="20234" y="4431"/>
                      <a:pt x="20607" y="5815"/>
                    </a:cubicBezTo>
                    <a:cubicBezTo>
                      <a:pt x="20607" y="5815"/>
                      <a:pt x="20607" y="5815"/>
                      <a:pt x="20607" y="5815"/>
                    </a:cubicBezTo>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sp>
          <p:nvSpPr>
            <p:cNvPr id="430" name="Shape 430"/>
            <p:cNvSpPr/>
            <p:nvPr/>
          </p:nvSpPr>
          <p:spPr>
            <a:xfrm>
              <a:off x="2340178" y="4385400"/>
              <a:ext cx="739891" cy="554684"/>
            </a:xfrm>
            <a:custGeom>
              <a:avLst/>
              <a:gdLst/>
              <a:ahLst/>
              <a:cxnLst>
                <a:cxn ang="0">
                  <a:pos x="wd2" y="hd2"/>
                </a:cxn>
                <a:cxn ang="5400000">
                  <a:pos x="wd2" y="hd2"/>
                </a:cxn>
                <a:cxn ang="10800000">
                  <a:pos x="wd2" y="hd2"/>
                </a:cxn>
                <a:cxn ang="16200000">
                  <a:pos x="wd2" y="hd2"/>
                </a:cxn>
              </a:cxnLst>
              <a:rect l="0" t="0" r="r" b="b"/>
              <a:pathLst>
                <a:path w="21600" h="21600" extrusionOk="0">
                  <a:moveTo>
                    <a:pt x="18907" y="15303"/>
                  </a:moveTo>
                  <a:cubicBezTo>
                    <a:pt x="18907" y="15303"/>
                    <a:pt x="18907" y="15303"/>
                    <a:pt x="18907" y="15303"/>
                  </a:cubicBezTo>
                  <a:cubicBezTo>
                    <a:pt x="18907" y="0"/>
                    <a:pt x="18907" y="0"/>
                    <a:pt x="18907" y="0"/>
                  </a:cubicBezTo>
                  <a:cubicBezTo>
                    <a:pt x="2693" y="0"/>
                    <a:pt x="2693" y="0"/>
                    <a:pt x="2693" y="0"/>
                  </a:cubicBezTo>
                  <a:cubicBezTo>
                    <a:pt x="2693" y="15303"/>
                    <a:pt x="2693" y="15303"/>
                    <a:pt x="2693" y="15303"/>
                  </a:cubicBezTo>
                  <a:cubicBezTo>
                    <a:pt x="0" y="18891"/>
                    <a:pt x="0" y="18891"/>
                    <a:pt x="0" y="18891"/>
                  </a:cubicBezTo>
                  <a:cubicBezTo>
                    <a:pt x="0" y="20355"/>
                    <a:pt x="934" y="21600"/>
                    <a:pt x="2034" y="21600"/>
                  </a:cubicBezTo>
                  <a:cubicBezTo>
                    <a:pt x="19621" y="21600"/>
                    <a:pt x="19621" y="21600"/>
                    <a:pt x="19621" y="21600"/>
                  </a:cubicBezTo>
                  <a:cubicBezTo>
                    <a:pt x="20721" y="21600"/>
                    <a:pt x="21600" y="20355"/>
                    <a:pt x="21600" y="18891"/>
                  </a:cubicBezTo>
                  <a:lnTo>
                    <a:pt x="18907" y="15303"/>
                  </a:lnTo>
                  <a:close/>
                  <a:moveTo>
                    <a:pt x="8134" y="18891"/>
                  </a:moveTo>
                  <a:cubicBezTo>
                    <a:pt x="8574" y="17060"/>
                    <a:pt x="8574" y="17060"/>
                    <a:pt x="8574" y="17060"/>
                  </a:cubicBezTo>
                  <a:cubicBezTo>
                    <a:pt x="13081" y="17060"/>
                    <a:pt x="13081" y="17060"/>
                    <a:pt x="13081" y="17060"/>
                  </a:cubicBezTo>
                  <a:cubicBezTo>
                    <a:pt x="13521" y="18891"/>
                    <a:pt x="13521" y="18891"/>
                    <a:pt x="13521" y="18891"/>
                  </a:cubicBezTo>
                  <a:lnTo>
                    <a:pt x="8134" y="18891"/>
                  </a:lnTo>
                  <a:close/>
                  <a:moveTo>
                    <a:pt x="17588" y="14351"/>
                  </a:moveTo>
                  <a:cubicBezTo>
                    <a:pt x="4067" y="14351"/>
                    <a:pt x="4067" y="14351"/>
                    <a:pt x="4067" y="14351"/>
                  </a:cubicBezTo>
                  <a:cubicBezTo>
                    <a:pt x="4067" y="1757"/>
                    <a:pt x="4067" y="1757"/>
                    <a:pt x="4067" y="1757"/>
                  </a:cubicBezTo>
                  <a:cubicBezTo>
                    <a:pt x="17588" y="1757"/>
                    <a:pt x="17588" y="1757"/>
                    <a:pt x="17588" y="1757"/>
                  </a:cubicBezTo>
                  <a:lnTo>
                    <a:pt x="17588" y="14351"/>
                  </a:lnTo>
                  <a:close/>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31" name="Shape 431"/>
            <p:cNvSpPr/>
            <p:nvPr/>
          </p:nvSpPr>
          <p:spPr>
            <a:xfrm>
              <a:off x="5638152" y="5231846"/>
              <a:ext cx="592285" cy="590435"/>
            </a:xfrm>
            <a:custGeom>
              <a:avLst/>
              <a:gdLst/>
              <a:ahLst/>
              <a:cxnLst>
                <a:cxn ang="0">
                  <a:pos x="wd2" y="hd2"/>
                </a:cxn>
                <a:cxn ang="5400000">
                  <a:pos x="wd2" y="hd2"/>
                </a:cxn>
                <a:cxn ang="10800000">
                  <a:pos x="wd2" y="hd2"/>
                </a:cxn>
                <a:cxn ang="16200000">
                  <a:pos x="wd2" y="hd2"/>
                </a:cxn>
              </a:cxnLst>
              <a:rect l="0" t="0" r="r" b="b"/>
              <a:pathLst>
                <a:path w="21600" h="21600" extrusionOk="0">
                  <a:moveTo>
                    <a:pt x="21600" y="19920"/>
                  </a:moveTo>
                  <a:cubicBezTo>
                    <a:pt x="21600" y="20820"/>
                    <a:pt x="20822" y="21600"/>
                    <a:pt x="19865" y="21600"/>
                  </a:cubicBezTo>
                  <a:cubicBezTo>
                    <a:pt x="1735" y="21600"/>
                    <a:pt x="1735" y="21600"/>
                    <a:pt x="1735" y="21600"/>
                  </a:cubicBezTo>
                  <a:cubicBezTo>
                    <a:pt x="778" y="21600"/>
                    <a:pt x="0" y="20820"/>
                    <a:pt x="0" y="19920"/>
                  </a:cubicBezTo>
                  <a:cubicBezTo>
                    <a:pt x="0" y="1680"/>
                    <a:pt x="0" y="1680"/>
                    <a:pt x="0" y="1680"/>
                  </a:cubicBezTo>
                  <a:cubicBezTo>
                    <a:pt x="0" y="720"/>
                    <a:pt x="778" y="0"/>
                    <a:pt x="1735" y="0"/>
                  </a:cubicBezTo>
                  <a:cubicBezTo>
                    <a:pt x="19865" y="0"/>
                    <a:pt x="19865" y="0"/>
                    <a:pt x="19865" y="0"/>
                  </a:cubicBezTo>
                  <a:cubicBezTo>
                    <a:pt x="20822" y="0"/>
                    <a:pt x="21600" y="720"/>
                    <a:pt x="21600" y="1680"/>
                  </a:cubicBezTo>
                  <a:lnTo>
                    <a:pt x="21600" y="19920"/>
                  </a:lnTo>
                  <a:close/>
                  <a:moveTo>
                    <a:pt x="19865" y="18000"/>
                  </a:moveTo>
                  <a:cubicBezTo>
                    <a:pt x="19865" y="3540"/>
                    <a:pt x="19865" y="3540"/>
                    <a:pt x="19865" y="3540"/>
                  </a:cubicBezTo>
                  <a:cubicBezTo>
                    <a:pt x="19865" y="2340"/>
                    <a:pt x="19207" y="1680"/>
                    <a:pt x="18010" y="1680"/>
                  </a:cubicBezTo>
                  <a:cubicBezTo>
                    <a:pt x="7120" y="1680"/>
                    <a:pt x="7120" y="1680"/>
                    <a:pt x="7120" y="1680"/>
                  </a:cubicBezTo>
                  <a:cubicBezTo>
                    <a:pt x="1735" y="7140"/>
                    <a:pt x="1735" y="7140"/>
                    <a:pt x="1735" y="7140"/>
                  </a:cubicBezTo>
                  <a:cubicBezTo>
                    <a:pt x="1735" y="18000"/>
                    <a:pt x="1735" y="18000"/>
                    <a:pt x="1735" y="18000"/>
                  </a:cubicBezTo>
                  <a:cubicBezTo>
                    <a:pt x="1735" y="19200"/>
                    <a:pt x="2393" y="19920"/>
                    <a:pt x="3590" y="19920"/>
                  </a:cubicBezTo>
                  <a:cubicBezTo>
                    <a:pt x="18010" y="19920"/>
                    <a:pt x="18010" y="19920"/>
                    <a:pt x="18010" y="19920"/>
                  </a:cubicBezTo>
                  <a:cubicBezTo>
                    <a:pt x="19207" y="19920"/>
                    <a:pt x="19865" y="19200"/>
                    <a:pt x="19865" y="18000"/>
                  </a:cubicBezTo>
                  <a:moveTo>
                    <a:pt x="7539" y="2700"/>
                  </a:moveTo>
                  <a:cubicBezTo>
                    <a:pt x="18010" y="2700"/>
                    <a:pt x="18010" y="2700"/>
                    <a:pt x="18010" y="2700"/>
                  </a:cubicBezTo>
                  <a:cubicBezTo>
                    <a:pt x="18668" y="2700"/>
                    <a:pt x="18907" y="2880"/>
                    <a:pt x="18907" y="3540"/>
                  </a:cubicBezTo>
                  <a:cubicBezTo>
                    <a:pt x="18907" y="18000"/>
                    <a:pt x="18907" y="18000"/>
                    <a:pt x="18907" y="18000"/>
                  </a:cubicBezTo>
                  <a:cubicBezTo>
                    <a:pt x="18907" y="18660"/>
                    <a:pt x="18668" y="18900"/>
                    <a:pt x="18010" y="18900"/>
                  </a:cubicBezTo>
                  <a:cubicBezTo>
                    <a:pt x="3590" y="18900"/>
                    <a:pt x="3590" y="18900"/>
                    <a:pt x="3590" y="18900"/>
                  </a:cubicBezTo>
                  <a:cubicBezTo>
                    <a:pt x="2932" y="18900"/>
                    <a:pt x="2693" y="18660"/>
                    <a:pt x="2693" y="18000"/>
                  </a:cubicBezTo>
                  <a:cubicBezTo>
                    <a:pt x="2693" y="7500"/>
                    <a:pt x="2693" y="7500"/>
                    <a:pt x="2693" y="7500"/>
                  </a:cubicBezTo>
                  <a:lnTo>
                    <a:pt x="7539" y="2700"/>
                  </a:lnTo>
                  <a:close/>
                  <a:moveTo>
                    <a:pt x="16873" y="15600"/>
                  </a:moveTo>
                  <a:cubicBezTo>
                    <a:pt x="16873" y="6000"/>
                    <a:pt x="16873" y="6000"/>
                    <a:pt x="16873" y="6000"/>
                  </a:cubicBezTo>
                  <a:cubicBezTo>
                    <a:pt x="16873" y="5100"/>
                    <a:pt x="16454" y="4680"/>
                    <a:pt x="15617" y="4680"/>
                  </a:cubicBezTo>
                  <a:cubicBezTo>
                    <a:pt x="8437" y="4680"/>
                    <a:pt x="8437" y="4680"/>
                    <a:pt x="8437" y="4680"/>
                  </a:cubicBezTo>
                  <a:cubicBezTo>
                    <a:pt x="4727" y="8400"/>
                    <a:pt x="4727" y="8400"/>
                    <a:pt x="4727" y="8400"/>
                  </a:cubicBezTo>
                  <a:cubicBezTo>
                    <a:pt x="4727" y="15600"/>
                    <a:pt x="4727" y="15600"/>
                    <a:pt x="4727" y="15600"/>
                  </a:cubicBezTo>
                  <a:cubicBezTo>
                    <a:pt x="4727" y="16440"/>
                    <a:pt x="5146" y="16860"/>
                    <a:pt x="5983" y="16860"/>
                  </a:cubicBezTo>
                  <a:cubicBezTo>
                    <a:pt x="15617" y="16860"/>
                    <a:pt x="15617" y="16860"/>
                    <a:pt x="15617" y="16860"/>
                  </a:cubicBezTo>
                  <a:cubicBezTo>
                    <a:pt x="16454" y="16860"/>
                    <a:pt x="16873" y="16440"/>
                    <a:pt x="16873" y="15600"/>
                  </a:cubicBezTo>
                  <a:moveTo>
                    <a:pt x="5684" y="15600"/>
                  </a:moveTo>
                  <a:cubicBezTo>
                    <a:pt x="5684" y="8820"/>
                    <a:pt x="5684" y="8820"/>
                    <a:pt x="5684" y="8820"/>
                  </a:cubicBezTo>
                  <a:cubicBezTo>
                    <a:pt x="8855" y="5700"/>
                    <a:pt x="8855" y="5700"/>
                    <a:pt x="8855" y="5700"/>
                  </a:cubicBezTo>
                  <a:cubicBezTo>
                    <a:pt x="15617" y="5700"/>
                    <a:pt x="15617" y="5700"/>
                    <a:pt x="15617" y="5700"/>
                  </a:cubicBezTo>
                  <a:cubicBezTo>
                    <a:pt x="15736" y="5700"/>
                    <a:pt x="15796" y="5700"/>
                    <a:pt x="15856" y="5700"/>
                  </a:cubicBezTo>
                  <a:cubicBezTo>
                    <a:pt x="15856" y="5760"/>
                    <a:pt x="15856" y="5820"/>
                    <a:pt x="15856" y="6000"/>
                  </a:cubicBezTo>
                  <a:cubicBezTo>
                    <a:pt x="15856" y="15600"/>
                    <a:pt x="15856" y="15600"/>
                    <a:pt x="15856" y="15600"/>
                  </a:cubicBezTo>
                  <a:cubicBezTo>
                    <a:pt x="15856" y="15780"/>
                    <a:pt x="15856" y="15840"/>
                    <a:pt x="15856" y="15840"/>
                  </a:cubicBezTo>
                  <a:cubicBezTo>
                    <a:pt x="15796" y="15900"/>
                    <a:pt x="15736" y="15900"/>
                    <a:pt x="15617" y="15900"/>
                  </a:cubicBezTo>
                  <a:cubicBezTo>
                    <a:pt x="5983" y="15900"/>
                    <a:pt x="5983" y="15900"/>
                    <a:pt x="5983" y="15900"/>
                  </a:cubicBezTo>
                  <a:cubicBezTo>
                    <a:pt x="5864" y="15900"/>
                    <a:pt x="5744" y="15900"/>
                    <a:pt x="5744" y="15840"/>
                  </a:cubicBezTo>
                  <a:cubicBezTo>
                    <a:pt x="5744" y="15840"/>
                    <a:pt x="5684" y="15780"/>
                    <a:pt x="5684" y="15600"/>
                  </a:cubicBezTo>
                  <a:moveTo>
                    <a:pt x="13463" y="7440"/>
                  </a:moveTo>
                  <a:cubicBezTo>
                    <a:pt x="9813" y="7440"/>
                    <a:pt x="9813" y="7440"/>
                    <a:pt x="9813" y="7440"/>
                  </a:cubicBezTo>
                  <a:cubicBezTo>
                    <a:pt x="7419" y="9780"/>
                    <a:pt x="7419" y="9780"/>
                    <a:pt x="7419" y="9780"/>
                  </a:cubicBezTo>
                  <a:cubicBezTo>
                    <a:pt x="7419" y="13500"/>
                    <a:pt x="7419" y="13500"/>
                    <a:pt x="7419" y="13500"/>
                  </a:cubicBezTo>
                  <a:cubicBezTo>
                    <a:pt x="7419" y="13860"/>
                    <a:pt x="7719" y="14160"/>
                    <a:pt x="8078" y="14160"/>
                  </a:cubicBezTo>
                  <a:cubicBezTo>
                    <a:pt x="13463" y="14160"/>
                    <a:pt x="13463" y="14160"/>
                    <a:pt x="13463" y="14160"/>
                  </a:cubicBezTo>
                  <a:cubicBezTo>
                    <a:pt x="13881" y="14160"/>
                    <a:pt x="14181" y="13860"/>
                    <a:pt x="14181" y="13500"/>
                  </a:cubicBezTo>
                  <a:cubicBezTo>
                    <a:pt x="14181" y="8100"/>
                    <a:pt x="14181" y="8100"/>
                    <a:pt x="14181" y="8100"/>
                  </a:cubicBezTo>
                  <a:cubicBezTo>
                    <a:pt x="14181" y="7740"/>
                    <a:pt x="13881" y="7440"/>
                    <a:pt x="13463" y="7440"/>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32" name="Shape 432"/>
            <p:cNvSpPr/>
            <p:nvPr/>
          </p:nvSpPr>
          <p:spPr>
            <a:xfrm>
              <a:off x="6116990" y="254322"/>
              <a:ext cx="969510" cy="726825"/>
            </a:xfrm>
            <a:custGeom>
              <a:avLst/>
              <a:gdLst/>
              <a:ahLst/>
              <a:cxnLst>
                <a:cxn ang="0">
                  <a:pos x="wd2" y="hd2"/>
                </a:cxn>
                <a:cxn ang="5400000">
                  <a:pos x="wd2" y="hd2"/>
                </a:cxn>
                <a:cxn ang="10800000">
                  <a:pos x="wd2" y="hd2"/>
                </a:cxn>
                <a:cxn ang="16200000">
                  <a:pos x="wd2" y="hd2"/>
                </a:cxn>
              </a:cxnLst>
              <a:rect l="0" t="0" r="r" b="b"/>
              <a:pathLst>
                <a:path w="21600" h="21600" extrusionOk="0">
                  <a:moveTo>
                    <a:pt x="18907" y="15303"/>
                  </a:moveTo>
                  <a:cubicBezTo>
                    <a:pt x="18907" y="15303"/>
                    <a:pt x="18907" y="15303"/>
                    <a:pt x="18907" y="15303"/>
                  </a:cubicBezTo>
                  <a:cubicBezTo>
                    <a:pt x="18907" y="0"/>
                    <a:pt x="18907" y="0"/>
                    <a:pt x="18907" y="0"/>
                  </a:cubicBezTo>
                  <a:cubicBezTo>
                    <a:pt x="2693" y="0"/>
                    <a:pt x="2693" y="0"/>
                    <a:pt x="2693" y="0"/>
                  </a:cubicBezTo>
                  <a:cubicBezTo>
                    <a:pt x="2693" y="15303"/>
                    <a:pt x="2693" y="15303"/>
                    <a:pt x="2693" y="15303"/>
                  </a:cubicBezTo>
                  <a:cubicBezTo>
                    <a:pt x="0" y="18891"/>
                    <a:pt x="0" y="18891"/>
                    <a:pt x="0" y="18891"/>
                  </a:cubicBezTo>
                  <a:cubicBezTo>
                    <a:pt x="0" y="20355"/>
                    <a:pt x="934" y="21600"/>
                    <a:pt x="2034" y="21600"/>
                  </a:cubicBezTo>
                  <a:cubicBezTo>
                    <a:pt x="19621" y="21600"/>
                    <a:pt x="19621" y="21600"/>
                    <a:pt x="19621" y="21600"/>
                  </a:cubicBezTo>
                  <a:cubicBezTo>
                    <a:pt x="20721" y="21600"/>
                    <a:pt x="21600" y="20355"/>
                    <a:pt x="21600" y="18891"/>
                  </a:cubicBezTo>
                  <a:lnTo>
                    <a:pt x="18907" y="15303"/>
                  </a:lnTo>
                  <a:close/>
                  <a:moveTo>
                    <a:pt x="8134" y="18891"/>
                  </a:moveTo>
                  <a:cubicBezTo>
                    <a:pt x="8574" y="17060"/>
                    <a:pt x="8574" y="17060"/>
                    <a:pt x="8574" y="17060"/>
                  </a:cubicBezTo>
                  <a:cubicBezTo>
                    <a:pt x="13081" y="17060"/>
                    <a:pt x="13081" y="17060"/>
                    <a:pt x="13081" y="17060"/>
                  </a:cubicBezTo>
                  <a:cubicBezTo>
                    <a:pt x="13521" y="18891"/>
                    <a:pt x="13521" y="18891"/>
                    <a:pt x="13521" y="18891"/>
                  </a:cubicBezTo>
                  <a:lnTo>
                    <a:pt x="8134" y="18891"/>
                  </a:lnTo>
                  <a:close/>
                  <a:moveTo>
                    <a:pt x="17588" y="14351"/>
                  </a:moveTo>
                  <a:cubicBezTo>
                    <a:pt x="4067" y="14351"/>
                    <a:pt x="4067" y="14351"/>
                    <a:pt x="4067" y="14351"/>
                  </a:cubicBezTo>
                  <a:cubicBezTo>
                    <a:pt x="4067" y="1757"/>
                    <a:pt x="4067" y="1757"/>
                    <a:pt x="4067" y="1757"/>
                  </a:cubicBezTo>
                  <a:cubicBezTo>
                    <a:pt x="17588" y="1757"/>
                    <a:pt x="17588" y="1757"/>
                    <a:pt x="17588" y="1757"/>
                  </a:cubicBezTo>
                  <a:lnTo>
                    <a:pt x="17588" y="14351"/>
                  </a:lnTo>
                  <a:close/>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33" name="Shape 433"/>
            <p:cNvSpPr/>
            <p:nvPr/>
          </p:nvSpPr>
          <p:spPr>
            <a:xfrm>
              <a:off x="1557531" y="1783150"/>
              <a:ext cx="1722378" cy="128415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4" name="Shape 434"/>
            <p:cNvSpPr/>
            <p:nvPr/>
          </p:nvSpPr>
          <p:spPr>
            <a:xfrm flipV="1">
              <a:off x="1557403" y="1326905"/>
              <a:ext cx="858004" cy="470855"/>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5" name="Shape 435"/>
            <p:cNvSpPr/>
            <p:nvPr/>
          </p:nvSpPr>
          <p:spPr>
            <a:xfrm>
              <a:off x="1560446" y="1785110"/>
              <a:ext cx="177710" cy="634419"/>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6" name="Shape 436"/>
            <p:cNvSpPr/>
            <p:nvPr/>
          </p:nvSpPr>
          <p:spPr>
            <a:xfrm flipV="1">
              <a:off x="1725756" y="1948946"/>
              <a:ext cx="2050455" cy="467280"/>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7" name="Shape 437"/>
            <p:cNvSpPr/>
            <p:nvPr/>
          </p:nvSpPr>
          <p:spPr>
            <a:xfrm>
              <a:off x="3771153" y="1945342"/>
              <a:ext cx="1" cy="78762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8" name="Shape 438"/>
            <p:cNvSpPr/>
            <p:nvPr/>
          </p:nvSpPr>
          <p:spPr>
            <a:xfrm flipH="1">
              <a:off x="3031730" y="3059331"/>
              <a:ext cx="245055" cy="1150572"/>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9" name="Shape 439"/>
            <p:cNvSpPr/>
            <p:nvPr/>
          </p:nvSpPr>
          <p:spPr>
            <a:xfrm>
              <a:off x="3027568" y="4205031"/>
              <a:ext cx="2225600" cy="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0" name="Shape 440"/>
            <p:cNvSpPr/>
            <p:nvPr/>
          </p:nvSpPr>
          <p:spPr>
            <a:xfrm flipV="1">
              <a:off x="3766308" y="2105650"/>
              <a:ext cx="1732644" cy="62430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1" name="Shape 441"/>
            <p:cNvSpPr/>
            <p:nvPr/>
          </p:nvSpPr>
          <p:spPr>
            <a:xfrm flipH="1">
              <a:off x="5375853" y="2102872"/>
              <a:ext cx="119109" cy="629856"/>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2" name="Shape 442"/>
            <p:cNvSpPr/>
            <p:nvPr/>
          </p:nvSpPr>
          <p:spPr>
            <a:xfrm>
              <a:off x="3766043" y="2728205"/>
              <a:ext cx="1615775" cy="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3" name="Shape 443"/>
            <p:cNvSpPr/>
            <p:nvPr/>
          </p:nvSpPr>
          <p:spPr>
            <a:xfrm>
              <a:off x="5372083" y="2726037"/>
              <a:ext cx="1454900" cy="68148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4" name="Shape 444"/>
            <p:cNvSpPr/>
            <p:nvPr/>
          </p:nvSpPr>
          <p:spPr>
            <a:xfrm flipH="1" flipV="1">
              <a:off x="1829251" y="2728205"/>
              <a:ext cx="1947072" cy="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5" name="Shape 445"/>
            <p:cNvSpPr/>
            <p:nvPr/>
          </p:nvSpPr>
          <p:spPr>
            <a:xfrm flipH="1">
              <a:off x="4276084" y="4201372"/>
              <a:ext cx="975378" cy="102105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6" name="Shape 446"/>
            <p:cNvSpPr/>
            <p:nvPr/>
          </p:nvSpPr>
          <p:spPr>
            <a:xfrm flipH="1" flipV="1">
              <a:off x="4043363" y="4096638"/>
              <a:ext cx="238476" cy="112699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7" name="Shape 447"/>
            <p:cNvSpPr/>
            <p:nvPr/>
          </p:nvSpPr>
          <p:spPr>
            <a:xfrm flipH="1">
              <a:off x="4279138" y="3270712"/>
              <a:ext cx="665781" cy="1952959"/>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8" name="Shape 448"/>
            <p:cNvSpPr/>
            <p:nvPr/>
          </p:nvSpPr>
          <p:spPr>
            <a:xfrm flipH="1">
              <a:off x="1334892" y="3542494"/>
              <a:ext cx="747214" cy="98707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9" name="Shape 449"/>
            <p:cNvSpPr/>
            <p:nvPr/>
          </p:nvSpPr>
          <p:spPr>
            <a:xfrm flipH="1" flipV="1">
              <a:off x="1391370" y="3204614"/>
              <a:ext cx="691966" cy="343984"/>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0" name="Shape 450"/>
            <p:cNvSpPr/>
            <p:nvPr/>
          </p:nvSpPr>
          <p:spPr>
            <a:xfrm flipH="1" flipV="1">
              <a:off x="964789" y="4155744"/>
              <a:ext cx="376272" cy="37294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1" name="Shape 451"/>
            <p:cNvSpPr/>
            <p:nvPr/>
          </p:nvSpPr>
          <p:spPr>
            <a:xfrm>
              <a:off x="1752796" y="5217819"/>
              <a:ext cx="1299355" cy="24947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2" name="Shape 452"/>
            <p:cNvSpPr/>
            <p:nvPr/>
          </p:nvSpPr>
          <p:spPr>
            <a:xfrm>
              <a:off x="4274758" y="5217337"/>
              <a:ext cx="1248894" cy="371019"/>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3" name="Shape 453"/>
            <p:cNvSpPr/>
            <p:nvPr/>
          </p:nvSpPr>
          <p:spPr>
            <a:xfrm flipH="1">
              <a:off x="6364181" y="3400282"/>
              <a:ext cx="459269" cy="213185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4" name="Shape 454"/>
            <p:cNvSpPr/>
            <p:nvPr/>
          </p:nvSpPr>
          <p:spPr>
            <a:xfrm flipH="1" flipV="1">
              <a:off x="5490420" y="2103795"/>
              <a:ext cx="1335622" cy="130516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5" name="Shape 455"/>
            <p:cNvSpPr/>
            <p:nvPr/>
          </p:nvSpPr>
          <p:spPr>
            <a:xfrm flipH="1" flipV="1">
              <a:off x="6577802" y="1216343"/>
              <a:ext cx="245139" cy="2180685"/>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6" name="Shape 456"/>
            <p:cNvSpPr/>
            <p:nvPr/>
          </p:nvSpPr>
          <p:spPr>
            <a:xfrm flipV="1">
              <a:off x="5372188" y="1720470"/>
              <a:ext cx="1802231" cy="1010269"/>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7" name="Shape 457"/>
            <p:cNvSpPr/>
            <p:nvPr/>
          </p:nvSpPr>
          <p:spPr>
            <a:xfrm flipV="1">
              <a:off x="6360226" y="5321617"/>
              <a:ext cx="1528659" cy="206126"/>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8" name="Shape 458"/>
            <p:cNvSpPr/>
            <p:nvPr/>
          </p:nvSpPr>
          <p:spPr>
            <a:xfrm flipH="1" flipV="1">
              <a:off x="7249995" y="3823606"/>
              <a:ext cx="1345575" cy="978573"/>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9" name="Shape 459"/>
            <p:cNvSpPr/>
            <p:nvPr/>
          </p:nvSpPr>
          <p:spPr>
            <a:xfrm flipH="1" flipV="1">
              <a:off x="5829666" y="3363626"/>
              <a:ext cx="1429305" cy="464563"/>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60" name="Shape 460"/>
            <p:cNvSpPr/>
            <p:nvPr/>
          </p:nvSpPr>
          <p:spPr>
            <a:xfrm>
              <a:off x="7253423" y="3822009"/>
              <a:ext cx="105022" cy="68145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61" name="Shape 461"/>
            <p:cNvSpPr/>
            <p:nvPr/>
          </p:nvSpPr>
          <p:spPr>
            <a:xfrm>
              <a:off x="7352853" y="4501723"/>
              <a:ext cx="1243460" cy="29861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62" name="Shape 462"/>
            <p:cNvSpPr/>
            <p:nvPr/>
          </p:nvSpPr>
          <p:spPr>
            <a:xfrm>
              <a:off x="3945232" y="1411056"/>
              <a:ext cx="470111" cy="885886"/>
            </a:xfrm>
            <a:custGeom>
              <a:avLst/>
              <a:gdLst/>
              <a:ahLst/>
              <a:cxnLst>
                <a:cxn ang="0">
                  <a:pos x="wd2" y="hd2"/>
                </a:cxn>
                <a:cxn ang="5400000">
                  <a:pos x="wd2" y="hd2"/>
                </a:cxn>
                <a:cxn ang="10800000">
                  <a:pos x="wd2" y="hd2"/>
                </a:cxn>
                <a:cxn ang="16200000">
                  <a:pos x="wd2" y="hd2"/>
                </a:cxn>
              </a:cxnLst>
              <a:rect l="0" t="0" r="r" b="b"/>
              <a:pathLst>
                <a:path w="21600" h="21600" extrusionOk="0">
                  <a:moveTo>
                    <a:pt x="21600" y="19973"/>
                  </a:moveTo>
                  <a:cubicBezTo>
                    <a:pt x="21600" y="20871"/>
                    <a:pt x="20224" y="21600"/>
                    <a:pt x="18635" y="21600"/>
                  </a:cubicBezTo>
                  <a:cubicBezTo>
                    <a:pt x="3071" y="21600"/>
                    <a:pt x="3071" y="21600"/>
                    <a:pt x="3071" y="21600"/>
                  </a:cubicBezTo>
                  <a:cubicBezTo>
                    <a:pt x="1376" y="21600"/>
                    <a:pt x="0" y="20871"/>
                    <a:pt x="0" y="19973"/>
                  </a:cubicBezTo>
                  <a:cubicBezTo>
                    <a:pt x="0" y="1627"/>
                    <a:pt x="0" y="1627"/>
                    <a:pt x="0" y="1627"/>
                  </a:cubicBezTo>
                  <a:cubicBezTo>
                    <a:pt x="0" y="729"/>
                    <a:pt x="1376" y="0"/>
                    <a:pt x="3071" y="0"/>
                  </a:cubicBezTo>
                  <a:cubicBezTo>
                    <a:pt x="18635" y="0"/>
                    <a:pt x="18635" y="0"/>
                    <a:pt x="18635" y="0"/>
                  </a:cubicBezTo>
                  <a:cubicBezTo>
                    <a:pt x="20224" y="0"/>
                    <a:pt x="21600" y="729"/>
                    <a:pt x="21600" y="1627"/>
                  </a:cubicBezTo>
                  <a:lnTo>
                    <a:pt x="21600" y="19973"/>
                  </a:lnTo>
                  <a:close/>
                  <a:moveTo>
                    <a:pt x="20118" y="2076"/>
                  </a:moveTo>
                  <a:cubicBezTo>
                    <a:pt x="20118" y="2020"/>
                    <a:pt x="20012" y="1908"/>
                    <a:pt x="19800" y="1908"/>
                  </a:cubicBezTo>
                  <a:cubicBezTo>
                    <a:pt x="1906" y="1908"/>
                    <a:pt x="1906" y="1908"/>
                    <a:pt x="1906" y="1908"/>
                  </a:cubicBezTo>
                  <a:cubicBezTo>
                    <a:pt x="1694" y="1908"/>
                    <a:pt x="1588" y="2020"/>
                    <a:pt x="1588" y="2076"/>
                  </a:cubicBezTo>
                  <a:cubicBezTo>
                    <a:pt x="1588" y="19188"/>
                    <a:pt x="1588" y="19188"/>
                    <a:pt x="1588" y="19188"/>
                  </a:cubicBezTo>
                  <a:cubicBezTo>
                    <a:pt x="1588" y="19244"/>
                    <a:pt x="1694" y="19356"/>
                    <a:pt x="1906" y="19356"/>
                  </a:cubicBezTo>
                  <a:cubicBezTo>
                    <a:pt x="19800" y="19356"/>
                    <a:pt x="19800" y="19356"/>
                    <a:pt x="19800" y="19356"/>
                  </a:cubicBezTo>
                  <a:cubicBezTo>
                    <a:pt x="20012" y="19356"/>
                    <a:pt x="20118" y="19244"/>
                    <a:pt x="20118" y="19188"/>
                  </a:cubicBezTo>
                  <a:lnTo>
                    <a:pt x="20118" y="2076"/>
                  </a:lnTo>
                  <a:close/>
                  <a:moveTo>
                    <a:pt x="12918" y="20310"/>
                  </a:moveTo>
                  <a:cubicBezTo>
                    <a:pt x="12918" y="20141"/>
                    <a:pt x="12600" y="19973"/>
                    <a:pt x="12282" y="19973"/>
                  </a:cubicBezTo>
                  <a:cubicBezTo>
                    <a:pt x="9424" y="19973"/>
                    <a:pt x="9424" y="19973"/>
                    <a:pt x="9424" y="19973"/>
                  </a:cubicBezTo>
                  <a:cubicBezTo>
                    <a:pt x="9106" y="19973"/>
                    <a:pt x="8788" y="20141"/>
                    <a:pt x="8788" y="20310"/>
                  </a:cubicBezTo>
                  <a:cubicBezTo>
                    <a:pt x="8788" y="20478"/>
                    <a:pt x="8788" y="20478"/>
                    <a:pt x="8788" y="20478"/>
                  </a:cubicBezTo>
                  <a:cubicBezTo>
                    <a:pt x="8788" y="20646"/>
                    <a:pt x="9106" y="20815"/>
                    <a:pt x="9424" y="20815"/>
                  </a:cubicBezTo>
                  <a:cubicBezTo>
                    <a:pt x="12282" y="20815"/>
                    <a:pt x="12282" y="20815"/>
                    <a:pt x="12282" y="20815"/>
                  </a:cubicBezTo>
                  <a:cubicBezTo>
                    <a:pt x="12600" y="20815"/>
                    <a:pt x="12918" y="20646"/>
                    <a:pt x="12918" y="20478"/>
                  </a:cubicBezTo>
                  <a:lnTo>
                    <a:pt x="12918" y="20310"/>
                  </a:lnTo>
                  <a:close/>
                  <a:moveTo>
                    <a:pt x="13024" y="954"/>
                  </a:moveTo>
                  <a:cubicBezTo>
                    <a:pt x="13024" y="898"/>
                    <a:pt x="12918" y="842"/>
                    <a:pt x="12812" y="842"/>
                  </a:cubicBezTo>
                  <a:cubicBezTo>
                    <a:pt x="8894" y="842"/>
                    <a:pt x="8894" y="842"/>
                    <a:pt x="8894" y="842"/>
                  </a:cubicBezTo>
                  <a:cubicBezTo>
                    <a:pt x="8788" y="842"/>
                    <a:pt x="8682" y="898"/>
                    <a:pt x="8682" y="954"/>
                  </a:cubicBezTo>
                  <a:cubicBezTo>
                    <a:pt x="8682" y="1010"/>
                    <a:pt x="8788" y="1066"/>
                    <a:pt x="8894" y="1066"/>
                  </a:cubicBezTo>
                  <a:cubicBezTo>
                    <a:pt x="12812" y="1066"/>
                    <a:pt x="12812" y="1066"/>
                    <a:pt x="12812" y="1066"/>
                  </a:cubicBezTo>
                  <a:cubicBezTo>
                    <a:pt x="12918" y="1066"/>
                    <a:pt x="13024" y="1010"/>
                    <a:pt x="13024" y="954"/>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grpSp>
          <p:nvGrpSpPr>
            <p:cNvPr id="476" name="Group 476"/>
            <p:cNvGrpSpPr/>
            <p:nvPr/>
          </p:nvGrpSpPr>
          <p:grpSpPr>
            <a:xfrm>
              <a:off x="5110353" y="2989875"/>
              <a:ext cx="508533" cy="711234"/>
              <a:chOff x="0" y="0"/>
              <a:chExt cx="508135" cy="711233"/>
            </a:xfrm>
          </p:grpSpPr>
          <p:sp>
            <p:nvSpPr>
              <p:cNvPr id="463" name="Shape 463"/>
              <p:cNvSpPr/>
              <p:nvPr/>
            </p:nvSpPr>
            <p:spPr>
              <a:xfrm>
                <a:off x="124681" y="179572"/>
                <a:ext cx="58812"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4" name="Shape 464"/>
              <p:cNvSpPr/>
              <p:nvPr/>
            </p:nvSpPr>
            <p:spPr>
              <a:xfrm>
                <a:off x="224269" y="179572"/>
                <a:ext cx="59596"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5" name="Shape 465"/>
              <p:cNvSpPr/>
              <p:nvPr/>
            </p:nvSpPr>
            <p:spPr>
              <a:xfrm>
                <a:off x="324642" y="179572"/>
                <a:ext cx="58811"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6" name="Shape 466"/>
              <p:cNvSpPr/>
              <p:nvPr/>
            </p:nvSpPr>
            <p:spPr>
              <a:xfrm>
                <a:off x="124681" y="277592"/>
                <a:ext cx="58812"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7" name="Shape 467"/>
              <p:cNvSpPr/>
              <p:nvPr/>
            </p:nvSpPr>
            <p:spPr>
              <a:xfrm>
                <a:off x="224269" y="277592"/>
                <a:ext cx="59596"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8" name="Shape 468"/>
              <p:cNvSpPr/>
              <p:nvPr/>
            </p:nvSpPr>
            <p:spPr>
              <a:xfrm>
                <a:off x="324642" y="277592"/>
                <a:ext cx="58811"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9" name="Shape 469"/>
              <p:cNvSpPr/>
              <p:nvPr/>
            </p:nvSpPr>
            <p:spPr>
              <a:xfrm>
                <a:off x="124681" y="375612"/>
                <a:ext cx="58812"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0" name="Shape 470"/>
              <p:cNvSpPr/>
              <p:nvPr/>
            </p:nvSpPr>
            <p:spPr>
              <a:xfrm>
                <a:off x="224269" y="375612"/>
                <a:ext cx="59596"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1" name="Shape 471"/>
              <p:cNvSpPr/>
              <p:nvPr/>
            </p:nvSpPr>
            <p:spPr>
              <a:xfrm>
                <a:off x="324642" y="375612"/>
                <a:ext cx="58811"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2" name="Shape 472"/>
              <p:cNvSpPr/>
              <p:nvPr/>
            </p:nvSpPr>
            <p:spPr>
              <a:xfrm>
                <a:off x="124681" y="473632"/>
                <a:ext cx="58812"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3" name="Shape 473"/>
              <p:cNvSpPr/>
              <p:nvPr/>
            </p:nvSpPr>
            <p:spPr>
              <a:xfrm>
                <a:off x="224269" y="473632"/>
                <a:ext cx="59596"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4" name="Shape 474"/>
              <p:cNvSpPr/>
              <p:nvPr/>
            </p:nvSpPr>
            <p:spPr>
              <a:xfrm>
                <a:off x="324642" y="473632"/>
                <a:ext cx="58811"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5" name="Shape 475"/>
              <p:cNvSpPr/>
              <p:nvPr/>
            </p:nvSpPr>
            <p:spPr>
              <a:xfrm>
                <a:off x="0" y="-1"/>
                <a:ext cx="508136" cy="711235"/>
              </a:xfrm>
              <a:custGeom>
                <a:avLst/>
                <a:gdLst/>
                <a:ahLst/>
                <a:cxnLst>
                  <a:cxn ang="0">
                    <a:pos x="wd2" y="hd2"/>
                  </a:cxn>
                  <a:cxn ang="5400000">
                    <a:pos x="wd2" y="hd2"/>
                  </a:cxn>
                  <a:cxn ang="10800000">
                    <a:pos x="wd2" y="hd2"/>
                  </a:cxn>
                  <a:cxn ang="16200000">
                    <a:pos x="wd2" y="hd2"/>
                  </a:cxn>
                </a:cxnLst>
                <a:rect l="0" t="0" r="r" b="b"/>
                <a:pathLst>
                  <a:path w="21600" h="21600" extrusionOk="0">
                    <a:moveTo>
                      <a:pt x="18999" y="0"/>
                    </a:moveTo>
                    <a:cubicBezTo>
                      <a:pt x="2523" y="0"/>
                      <a:pt x="2523" y="0"/>
                      <a:pt x="2523" y="0"/>
                    </a:cubicBezTo>
                    <a:cubicBezTo>
                      <a:pt x="1182" y="0"/>
                      <a:pt x="0" y="844"/>
                      <a:pt x="0" y="1856"/>
                    </a:cubicBezTo>
                    <a:cubicBezTo>
                      <a:pt x="0" y="19800"/>
                      <a:pt x="0" y="19800"/>
                      <a:pt x="0" y="19800"/>
                    </a:cubicBezTo>
                    <a:cubicBezTo>
                      <a:pt x="0" y="20813"/>
                      <a:pt x="1182" y="21600"/>
                      <a:pt x="2523" y="21600"/>
                    </a:cubicBezTo>
                    <a:cubicBezTo>
                      <a:pt x="18999" y="21600"/>
                      <a:pt x="18999" y="21600"/>
                      <a:pt x="18999" y="21600"/>
                    </a:cubicBezTo>
                    <a:cubicBezTo>
                      <a:pt x="20418" y="21600"/>
                      <a:pt x="21600" y="20813"/>
                      <a:pt x="21600" y="19800"/>
                    </a:cubicBezTo>
                    <a:cubicBezTo>
                      <a:pt x="21600" y="1856"/>
                      <a:pt x="21600" y="1856"/>
                      <a:pt x="21600" y="1856"/>
                    </a:cubicBezTo>
                    <a:cubicBezTo>
                      <a:pt x="21600" y="844"/>
                      <a:pt x="20418" y="0"/>
                      <a:pt x="18999" y="0"/>
                    </a:cubicBezTo>
                    <a:moveTo>
                      <a:pt x="11273" y="20925"/>
                    </a:moveTo>
                    <a:cubicBezTo>
                      <a:pt x="10327" y="20925"/>
                      <a:pt x="10327" y="20925"/>
                      <a:pt x="10327" y="20925"/>
                    </a:cubicBezTo>
                    <a:cubicBezTo>
                      <a:pt x="10012" y="20925"/>
                      <a:pt x="9775" y="20756"/>
                      <a:pt x="9775" y="20531"/>
                    </a:cubicBezTo>
                    <a:cubicBezTo>
                      <a:pt x="9775" y="20306"/>
                      <a:pt x="10012" y="20137"/>
                      <a:pt x="10327" y="20137"/>
                    </a:cubicBezTo>
                    <a:cubicBezTo>
                      <a:pt x="11273" y="20137"/>
                      <a:pt x="11273" y="20137"/>
                      <a:pt x="11273" y="20137"/>
                    </a:cubicBezTo>
                    <a:cubicBezTo>
                      <a:pt x="11588" y="20137"/>
                      <a:pt x="11825" y="20306"/>
                      <a:pt x="11825" y="20531"/>
                    </a:cubicBezTo>
                    <a:cubicBezTo>
                      <a:pt x="11825" y="20756"/>
                      <a:pt x="11588" y="20925"/>
                      <a:pt x="11273" y="20925"/>
                    </a:cubicBezTo>
                    <a:moveTo>
                      <a:pt x="18762" y="19575"/>
                    </a:moveTo>
                    <a:cubicBezTo>
                      <a:pt x="2838" y="19575"/>
                      <a:pt x="2838" y="19575"/>
                      <a:pt x="2838" y="19575"/>
                    </a:cubicBezTo>
                    <a:cubicBezTo>
                      <a:pt x="2838" y="2025"/>
                      <a:pt x="2838" y="2025"/>
                      <a:pt x="2838" y="2025"/>
                    </a:cubicBezTo>
                    <a:cubicBezTo>
                      <a:pt x="18762" y="2025"/>
                      <a:pt x="18762" y="2025"/>
                      <a:pt x="18762" y="2025"/>
                    </a:cubicBezTo>
                    <a:lnTo>
                      <a:pt x="18762" y="19575"/>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sp>
          <p:nvSpPr>
            <p:cNvPr id="477" name="Shape 477"/>
            <p:cNvSpPr/>
            <p:nvPr/>
          </p:nvSpPr>
          <p:spPr>
            <a:xfrm>
              <a:off x="2051444" y="611917"/>
              <a:ext cx="1273775" cy="601193"/>
            </a:xfrm>
            <a:custGeom>
              <a:avLst/>
              <a:gdLst/>
              <a:ahLst/>
              <a:cxnLst>
                <a:cxn ang="0">
                  <a:pos x="wd2" y="hd2"/>
                </a:cxn>
                <a:cxn ang="5400000">
                  <a:pos x="wd2" y="hd2"/>
                </a:cxn>
                <a:cxn ang="10800000">
                  <a:pos x="wd2" y="hd2"/>
                </a:cxn>
                <a:cxn ang="16200000">
                  <a:pos x="wd2" y="hd2"/>
                </a:cxn>
              </a:cxnLst>
              <a:rect l="0" t="0" r="r" b="b"/>
              <a:pathLst>
                <a:path w="21600" h="21600" extrusionOk="0">
                  <a:moveTo>
                    <a:pt x="8685" y="3580"/>
                  </a:moveTo>
                  <a:cubicBezTo>
                    <a:pt x="8685" y="2267"/>
                    <a:pt x="8685" y="2267"/>
                    <a:pt x="8685" y="2267"/>
                  </a:cubicBezTo>
                  <a:cubicBezTo>
                    <a:pt x="9418" y="716"/>
                    <a:pt x="9418" y="716"/>
                    <a:pt x="9418" y="716"/>
                  </a:cubicBezTo>
                  <a:cubicBezTo>
                    <a:pt x="9080" y="0"/>
                    <a:pt x="9080" y="0"/>
                    <a:pt x="9080" y="0"/>
                  </a:cubicBezTo>
                  <a:cubicBezTo>
                    <a:pt x="8234" y="1909"/>
                    <a:pt x="8234" y="1909"/>
                    <a:pt x="8234" y="1909"/>
                  </a:cubicBezTo>
                  <a:cubicBezTo>
                    <a:pt x="8234" y="11098"/>
                    <a:pt x="8234" y="11098"/>
                    <a:pt x="8234" y="11098"/>
                  </a:cubicBezTo>
                  <a:cubicBezTo>
                    <a:pt x="7726" y="11098"/>
                    <a:pt x="7726" y="11098"/>
                    <a:pt x="7726" y="11098"/>
                  </a:cubicBezTo>
                  <a:cubicBezTo>
                    <a:pt x="7726" y="3222"/>
                    <a:pt x="7726" y="3222"/>
                    <a:pt x="7726" y="3222"/>
                  </a:cubicBezTo>
                  <a:cubicBezTo>
                    <a:pt x="5978" y="3699"/>
                    <a:pt x="5019" y="5848"/>
                    <a:pt x="4681" y="6683"/>
                  </a:cubicBezTo>
                  <a:cubicBezTo>
                    <a:pt x="4399" y="6683"/>
                    <a:pt x="4399" y="6683"/>
                    <a:pt x="4399" y="6683"/>
                  </a:cubicBezTo>
                  <a:cubicBezTo>
                    <a:pt x="4230" y="6683"/>
                    <a:pt x="4117" y="6922"/>
                    <a:pt x="4061" y="7160"/>
                  </a:cubicBezTo>
                  <a:cubicBezTo>
                    <a:pt x="3722" y="10502"/>
                    <a:pt x="3722" y="10502"/>
                    <a:pt x="3722" y="10502"/>
                  </a:cubicBezTo>
                  <a:cubicBezTo>
                    <a:pt x="3666" y="10740"/>
                    <a:pt x="3553" y="11098"/>
                    <a:pt x="3440" y="11218"/>
                  </a:cubicBezTo>
                  <a:cubicBezTo>
                    <a:pt x="508" y="13008"/>
                    <a:pt x="508" y="13008"/>
                    <a:pt x="508" y="13008"/>
                  </a:cubicBezTo>
                  <a:cubicBezTo>
                    <a:pt x="338" y="13127"/>
                    <a:pt x="282" y="13485"/>
                    <a:pt x="282" y="13724"/>
                  </a:cubicBezTo>
                  <a:cubicBezTo>
                    <a:pt x="282" y="17185"/>
                    <a:pt x="282" y="17185"/>
                    <a:pt x="282" y="17185"/>
                  </a:cubicBezTo>
                  <a:cubicBezTo>
                    <a:pt x="0" y="17185"/>
                    <a:pt x="0" y="17185"/>
                    <a:pt x="0" y="17185"/>
                  </a:cubicBezTo>
                  <a:cubicBezTo>
                    <a:pt x="0" y="19094"/>
                    <a:pt x="0" y="19094"/>
                    <a:pt x="0" y="19094"/>
                  </a:cubicBezTo>
                  <a:cubicBezTo>
                    <a:pt x="1015" y="19094"/>
                    <a:pt x="1015" y="19094"/>
                    <a:pt x="1015" y="19094"/>
                  </a:cubicBezTo>
                  <a:cubicBezTo>
                    <a:pt x="1015" y="20526"/>
                    <a:pt x="1579" y="21600"/>
                    <a:pt x="2256" y="21600"/>
                  </a:cubicBezTo>
                  <a:cubicBezTo>
                    <a:pt x="2933" y="21600"/>
                    <a:pt x="3497" y="20526"/>
                    <a:pt x="3497" y="19094"/>
                  </a:cubicBezTo>
                  <a:cubicBezTo>
                    <a:pt x="7275" y="19094"/>
                    <a:pt x="7275" y="19094"/>
                    <a:pt x="7275" y="19094"/>
                  </a:cubicBezTo>
                  <a:cubicBezTo>
                    <a:pt x="7275" y="20526"/>
                    <a:pt x="7839" y="21600"/>
                    <a:pt x="8516" y="21600"/>
                  </a:cubicBezTo>
                  <a:cubicBezTo>
                    <a:pt x="9193" y="21600"/>
                    <a:pt x="9757" y="20526"/>
                    <a:pt x="9757" y="19094"/>
                  </a:cubicBezTo>
                  <a:cubicBezTo>
                    <a:pt x="10095" y="19094"/>
                    <a:pt x="10095" y="19094"/>
                    <a:pt x="10095" y="19094"/>
                  </a:cubicBezTo>
                  <a:cubicBezTo>
                    <a:pt x="10095" y="20526"/>
                    <a:pt x="10659" y="21600"/>
                    <a:pt x="11336" y="21600"/>
                  </a:cubicBezTo>
                  <a:cubicBezTo>
                    <a:pt x="12013" y="21600"/>
                    <a:pt x="12577" y="20526"/>
                    <a:pt x="12577" y="19094"/>
                  </a:cubicBezTo>
                  <a:cubicBezTo>
                    <a:pt x="15509" y="19094"/>
                    <a:pt x="15509" y="19094"/>
                    <a:pt x="15509" y="19094"/>
                  </a:cubicBezTo>
                  <a:cubicBezTo>
                    <a:pt x="15509" y="20526"/>
                    <a:pt x="16073" y="21600"/>
                    <a:pt x="16750" y="21600"/>
                  </a:cubicBezTo>
                  <a:cubicBezTo>
                    <a:pt x="17427" y="21600"/>
                    <a:pt x="17991" y="20526"/>
                    <a:pt x="17991" y="19094"/>
                  </a:cubicBezTo>
                  <a:cubicBezTo>
                    <a:pt x="18329" y="19094"/>
                    <a:pt x="18329" y="19094"/>
                    <a:pt x="18329" y="19094"/>
                  </a:cubicBezTo>
                  <a:cubicBezTo>
                    <a:pt x="18329" y="20526"/>
                    <a:pt x="18893" y="21600"/>
                    <a:pt x="19570" y="21600"/>
                  </a:cubicBezTo>
                  <a:cubicBezTo>
                    <a:pt x="20246" y="21600"/>
                    <a:pt x="20810" y="20526"/>
                    <a:pt x="20810" y="19094"/>
                  </a:cubicBezTo>
                  <a:cubicBezTo>
                    <a:pt x="21600" y="19094"/>
                    <a:pt x="21600" y="19094"/>
                    <a:pt x="21600" y="19094"/>
                  </a:cubicBezTo>
                  <a:cubicBezTo>
                    <a:pt x="21600" y="3580"/>
                    <a:pt x="21600" y="3580"/>
                    <a:pt x="21600" y="3580"/>
                  </a:cubicBezTo>
                  <a:lnTo>
                    <a:pt x="8685" y="3580"/>
                  </a:lnTo>
                  <a:close/>
                  <a:moveTo>
                    <a:pt x="2256" y="20168"/>
                  </a:moveTo>
                  <a:cubicBezTo>
                    <a:pt x="1917" y="20168"/>
                    <a:pt x="1692" y="19691"/>
                    <a:pt x="1692" y="18975"/>
                  </a:cubicBezTo>
                  <a:cubicBezTo>
                    <a:pt x="1692" y="18378"/>
                    <a:pt x="1917" y="17781"/>
                    <a:pt x="2256" y="17781"/>
                  </a:cubicBezTo>
                  <a:cubicBezTo>
                    <a:pt x="2538" y="17781"/>
                    <a:pt x="2820" y="18378"/>
                    <a:pt x="2820" y="18975"/>
                  </a:cubicBezTo>
                  <a:cubicBezTo>
                    <a:pt x="2820" y="19691"/>
                    <a:pt x="2538" y="20168"/>
                    <a:pt x="2256" y="20168"/>
                  </a:cubicBezTo>
                  <a:moveTo>
                    <a:pt x="6542" y="11098"/>
                  </a:moveTo>
                  <a:cubicBezTo>
                    <a:pt x="5527" y="11098"/>
                    <a:pt x="5527" y="11098"/>
                    <a:pt x="5527" y="11098"/>
                  </a:cubicBezTo>
                  <a:cubicBezTo>
                    <a:pt x="5019" y="9547"/>
                    <a:pt x="5019" y="9547"/>
                    <a:pt x="5019" y="9547"/>
                  </a:cubicBezTo>
                  <a:cubicBezTo>
                    <a:pt x="4963" y="9308"/>
                    <a:pt x="4907" y="9308"/>
                    <a:pt x="4850" y="9428"/>
                  </a:cubicBezTo>
                  <a:cubicBezTo>
                    <a:pt x="4737" y="9428"/>
                    <a:pt x="4737" y="9666"/>
                    <a:pt x="4794" y="9786"/>
                  </a:cubicBezTo>
                  <a:cubicBezTo>
                    <a:pt x="5189" y="11098"/>
                    <a:pt x="5189" y="11098"/>
                    <a:pt x="5189" y="11098"/>
                  </a:cubicBezTo>
                  <a:cubicBezTo>
                    <a:pt x="4117" y="11098"/>
                    <a:pt x="4117" y="11098"/>
                    <a:pt x="4117" y="11098"/>
                  </a:cubicBezTo>
                  <a:cubicBezTo>
                    <a:pt x="4117" y="10979"/>
                    <a:pt x="4173" y="10860"/>
                    <a:pt x="4173" y="10740"/>
                  </a:cubicBezTo>
                  <a:cubicBezTo>
                    <a:pt x="4512" y="7757"/>
                    <a:pt x="4512" y="7757"/>
                    <a:pt x="4512" y="7757"/>
                  </a:cubicBezTo>
                  <a:cubicBezTo>
                    <a:pt x="6542" y="7757"/>
                    <a:pt x="6542" y="7757"/>
                    <a:pt x="6542" y="7757"/>
                  </a:cubicBezTo>
                  <a:lnTo>
                    <a:pt x="6542" y="11098"/>
                  </a:lnTo>
                  <a:close/>
                  <a:moveTo>
                    <a:pt x="8516" y="20168"/>
                  </a:moveTo>
                  <a:cubicBezTo>
                    <a:pt x="8178" y="20168"/>
                    <a:pt x="7952" y="19691"/>
                    <a:pt x="7952" y="18975"/>
                  </a:cubicBezTo>
                  <a:cubicBezTo>
                    <a:pt x="7952" y="18378"/>
                    <a:pt x="8178" y="17781"/>
                    <a:pt x="8516" y="17781"/>
                  </a:cubicBezTo>
                  <a:cubicBezTo>
                    <a:pt x="8798" y="17781"/>
                    <a:pt x="9080" y="18378"/>
                    <a:pt x="9080" y="18975"/>
                  </a:cubicBezTo>
                  <a:cubicBezTo>
                    <a:pt x="9080" y="19691"/>
                    <a:pt x="8798" y="20168"/>
                    <a:pt x="8516" y="20168"/>
                  </a:cubicBezTo>
                  <a:moveTo>
                    <a:pt x="11336" y="20168"/>
                  </a:moveTo>
                  <a:cubicBezTo>
                    <a:pt x="11054" y="20168"/>
                    <a:pt x="10772" y="19691"/>
                    <a:pt x="10772" y="18975"/>
                  </a:cubicBezTo>
                  <a:cubicBezTo>
                    <a:pt x="10772" y="18378"/>
                    <a:pt x="11054" y="17781"/>
                    <a:pt x="11336" y="17781"/>
                  </a:cubicBezTo>
                  <a:cubicBezTo>
                    <a:pt x="11674" y="17781"/>
                    <a:pt x="11900" y="18378"/>
                    <a:pt x="11900" y="18975"/>
                  </a:cubicBezTo>
                  <a:cubicBezTo>
                    <a:pt x="11900" y="19691"/>
                    <a:pt x="11674" y="20168"/>
                    <a:pt x="11336" y="20168"/>
                  </a:cubicBezTo>
                  <a:moveTo>
                    <a:pt x="16750" y="20168"/>
                  </a:moveTo>
                  <a:cubicBezTo>
                    <a:pt x="16411" y="20168"/>
                    <a:pt x="16186" y="19691"/>
                    <a:pt x="16186" y="18975"/>
                  </a:cubicBezTo>
                  <a:cubicBezTo>
                    <a:pt x="16186" y="18378"/>
                    <a:pt x="16411" y="17781"/>
                    <a:pt x="16750" y="17781"/>
                  </a:cubicBezTo>
                  <a:cubicBezTo>
                    <a:pt x="17032" y="17781"/>
                    <a:pt x="17314" y="18378"/>
                    <a:pt x="17314" y="18975"/>
                  </a:cubicBezTo>
                  <a:cubicBezTo>
                    <a:pt x="17314" y="19691"/>
                    <a:pt x="17032" y="20168"/>
                    <a:pt x="16750" y="20168"/>
                  </a:cubicBezTo>
                  <a:moveTo>
                    <a:pt x="19570" y="20168"/>
                  </a:moveTo>
                  <a:cubicBezTo>
                    <a:pt x="19288" y="20168"/>
                    <a:pt x="19006" y="19691"/>
                    <a:pt x="19006" y="18975"/>
                  </a:cubicBezTo>
                  <a:cubicBezTo>
                    <a:pt x="19006" y="18378"/>
                    <a:pt x="19288" y="17781"/>
                    <a:pt x="19570" y="17781"/>
                  </a:cubicBezTo>
                  <a:cubicBezTo>
                    <a:pt x="19908" y="17781"/>
                    <a:pt x="20134" y="18378"/>
                    <a:pt x="20134" y="18975"/>
                  </a:cubicBezTo>
                  <a:cubicBezTo>
                    <a:pt x="20134" y="19691"/>
                    <a:pt x="19908" y="20168"/>
                    <a:pt x="19570" y="20168"/>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78" name="Shape 478"/>
            <p:cNvSpPr/>
            <p:nvPr/>
          </p:nvSpPr>
          <p:spPr>
            <a:xfrm>
              <a:off x="302817" y="3389306"/>
              <a:ext cx="1316058" cy="637059"/>
            </a:xfrm>
            <a:custGeom>
              <a:avLst/>
              <a:gdLst/>
              <a:ahLst/>
              <a:cxnLst>
                <a:cxn ang="0">
                  <a:pos x="wd2" y="hd2"/>
                </a:cxn>
                <a:cxn ang="5400000">
                  <a:pos x="wd2" y="hd2"/>
                </a:cxn>
                <a:cxn ang="10800000">
                  <a:pos x="wd2" y="hd2"/>
                </a:cxn>
                <a:cxn ang="16200000">
                  <a:pos x="wd2" y="hd2"/>
                </a:cxn>
              </a:cxnLst>
              <a:rect l="0" t="0" r="r" b="b"/>
              <a:pathLst>
                <a:path w="21600" h="21600" extrusionOk="0">
                  <a:moveTo>
                    <a:pt x="21260" y="15295"/>
                  </a:moveTo>
                  <a:cubicBezTo>
                    <a:pt x="21260" y="10975"/>
                    <a:pt x="21260" y="10975"/>
                    <a:pt x="21260" y="10975"/>
                  </a:cubicBezTo>
                  <a:cubicBezTo>
                    <a:pt x="21260" y="10625"/>
                    <a:pt x="21090" y="10158"/>
                    <a:pt x="20920" y="10041"/>
                  </a:cubicBezTo>
                  <a:cubicBezTo>
                    <a:pt x="18028" y="7706"/>
                    <a:pt x="18028" y="7706"/>
                    <a:pt x="18028" y="7706"/>
                  </a:cubicBezTo>
                  <a:cubicBezTo>
                    <a:pt x="17858" y="7589"/>
                    <a:pt x="17688" y="7472"/>
                    <a:pt x="17688" y="7472"/>
                  </a:cubicBezTo>
                  <a:cubicBezTo>
                    <a:pt x="17688" y="7472"/>
                    <a:pt x="17688" y="7472"/>
                    <a:pt x="17688" y="7472"/>
                  </a:cubicBezTo>
                  <a:cubicBezTo>
                    <a:pt x="17688" y="7472"/>
                    <a:pt x="17688" y="7472"/>
                    <a:pt x="17688" y="7472"/>
                  </a:cubicBezTo>
                  <a:cubicBezTo>
                    <a:pt x="17688" y="7472"/>
                    <a:pt x="17575" y="7239"/>
                    <a:pt x="17518" y="6889"/>
                  </a:cubicBezTo>
                  <a:cubicBezTo>
                    <a:pt x="15591" y="584"/>
                    <a:pt x="15591" y="584"/>
                    <a:pt x="15591" y="584"/>
                  </a:cubicBezTo>
                  <a:cubicBezTo>
                    <a:pt x="15477" y="234"/>
                    <a:pt x="15250" y="0"/>
                    <a:pt x="15080" y="0"/>
                  </a:cubicBezTo>
                  <a:cubicBezTo>
                    <a:pt x="11792" y="0"/>
                    <a:pt x="11792" y="0"/>
                    <a:pt x="11792" y="0"/>
                  </a:cubicBezTo>
                  <a:cubicBezTo>
                    <a:pt x="1417" y="0"/>
                    <a:pt x="1417" y="0"/>
                    <a:pt x="1417" y="0"/>
                  </a:cubicBezTo>
                  <a:cubicBezTo>
                    <a:pt x="1077" y="0"/>
                    <a:pt x="1077" y="0"/>
                    <a:pt x="1077" y="0"/>
                  </a:cubicBezTo>
                  <a:cubicBezTo>
                    <a:pt x="680" y="5254"/>
                    <a:pt x="680" y="5254"/>
                    <a:pt x="680" y="5254"/>
                  </a:cubicBezTo>
                  <a:cubicBezTo>
                    <a:pt x="340" y="9691"/>
                    <a:pt x="340" y="9691"/>
                    <a:pt x="340" y="9691"/>
                  </a:cubicBezTo>
                  <a:cubicBezTo>
                    <a:pt x="340" y="9691"/>
                    <a:pt x="340" y="9691"/>
                    <a:pt x="340" y="9691"/>
                  </a:cubicBezTo>
                  <a:cubicBezTo>
                    <a:pt x="340" y="10391"/>
                    <a:pt x="340" y="10391"/>
                    <a:pt x="340" y="10391"/>
                  </a:cubicBezTo>
                  <a:cubicBezTo>
                    <a:pt x="340" y="11092"/>
                    <a:pt x="340" y="11092"/>
                    <a:pt x="340" y="11092"/>
                  </a:cubicBezTo>
                  <a:cubicBezTo>
                    <a:pt x="340" y="15295"/>
                    <a:pt x="340" y="15295"/>
                    <a:pt x="340" y="15295"/>
                  </a:cubicBezTo>
                  <a:cubicBezTo>
                    <a:pt x="0" y="15295"/>
                    <a:pt x="0" y="15295"/>
                    <a:pt x="0" y="15295"/>
                  </a:cubicBezTo>
                  <a:cubicBezTo>
                    <a:pt x="0" y="17630"/>
                    <a:pt x="0" y="17630"/>
                    <a:pt x="0" y="17630"/>
                  </a:cubicBezTo>
                  <a:cubicBezTo>
                    <a:pt x="1361" y="17630"/>
                    <a:pt x="1361" y="17630"/>
                    <a:pt x="1361" y="17630"/>
                  </a:cubicBezTo>
                  <a:cubicBezTo>
                    <a:pt x="1361" y="19849"/>
                    <a:pt x="2211" y="21600"/>
                    <a:pt x="3288" y="21600"/>
                  </a:cubicBezTo>
                  <a:cubicBezTo>
                    <a:pt x="4365" y="21600"/>
                    <a:pt x="5216" y="19849"/>
                    <a:pt x="5272" y="17630"/>
                  </a:cubicBezTo>
                  <a:cubicBezTo>
                    <a:pt x="16328" y="17630"/>
                    <a:pt x="16328" y="17630"/>
                    <a:pt x="16328" y="17630"/>
                  </a:cubicBezTo>
                  <a:cubicBezTo>
                    <a:pt x="16328" y="19849"/>
                    <a:pt x="17178" y="21600"/>
                    <a:pt x="18255" y="21600"/>
                  </a:cubicBezTo>
                  <a:cubicBezTo>
                    <a:pt x="19332" y="21600"/>
                    <a:pt x="20239" y="19849"/>
                    <a:pt x="20239" y="17630"/>
                  </a:cubicBezTo>
                  <a:cubicBezTo>
                    <a:pt x="21600" y="17630"/>
                    <a:pt x="21600" y="17630"/>
                    <a:pt x="21600" y="17630"/>
                  </a:cubicBezTo>
                  <a:cubicBezTo>
                    <a:pt x="21600" y="15295"/>
                    <a:pt x="21600" y="15295"/>
                    <a:pt x="21600" y="15295"/>
                  </a:cubicBezTo>
                  <a:lnTo>
                    <a:pt x="21260" y="15295"/>
                  </a:lnTo>
                  <a:close/>
                  <a:moveTo>
                    <a:pt x="3288" y="19732"/>
                  </a:moveTo>
                  <a:cubicBezTo>
                    <a:pt x="2721" y="19732"/>
                    <a:pt x="2268" y="18798"/>
                    <a:pt x="2268" y="17630"/>
                  </a:cubicBezTo>
                  <a:cubicBezTo>
                    <a:pt x="2268" y="16463"/>
                    <a:pt x="2721" y="15412"/>
                    <a:pt x="3288" y="15412"/>
                  </a:cubicBezTo>
                  <a:cubicBezTo>
                    <a:pt x="3855" y="15412"/>
                    <a:pt x="4365" y="16463"/>
                    <a:pt x="4365" y="17630"/>
                  </a:cubicBezTo>
                  <a:cubicBezTo>
                    <a:pt x="4365" y="18798"/>
                    <a:pt x="3855" y="19732"/>
                    <a:pt x="3288" y="19732"/>
                  </a:cubicBezTo>
                  <a:moveTo>
                    <a:pt x="8561" y="9457"/>
                  </a:moveTo>
                  <a:cubicBezTo>
                    <a:pt x="6803" y="9457"/>
                    <a:pt x="6803" y="9457"/>
                    <a:pt x="6803" y="9457"/>
                  </a:cubicBezTo>
                  <a:cubicBezTo>
                    <a:pt x="6803" y="13077"/>
                    <a:pt x="6803" y="13077"/>
                    <a:pt x="6803" y="13077"/>
                  </a:cubicBezTo>
                  <a:cubicBezTo>
                    <a:pt x="5272" y="13077"/>
                    <a:pt x="5272" y="13077"/>
                    <a:pt x="5272" y="13077"/>
                  </a:cubicBezTo>
                  <a:cubicBezTo>
                    <a:pt x="5272" y="9457"/>
                    <a:pt x="5272" y="9457"/>
                    <a:pt x="5272" y="9457"/>
                  </a:cubicBezTo>
                  <a:cubicBezTo>
                    <a:pt x="3515" y="9457"/>
                    <a:pt x="3515" y="9457"/>
                    <a:pt x="3515" y="9457"/>
                  </a:cubicBezTo>
                  <a:cubicBezTo>
                    <a:pt x="3515" y="6305"/>
                    <a:pt x="3515" y="6305"/>
                    <a:pt x="3515" y="6305"/>
                  </a:cubicBezTo>
                  <a:cubicBezTo>
                    <a:pt x="5272" y="6305"/>
                    <a:pt x="5272" y="6305"/>
                    <a:pt x="5272" y="6305"/>
                  </a:cubicBezTo>
                  <a:cubicBezTo>
                    <a:pt x="5272" y="2802"/>
                    <a:pt x="5272" y="2802"/>
                    <a:pt x="5272" y="2802"/>
                  </a:cubicBezTo>
                  <a:cubicBezTo>
                    <a:pt x="6803" y="2802"/>
                    <a:pt x="6803" y="2802"/>
                    <a:pt x="6803" y="2802"/>
                  </a:cubicBezTo>
                  <a:cubicBezTo>
                    <a:pt x="6803" y="6305"/>
                    <a:pt x="6803" y="6305"/>
                    <a:pt x="6803" y="6305"/>
                  </a:cubicBezTo>
                  <a:cubicBezTo>
                    <a:pt x="8561" y="6305"/>
                    <a:pt x="8561" y="6305"/>
                    <a:pt x="8561" y="6305"/>
                  </a:cubicBezTo>
                  <a:lnTo>
                    <a:pt x="8561" y="9457"/>
                  </a:lnTo>
                  <a:close/>
                  <a:moveTo>
                    <a:pt x="14967" y="7589"/>
                  </a:moveTo>
                  <a:cubicBezTo>
                    <a:pt x="15534" y="5721"/>
                    <a:pt x="15534" y="5721"/>
                    <a:pt x="15534" y="5721"/>
                  </a:cubicBezTo>
                  <a:cubicBezTo>
                    <a:pt x="15591" y="5488"/>
                    <a:pt x="15591" y="5137"/>
                    <a:pt x="15420" y="4904"/>
                  </a:cubicBezTo>
                  <a:cubicBezTo>
                    <a:pt x="15307" y="4787"/>
                    <a:pt x="15137" y="4787"/>
                    <a:pt x="15024" y="5137"/>
                  </a:cubicBezTo>
                  <a:cubicBezTo>
                    <a:pt x="14230" y="7589"/>
                    <a:pt x="14230" y="7589"/>
                    <a:pt x="14230" y="7589"/>
                  </a:cubicBezTo>
                  <a:cubicBezTo>
                    <a:pt x="11792" y="7589"/>
                    <a:pt x="11792" y="7589"/>
                    <a:pt x="11792" y="7589"/>
                  </a:cubicBezTo>
                  <a:cubicBezTo>
                    <a:pt x="11792" y="1401"/>
                    <a:pt x="11792" y="1401"/>
                    <a:pt x="11792" y="1401"/>
                  </a:cubicBezTo>
                  <a:cubicBezTo>
                    <a:pt x="15024" y="1401"/>
                    <a:pt x="15024" y="1401"/>
                    <a:pt x="15024" y="1401"/>
                  </a:cubicBezTo>
                  <a:cubicBezTo>
                    <a:pt x="16894" y="7589"/>
                    <a:pt x="16894" y="7589"/>
                    <a:pt x="16894" y="7589"/>
                  </a:cubicBezTo>
                  <a:lnTo>
                    <a:pt x="14967" y="7589"/>
                  </a:lnTo>
                  <a:close/>
                  <a:moveTo>
                    <a:pt x="18255" y="19732"/>
                  </a:moveTo>
                  <a:cubicBezTo>
                    <a:pt x="17688" y="19732"/>
                    <a:pt x="17235" y="18798"/>
                    <a:pt x="17235" y="17630"/>
                  </a:cubicBezTo>
                  <a:cubicBezTo>
                    <a:pt x="17235" y="16463"/>
                    <a:pt x="17688" y="15412"/>
                    <a:pt x="18255" y="15412"/>
                  </a:cubicBezTo>
                  <a:cubicBezTo>
                    <a:pt x="18822" y="15412"/>
                    <a:pt x="19332" y="16463"/>
                    <a:pt x="19332" y="17630"/>
                  </a:cubicBezTo>
                  <a:cubicBezTo>
                    <a:pt x="19332" y="18798"/>
                    <a:pt x="18822" y="19732"/>
                    <a:pt x="18255" y="19732"/>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79" name="Shape 479"/>
            <p:cNvSpPr/>
            <p:nvPr/>
          </p:nvSpPr>
          <p:spPr>
            <a:xfrm>
              <a:off x="7131870" y="988662"/>
              <a:ext cx="1366429" cy="812179"/>
            </a:xfrm>
            <a:custGeom>
              <a:avLst/>
              <a:gdLst/>
              <a:ahLst/>
              <a:cxnLst>
                <a:cxn ang="0">
                  <a:pos x="wd2" y="hd2"/>
                </a:cxn>
                <a:cxn ang="5400000">
                  <a:pos x="wd2" y="hd2"/>
                </a:cxn>
                <a:cxn ang="10800000">
                  <a:pos x="wd2" y="hd2"/>
                </a:cxn>
                <a:cxn ang="16200000">
                  <a:pos x="wd2" y="hd2"/>
                </a:cxn>
              </a:cxnLst>
              <a:rect l="0" t="0" r="r" b="b"/>
              <a:pathLst>
                <a:path w="21261" h="21600" extrusionOk="0">
                  <a:moveTo>
                    <a:pt x="21214" y="11885"/>
                  </a:moveTo>
                  <a:cubicBezTo>
                    <a:pt x="20993" y="11413"/>
                    <a:pt x="20716" y="11130"/>
                    <a:pt x="20495" y="10753"/>
                  </a:cubicBezTo>
                  <a:cubicBezTo>
                    <a:pt x="18507" y="10753"/>
                    <a:pt x="18507" y="10753"/>
                    <a:pt x="18507" y="10753"/>
                  </a:cubicBezTo>
                  <a:cubicBezTo>
                    <a:pt x="18009" y="10187"/>
                    <a:pt x="18009" y="10187"/>
                    <a:pt x="18009" y="10187"/>
                  </a:cubicBezTo>
                  <a:cubicBezTo>
                    <a:pt x="19943" y="10187"/>
                    <a:pt x="19943" y="10187"/>
                    <a:pt x="19943" y="10187"/>
                  </a:cubicBezTo>
                  <a:cubicBezTo>
                    <a:pt x="19280" y="9527"/>
                    <a:pt x="18451" y="9149"/>
                    <a:pt x="17623" y="9149"/>
                  </a:cubicBezTo>
                  <a:cubicBezTo>
                    <a:pt x="12375" y="9149"/>
                    <a:pt x="12375" y="9149"/>
                    <a:pt x="12375" y="9149"/>
                  </a:cubicBezTo>
                  <a:cubicBezTo>
                    <a:pt x="12154" y="8772"/>
                    <a:pt x="7237" y="0"/>
                    <a:pt x="7237" y="0"/>
                  </a:cubicBezTo>
                  <a:cubicBezTo>
                    <a:pt x="5911" y="0"/>
                    <a:pt x="5911" y="0"/>
                    <a:pt x="5911" y="0"/>
                  </a:cubicBezTo>
                  <a:cubicBezTo>
                    <a:pt x="9060" y="10847"/>
                    <a:pt x="9060" y="10847"/>
                    <a:pt x="9060" y="10847"/>
                  </a:cubicBezTo>
                  <a:cubicBezTo>
                    <a:pt x="9005" y="11036"/>
                    <a:pt x="9005" y="11036"/>
                    <a:pt x="9005" y="11036"/>
                  </a:cubicBezTo>
                  <a:cubicBezTo>
                    <a:pt x="8010" y="9149"/>
                    <a:pt x="8010" y="9149"/>
                    <a:pt x="8010" y="9149"/>
                  </a:cubicBezTo>
                  <a:cubicBezTo>
                    <a:pt x="2873" y="9149"/>
                    <a:pt x="2873" y="9149"/>
                    <a:pt x="2873" y="9149"/>
                  </a:cubicBezTo>
                  <a:cubicBezTo>
                    <a:pt x="2044" y="7734"/>
                    <a:pt x="1326" y="6508"/>
                    <a:pt x="1326" y="6508"/>
                  </a:cubicBezTo>
                  <a:cubicBezTo>
                    <a:pt x="0" y="6508"/>
                    <a:pt x="0" y="6508"/>
                    <a:pt x="0" y="6508"/>
                  </a:cubicBezTo>
                  <a:cubicBezTo>
                    <a:pt x="829" y="9149"/>
                    <a:pt x="829" y="9149"/>
                    <a:pt x="829" y="9149"/>
                  </a:cubicBezTo>
                  <a:cubicBezTo>
                    <a:pt x="663" y="9149"/>
                    <a:pt x="663" y="9149"/>
                    <a:pt x="663" y="9149"/>
                  </a:cubicBezTo>
                  <a:cubicBezTo>
                    <a:pt x="-166" y="9149"/>
                    <a:pt x="-276" y="10281"/>
                    <a:pt x="774" y="10847"/>
                  </a:cubicBezTo>
                  <a:cubicBezTo>
                    <a:pt x="1381" y="11130"/>
                    <a:pt x="5580" y="12828"/>
                    <a:pt x="8066" y="12828"/>
                  </a:cubicBezTo>
                  <a:cubicBezTo>
                    <a:pt x="8452" y="12828"/>
                    <a:pt x="8452" y="12828"/>
                    <a:pt x="8452" y="12828"/>
                  </a:cubicBezTo>
                  <a:cubicBezTo>
                    <a:pt x="5911" y="21600"/>
                    <a:pt x="5911" y="21600"/>
                    <a:pt x="5911" y="21600"/>
                  </a:cubicBezTo>
                  <a:cubicBezTo>
                    <a:pt x="7237" y="21600"/>
                    <a:pt x="7237" y="21600"/>
                    <a:pt x="7237" y="21600"/>
                  </a:cubicBezTo>
                  <a:cubicBezTo>
                    <a:pt x="7237" y="21600"/>
                    <a:pt x="11270" y="14526"/>
                    <a:pt x="12209" y="12828"/>
                  </a:cubicBezTo>
                  <a:cubicBezTo>
                    <a:pt x="15744" y="12828"/>
                    <a:pt x="20053" y="12828"/>
                    <a:pt x="20053" y="12828"/>
                  </a:cubicBezTo>
                  <a:cubicBezTo>
                    <a:pt x="20440" y="12828"/>
                    <a:pt x="20882" y="12734"/>
                    <a:pt x="21158" y="12451"/>
                  </a:cubicBezTo>
                  <a:cubicBezTo>
                    <a:pt x="21214" y="12356"/>
                    <a:pt x="21324" y="12073"/>
                    <a:pt x="21214" y="11885"/>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grpSp>
          <p:nvGrpSpPr>
            <p:cNvPr id="483" name="Group 483"/>
            <p:cNvGrpSpPr/>
            <p:nvPr/>
          </p:nvGrpSpPr>
          <p:grpSpPr>
            <a:xfrm>
              <a:off x="545786" y="1332772"/>
              <a:ext cx="743436" cy="870504"/>
              <a:chOff x="0" y="0"/>
              <a:chExt cx="742854" cy="870502"/>
            </a:xfrm>
          </p:grpSpPr>
          <p:sp>
            <p:nvSpPr>
              <p:cNvPr id="480" name="Shape 480"/>
              <p:cNvSpPr/>
              <p:nvPr/>
            </p:nvSpPr>
            <p:spPr>
              <a:xfrm>
                <a:off x="138205" y="138205"/>
                <a:ext cx="466445" cy="3148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600" y="21600"/>
                      <a:pt x="21600" y="21600"/>
                      <a:pt x="21600" y="21600"/>
                    </a:cubicBezTo>
                    <a:lnTo>
                      <a:pt x="21600" y="0"/>
                    </a:lnTo>
                    <a:close/>
                    <a:moveTo>
                      <a:pt x="6816" y="14607"/>
                    </a:moveTo>
                    <a:cubicBezTo>
                      <a:pt x="5977" y="14607"/>
                      <a:pt x="5977" y="14607"/>
                      <a:pt x="5977" y="14607"/>
                    </a:cubicBezTo>
                    <a:cubicBezTo>
                      <a:pt x="5977" y="11965"/>
                      <a:pt x="5977" y="11965"/>
                      <a:pt x="5977" y="11965"/>
                    </a:cubicBezTo>
                    <a:cubicBezTo>
                      <a:pt x="3041" y="11965"/>
                      <a:pt x="3041" y="11965"/>
                      <a:pt x="3041" y="11965"/>
                    </a:cubicBezTo>
                    <a:cubicBezTo>
                      <a:pt x="3041" y="14607"/>
                      <a:pt x="3041" y="14607"/>
                      <a:pt x="3041" y="14607"/>
                    </a:cubicBezTo>
                    <a:cubicBezTo>
                      <a:pt x="2202" y="14607"/>
                      <a:pt x="2202" y="14607"/>
                      <a:pt x="2202" y="14607"/>
                    </a:cubicBezTo>
                    <a:cubicBezTo>
                      <a:pt x="2202" y="7770"/>
                      <a:pt x="2202" y="7770"/>
                      <a:pt x="2202" y="7770"/>
                    </a:cubicBezTo>
                    <a:cubicBezTo>
                      <a:pt x="2202" y="6993"/>
                      <a:pt x="2621" y="6216"/>
                      <a:pt x="3146" y="6216"/>
                    </a:cubicBezTo>
                    <a:cubicBezTo>
                      <a:pt x="5872" y="6216"/>
                      <a:pt x="5872" y="6216"/>
                      <a:pt x="5872" y="6216"/>
                    </a:cubicBezTo>
                    <a:cubicBezTo>
                      <a:pt x="6396" y="6216"/>
                      <a:pt x="6816" y="6993"/>
                      <a:pt x="6816" y="7770"/>
                    </a:cubicBezTo>
                    <a:lnTo>
                      <a:pt x="6816" y="14607"/>
                    </a:lnTo>
                    <a:close/>
                    <a:moveTo>
                      <a:pt x="12373" y="7459"/>
                    </a:moveTo>
                    <a:cubicBezTo>
                      <a:pt x="10590" y="7459"/>
                      <a:pt x="10590" y="7459"/>
                      <a:pt x="10590" y="7459"/>
                    </a:cubicBezTo>
                    <a:cubicBezTo>
                      <a:pt x="10590" y="14607"/>
                      <a:pt x="10590" y="14607"/>
                      <a:pt x="10590" y="14607"/>
                    </a:cubicBezTo>
                    <a:cubicBezTo>
                      <a:pt x="9751" y="14607"/>
                      <a:pt x="9751" y="14607"/>
                      <a:pt x="9751" y="14607"/>
                    </a:cubicBezTo>
                    <a:cubicBezTo>
                      <a:pt x="9751" y="7459"/>
                      <a:pt x="9751" y="7459"/>
                      <a:pt x="9751" y="7459"/>
                    </a:cubicBezTo>
                    <a:cubicBezTo>
                      <a:pt x="7969" y="7459"/>
                      <a:pt x="7969" y="7459"/>
                      <a:pt x="7969" y="7459"/>
                    </a:cubicBezTo>
                    <a:cubicBezTo>
                      <a:pt x="7969" y="6216"/>
                      <a:pt x="7969" y="6216"/>
                      <a:pt x="7969" y="6216"/>
                    </a:cubicBezTo>
                    <a:cubicBezTo>
                      <a:pt x="12373" y="6216"/>
                      <a:pt x="12373" y="6216"/>
                      <a:pt x="12373" y="6216"/>
                    </a:cubicBezTo>
                    <a:lnTo>
                      <a:pt x="12373" y="7459"/>
                    </a:lnTo>
                    <a:close/>
                    <a:moveTo>
                      <a:pt x="19398" y="14607"/>
                    </a:moveTo>
                    <a:cubicBezTo>
                      <a:pt x="18559" y="14607"/>
                      <a:pt x="18559" y="14607"/>
                      <a:pt x="18559" y="14607"/>
                    </a:cubicBezTo>
                    <a:cubicBezTo>
                      <a:pt x="18559" y="7770"/>
                      <a:pt x="18559" y="7770"/>
                      <a:pt x="18559" y="7770"/>
                    </a:cubicBezTo>
                    <a:cubicBezTo>
                      <a:pt x="18559" y="7614"/>
                      <a:pt x="18454" y="7459"/>
                      <a:pt x="18454" y="7459"/>
                    </a:cubicBezTo>
                    <a:cubicBezTo>
                      <a:pt x="16986" y="7459"/>
                      <a:pt x="16986" y="7459"/>
                      <a:pt x="16986" y="7459"/>
                    </a:cubicBezTo>
                    <a:cubicBezTo>
                      <a:pt x="16882" y="7459"/>
                      <a:pt x="16882" y="7614"/>
                      <a:pt x="16882" y="7770"/>
                    </a:cubicBezTo>
                    <a:cubicBezTo>
                      <a:pt x="16882" y="7770"/>
                      <a:pt x="16882" y="7770"/>
                      <a:pt x="16882" y="7770"/>
                    </a:cubicBezTo>
                    <a:cubicBezTo>
                      <a:pt x="16882" y="14607"/>
                      <a:pt x="16882" y="14607"/>
                      <a:pt x="16882" y="14607"/>
                    </a:cubicBezTo>
                    <a:cubicBezTo>
                      <a:pt x="16043" y="14607"/>
                      <a:pt x="16043" y="14607"/>
                      <a:pt x="16043" y="14607"/>
                    </a:cubicBezTo>
                    <a:cubicBezTo>
                      <a:pt x="16043" y="7770"/>
                      <a:pt x="16043" y="7770"/>
                      <a:pt x="16043" y="7770"/>
                    </a:cubicBezTo>
                    <a:cubicBezTo>
                      <a:pt x="16043" y="7614"/>
                      <a:pt x="15938" y="7459"/>
                      <a:pt x="15833" y="7459"/>
                    </a:cubicBezTo>
                    <a:cubicBezTo>
                      <a:pt x="14470" y="7459"/>
                      <a:pt x="14470" y="7459"/>
                      <a:pt x="14470" y="7459"/>
                    </a:cubicBezTo>
                    <a:cubicBezTo>
                      <a:pt x="14365" y="7459"/>
                      <a:pt x="14365" y="7614"/>
                      <a:pt x="14365" y="7770"/>
                    </a:cubicBezTo>
                    <a:cubicBezTo>
                      <a:pt x="14365" y="14607"/>
                      <a:pt x="14365" y="14607"/>
                      <a:pt x="14365" y="14607"/>
                    </a:cubicBezTo>
                    <a:cubicBezTo>
                      <a:pt x="13526" y="14607"/>
                      <a:pt x="13526" y="14607"/>
                      <a:pt x="13526" y="14607"/>
                    </a:cubicBezTo>
                    <a:cubicBezTo>
                      <a:pt x="13526" y="7770"/>
                      <a:pt x="13526" y="7770"/>
                      <a:pt x="13526" y="7770"/>
                    </a:cubicBezTo>
                    <a:cubicBezTo>
                      <a:pt x="13526" y="6993"/>
                      <a:pt x="13946" y="6216"/>
                      <a:pt x="14470" y="6216"/>
                    </a:cubicBezTo>
                    <a:cubicBezTo>
                      <a:pt x="15833" y="6216"/>
                      <a:pt x="15833" y="6216"/>
                      <a:pt x="15833" y="6216"/>
                    </a:cubicBezTo>
                    <a:cubicBezTo>
                      <a:pt x="16043" y="6216"/>
                      <a:pt x="16252" y="6371"/>
                      <a:pt x="16462" y="6527"/>
                    </a:cubicBezTo>
                    <a:cubicBezTo>
                      <a:pt x="16567" y="6371"/>
                      <a:pt x="16777" y="6216"/>
                      <a:pt x="16986" y="6216"/>
                    </a:cubicBezTo>
                    <a:cubicBezTo>
                      <a:pt x="18454" y="6216"/>
                      <a:pt x="18454" y="6216"/>
                      <a:pt x="18454" y="6216"/>
                    </a:cubicBezTo>
                    <a:cubicBezTo>
                      <a:pt x="18979" y="6216"/>
                      <a:pt x="19398" y="6993"/>
                      <a:pt x="19398" y="7770"/>
                    </a:cubicBezTo>
                    <a:lnTo>
                      <a:pt x="19398" y="14607"/>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1" name="Shape 481"/>
              <p:cNvSpPr/>
              <p:nvPr/>
            </p:nvSpPr>
            <p:spPr>
              <a:xfrm>
                <a:off x="-1" y="-1"/>
                <a:ext cx="742856" cy="870504"/>
              </a:xfrm>
              <a:custGeom>
                <a:avLst/>
                <a:gdLst/>
                <a:ahLst/>
                <a:cxnLst>
                  <a:cxn ang="0">
                    <a:pos x="wd2" y="hd2"/>
                  </a:cxn>
                  <a:cxn ang="5400000">
                    <a:pos x="wd2" y="hd2"/>
                  </a:cxn>
                  <a:cxn ang="10800000">
                    <a:pos x="wd2" y="hd2"/>
                  </a:cxn>
                  <a:cxn ang="16200000">
                    <a:pos x="wd2" y="hd2"/>
                  </a:cxn>
                </a:cxnLst>
                <a:rect l="0" t="0" r="r" b="b"/>
                <a:pathLst>
                  <a:path w="21600" h="21600" extrusionOk="0">
                    <a:moveTo>
                      <a:pt x="20349" y="0"/>
                    </a:moveTo>
                    <a:cubicBezTo>
                      <a:pt x="1251" y="0"/>
                      <a:pt x="1251" y="0"/>
                      <a:pt x="1251" y="0"/>
                    </a:cubicBezTo>
                    <a:cubicBezTo>
                      <a:pt x="593" y="0"/>
                      <a:pt x="0" y="506"/>
                      <a:pt x="0" y="1069"/>
                    </a:cubicBezTo>
                    <a:cubicBezTo>
                      <a:pt x="0" y="20531"/>
                      <a:pt x="0" y="20531"/>
                      <a:pt x="0" y="20531"/>
                    </a:cubicBezTo>
                    <a:cubicBezTo>
                      <a:pt x="0" y="21094"/>
                      <a:pt x="593" y="21600"/>
                      <a:pt x="1251" y="21600"/>
                    </a:cubicBezTo>
                    <a:cubicBezTo>
                      <a:pt x="20349" y="21600"/>
                      <a:pt x="20349" y="21600"/>
                      <a:pt x="20349" y="21600"/>
                    </a:cubicBezTo>
                    <a:cubicBezTo>
                      <a:pt x="21007" y="21600"/>
                      <a:pt x="21600" y="21094"/>
                      <a:pt x="21600" y="20531"/>
                    </a:cubicBezTo>
                    <a:cubicBezTo>
                      <a:pt x="21600" y="1069"/>
                      <a:pt x="21600" y="1069"/>
                      <a:pt x="21600" y="1069"/>
                    </a:cubicBezTo>
                    <a:cubicBezTo>
                      <a:pt x="21600" y="506"/>
                      <a:pt x="21007" y="0"/>
                      <a:pt x="20349" y="0"/>
                    </a:cubicBezTo>
                    <a:moveTo>
                      <a:pt x="2568" y="2587"/>
                    </a:moveTo>
                    <a:cubicBezTo>
                      <a:pt x="2568" y="2362"/>
                      <a:pt x="2766" y="2194"/>
                      <a:pt x="3029" y="2194"/>
                    </a:cubicBezTo>
                    <a:cubicBezTo>
                      <a:pt x="18571" y="2194"/>
                      <a:pt x="18571" y="2194"/>
                      <a:pt x="18571" y="2194"/>
                    </a:cubicBezTo>
                    <a:cubicBezTo>
                      <a:pt x="18834" y="2194"/>
                      <a:pt x="19032" y="2362"/>
                      <a:pt x="19032" y="2587"/>
                    </a:cubicBezTo>
                    <a:cubicBezTo>
                      <a:pt x="19032" y="12094"/>
                      <a:pt x="19032" y="12094"/>
                      <a:pt x="19032" y="12094"/>
                    </a:cubicBezTo>
                    <a:cubicBezTo>
                      <a:pt x="19032" y="12319"/>
                      <a:pt x="18834" y="12487"/>
                      <a:pt x="18571" y="12487"/>
                    </a:cubicBezTo>
                    <a:cubicBezTo>
                      <a:pt x="3029" y="12487"/>
                      <a:pt x="3029" y="12487"/>
                      <a:pt x="3029" y="12487"/>
                    </a:cubicBezTo>
                    <a:cubicBezTo>
                      <a:pt x="2766" y="12487"/>
                      <a:pt x="2568" y="12319"/>
                      <a:pt x="2568" y="12094"/>
                    </a:cubicBezTo>
                    <a:lnTo>
                      <a:pt x="2568" y="2587"/>
                    </a:lnTo>
                    <a:close/>
                    <a:moveTo>
                      <a:pt x="11656" y="15469"/>
                    </a:moveTo>
                    <a:cubicBezTo>
                      <a:pt x="10273" y="15469"/>
                      <a:pt x="10273" y="15469"/>
                      <a:pt x="10273" y="15469"/>
                    </a:cubicBezTo>
                    <a:cubicBezTo>
                      <a:pt x="10273" y="18394"/>
                      <a:pt x="10273" y="18394"/>
                      <a:pt x="10273" y="18394"/>
                    </a:cubicBezTo>
                    <a:cubicBezTo>
                      <a:pt x="10273" y="18619"/>
                      <a:pt x="10076" y="18788"/>
                      <a:pt x="9812" y="18788"/>
                    </a:cubicBezTo>
                    <a:cubicBezTo>
                      <a:pt x="6256" y="18788"/>
                      <a:pt x="6256" y="18788"/>
                      <a:pt x="6256" y="18788"/>
                    </a:cubicBezTo>
                    <a:cubicBezTo>
                      <a:pt x="6256" y="14906"/>
                      <a:pt x="6256" y="14906"/>
                      <a:pt x="6256" y="14906"/>
                    </a:cubicBezTo>
                    <a:cubicBezTo>
                      <a:pt x="5137" y="14906"/>
                      <a:pt x="5137" y="14906"/>
                      <a:pt x="5137" y="14906"/>
                    </a:cubicBezTo>
                    <a:cubicBezTo>
                      <a:pt x="5137" y="18788"/>
                      <a:pt x="5137" y="18788"/>
                      <a:pt x="5137" y="18788"/>
                    </a:cubicBezTo>
                    <a:cubicBezTo>
                      <a:pt x="4412" y="18788"/>
                      <a:pt x="4412" y="18788"/>
                      <a:pt x="4412" y="18788"/>
                    </a:cubicBezTo>
                    <a:cubicBezTo>
                      <a:pt x="4149" y="18788"/>
                      <a:pt x="3951" y="18619"/>
                      <a:pt x="3951" y="18394"/>
                    </a:cubicBezTo>
                    <a:cubicBezTo>
                      <a:pt x="3951" y="15469"/>
                      <a:pt x="3951" y="15469"/>
                      <a:pt x="3951" y="15469"/>
                    </a:cubicBezTo>
                    <a:cubicBezTo>
                      <a:pt x="2568" y="15469"/>
                      <a:pt x="2568" y="15469"/>
                      <a:pt x="2568" y="15469"/>
                    </a:cubicBezTo>
                    <a:cubicBezTo>
                      <a:pt x="2568" y="14569"/>
                      <a:pt x="2568" y="14569"/>
                      <a:pt x="2568" y="14569"/>
                    </a:cubicBezTo>
                    <a:cubicBezTo>
                      <a:pt x="11656" y="14569"/>
                      <a:pt x="11656" y="14569"/>
                      <a:pt x="11656" y="14569"/>
                    </a:cubicBezTo>
                    <a:lnTo>
                      <a:pt x="11656" y="15469"/>
                    </a:lnTo>
                    <a:close/>
                    <a:moveTo>
                      <a:pt x="15476" y="19463"/>
                    </a:moveTo>
                    <a:cubicBezTo>
                      <a:pt x="13368" y="19463"/>
                      <a:pt x="13368" y="19463"/>
                      <a:pt x="13368" y="19463"/>
                    </a:cubicBezTo>
                    <a:cubicBezTo>
                      <a:pt x="13368" y="17663"/>
                      <a:pt x="13368" y="17663"/>
                      <a:pt x="13368" y="17663"/>
                    </a:cubicBezTo>
                    <a:cubicBezTo>
                      <a:pt x="15476" y="17663"/>
                      <a:pt x="15476" y="17663"/>
                      <a:pt x="15476" y="17663"/>
                    </a:cubicBezTo>
                    <a:lnTo>
                      <a:pt x="15476" y="19463"/>
                    </a:lnTo>
                    <a:close/>
                    <a:moveTo>
                      <a:pt x="15476" y="16369"/>
                    </a:moveTo>
                    <a:cubicBezTo>
                      <a:pt x="13368" y="16369"/>
                      <a:pt x="13368" y="16369"/>
                      <a:pt x="13368" y="16369"/>
                    </a:cubicBezTo>
                    <a:cubicBezTo>
                      <a:pt x="13368" y="14569"/>
                      <a:pt x="13368" y="14569"/>
                      <a:pt x="13368" y="14569"/>
                    </a:cubicBezTo>
                    <a:cubicBezTo>
                      <a:pt x="15476" y="14569"/>
                      <a:pt x="15476" y="14569"/>
                      <a:pt x="15476" y="14569"/>
                    </a:cubicBezTo>
                    <a:lnTo>
                      <a:pt x="15476" y="16369"/>
                    </a:lnTo>
                    <a:close/>
                    <a:moveTo>
                      <a:pt x="19098" y="19463"/>
                    </a:moveTo>
                    <a:cubicBezTo>
                      <a:pt x="16990" y="19463"/>
                      <a:pt x="16990" y="19463"/>
                      <a:pt x="16990" y="19463"/>
                    </a:cubicBezTo>
                    <a:cubicBezTo>
                      <a:pt x="16990" y="17663"/>
                      <a:pt x="16990" y="17663"/>
                      <a:pt x="16990" y="17663"/>
                    </a:cubicBezTo>
                    <a:cubicBezTo>
                      <a:pt x="19098" y="17663"/>
                      <a:pt x="19098" y="17663"/>
                      <a:pt x="19098" y="17663"/>
                    </a:cubicBezTo>
                    <a:lnTo>
                      <a:pt x="19098" y="19463"/>
                    </a:lnTo>
                    <a:close/>
                    <a:moveTo>
                      <a:pt x="19098" y="16369"/>
                    </a:moveTo>
                    <a:cubicBezTo>
                      <a:pt x="16990" y="16369"/>
                      <a:pt x="16990" y="16369"/>
                      <a:pt x="16990" y="16369"/>
                    </a:cubicBezTo>
                    <a:cubicBezTo>
                      <a:pt x="16990" y="14569"/>
                      <a:pt x="16990" y="14569"/>
                      <a:pt x="16990" y="14569"/>
                    </a:cubicBezTo>
                    <a:cubicBezTo>
                      <a:pt x="19098" y="14569"/>
                      <a:pt x="19098" y="14569"/>
                      <a:pt x="19098" y="14569"/>
                    </a:cubicBezTo>
                    <a:lnTo>
                      <a:pt x="19098" y="16369"/>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2" name="Shape 482"/>
              <p:cNvSpPr/>
              <p:nvPr/>
            </p:nvSpPr>
            <p:spPr>
              <a:xfrm>
                <a:off x="204429" y="246658"/>
                <a:ext cx="63345" cy="47989"/>
              </a:xfrm>
              <a:custGeom>
                <a:avLst/>
                <a:gdLst/>
                <a:ahLst/>
                <a:cxnLst>
                  <a:cxn ang="0">
                    <a:pos x="wd2" y="hd2"/>
                  </a:cxn>
                  <a:cxn ang="5400000">
                    <a:pos x="wd2" y="hd2"/>
                  </a:cxn>
                  <a:cxn ang="10800000">
                    <a:pos x="wd2" y="hd2"/>
                  </a:cxn>
                  <a:cxn ang="16200000">
                    <a:pos x="wd2" y="hd2"/>
                  </a:cxn>
                </a:cxnLst>
                <a:rect l="0" t="0" r="r" b="b"/>
                <a:pathLst>
                  <a:path w="21600" h="21600" extrusionOk="0">
                    <a:moveTo>
                      <a:pt x="20829" y="0"/>
                    </a:moveTo>
                    <a:cubicBezTo>
                      <a:pt x="771" y="0"/>
                      <a:pt x="771" y="0"/>
                      <a:pt x="771" y="0"/>
                    </a:cubicBezTo>
                    <a:cubicBezTo>
                      <a:pt x="771" y="0"/>
                      <a:pt x="0" y="1029"/>
                      <a:pt x="0" y="2057"/>
                    </a:cubicBezTo>
                    <a:cubicBezTo>
                      <a:pt x="0" y="21600"/>
                      <a:pt x="0" y="21600"/>
                      <a:pt x="0" y="21600"/>
                    </a:cubicBezTo>
                    <a:cubicBezTo>
                      <a:pt x="21600" y="21600"/>
                      <a:pt x="21600" y="21600"/>
                      <a:pt x="21600" y="21600"/>
                    </a:cubicBezTo>
                    <a:cubicBezTo>
                      <a:pt x="21600" y="2057"/>
                      <a:pt x="21600" y="2057"/>
                      <a:pt x="21600" y="2057"/>
                    </a:cubicBezTo>
                    <a:cubicBezTo>
                      <a:pt x="21600" y="1029"/>
                      <a:pt x="21600" y="0"/>
                      <a:pt x="20829" y="0"/>
                    </a:cubicBezTo>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grpSp>
          <p:nvGrpSpPr>
            <p:cNvPr id="487" name="Group 487"/>
            <p:cNvGrpSpPr/>
            <p:nvPr/>
          </p:nvGrpSpPr>
          <p:grpSpPr>
            <a:xfrm>
              <a:off x="3260840" y="5058879"/>
              <a:ext cx="874818" cy="736303"/>
              <a:chOff x="0" y="0"/>
              <a:chExt cx="874132" cy="736302"/>
            </a:xfrm>
          </p:grpSpPr>
          <p:sp>
            <p:nvSpPr>
              <p:cNvPr id="484" name="Shape 484"/>
              <p:cNvSpPr/>
              <p:nvPr/>
            </p:nvSpPr>
            <p:spPr>
              <a:xfrm>
                <a:off x="157779" y="598472"/>
                <a:ext cx="141458" cy="1378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5" name="Shape 485"/>
              <p:cNvSpPr/>
              <p:nvPr/>
            </p:nvSpPr>
            <p:spPr>
              <a:xfrm>
                <a:off x="710912" y="598472"/>
                <a:ext cx="141459" cy="1378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6" name="Shape 486"/>
              <p:cNvSpPr/>
              <p:nvPr/>
            </p:nvSpPr>
            <p:spPr>
              <a:xfrm>
                <a:off x="-1" y="0"/>
                <a:ext cx="874134" cy="565829"/>
              </a:xfrm>
              <a:custGeom>
                <a:avLst/>
                <a:gdLst/>
                <a:ahLst/>
                <a:cxnLst>
                  <a:cxn ang="0">
                    <a:pos x="wd2" y="hd2"/>
                  </a:cxn>
                  <a:cxn ang="5400000">
                    <a:pos x="wd2" y="hd2"/>
                  </a:cxn>
                  <a:cxn ang="10800000">
                    <a:pos x="wd2" y="hd2"/>
                  </a:cxn>
                  <a:cxn ang="16200000">
                    <a:pos x="wd2" y="hd2"/>
                  </a:cxn>
                </a:cxnLst>
                <a:rect l="0" t="0" r="r" b="b"/>
                <a:pathLst>
                  <a:path w="21600" h="21600" extrusionOk="0">
                    <a:moveTo>
                      <a:pt x="4129" y="0"/>
                    </a:moveTo>
                    <a:cubicBezTo>
                      <a:pt x="635" y="0"/>
                      <a:pt x="635" y="0"/>
                      <a:pt x="635" y="0"/>
                    </a:cubicBezTo>
                    <a:cubicBezTo>
                      <a:pt x="318" y="0"/>
                      <a:pt x="0" y="327"/>
                      <a:pt x="0" y="818"/>
                    </a:cubicBezTo>
                    <a:cubicBezTo>
                      <a:pt x="0" y="1309"/>
                      <a:pt x="318" y="1800"/>
                      <a:pt x="635" y="1800"/>
                    </a:cubicBezTo>
                    <a:cubicBezTo>
                      <a:pt x="3176" y="1800"/>
                      <a:pt x="3176" y="1800"/>
                      <a:pt x="3176" y="1800"/>
                    </a:cubicBezTo>
                    <a:cubicBezTo>
                      <a:pt x="4976" y="19800"/>
                      <a:pt x="4976" y="19800"/>
                      <a:pt x="4976" y="19800"/>
                    </a:cubicBezTo>
                    <a:cubicBezTo>
                      <a:pt x="4976" y="21109"/>
                      <a:pt x="5506" y="21600"/>
                      <a:pt x="6247" y="21600"/>
                    </a:cubicBezTo>
                    <a:cubicBezTo>
                      <a:pt x="19694" y="21600"/>
                      <a:pt x="19694" y="21600"/>
                      <a:pt x="19694" y="21600"/>
                    </a:cubicBezTo>
                    <a:cubicBezTo>
                      <a:pt x="20435" y="21600"/>
                      <a:pt x="20329" y="19964"/>
                      <a:pt x="19694" y="19964"/>
                    </a:cubicBezTo>
                    <a:cubicBezTo>
                      <a:pt x="19694" y="19964"/>
                      <a:pt x="6565" y="19964"/>
                      <a:pt x="6565" y="19964"/>
                    </a:cubicBezTo>
                    <a:cubicBezTo>
                      <a:pt x="6141" y="19964"/>
                      <a:pt x="5929" y="19636"/>
                      <a:pt x="5929" y="18982"/>
                    </a:cubicBezTo>
                    <a:cubicBezTo>
                      <a:pt x="5929" y="18491"/>
                      <a:pt x="6141" y="18164"/>
                      <a:pt x="6565" y="18164"/>
                    </a:cubicBezTo>
                    <a:cubicBezTo>
                      <a:pt x="6565" y="18164"/>
                      <a:pt x="18318" y="17345"/>
                      <a:pt x="18741" y="17182"/>
                    </a:cubicBezTo>
                    <a:cubicBezTo>
                      <a:pt x="19588" y="17018"/>
                      <a:pt x="20012" y="16527"/>
                      <a:pt x="20224" y="15218"/>
                    </a:cubicBezTo>
                    <a:cubicBezTo>
                      <a:pt x="21600" y="5073"/>
                      <a:pt x="21600" y="5073"/>
                      <a:pt x="21600" y="5073"/>
                    </a:cubicBezTo>
                    <a:cubicBezTo>
                      <a:pt x="4659" y="5073"/>
                      <a:pt x="4659" y="5073"/>
                      <a:pt x="4659" y="5073"/>
                    </a:cubicBezTo>
                    <a:lnTo>
                      <a:pt x="4129" y="0"/>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grpSp>
          <p:nvGrpSpPr>
            <p:cNvPr id="490" name="Group 490"/>
            <p:cNvGrpSpPr/>
            <p:nvPr/>
          </p:nvGrpSpPr>
          <p:grpSpPr>
            <a:xfrm>
              <a:off x="5165181" y="924090"/>
              <a:ext cx="668646" cy="930890"/>
              <a:chOff x="0" y="0"/>
              <a:chExt cx="668122" cy="930889"/>
            </a:xfrm>
          </p:grpSpPr>
          <p:sp>
            <p:nvSpPr>
              <p:cNvPr id="488" name="Shape 488"/>
              <p:cNvSpPr/>
              <p:nvPr/>
            </p:nvSpPr>
            <p:spPr>
              <a:xfrm>
                <a:off x="-1" y="-1"/>
                <a:ext cx="223048" cy="930891"/>
              </a:xfrm>
              <a:custGeom>
                <a:avLst/>
                <a:gdLst/>
                <a:ahLst/>
                <a:cxnLst>
                  <a:cxn ang="0">
                    <a:pos x="wd2" y="hd2"/>
                  </a:cxn>
                  <a:cxn ang="5400000">
                    <a:pos x="wd2" y="hd2"/>
                  </a:cxn>
                  <a:cxn ang="10800000">
                    <a:pos x="wd2" y="hd2"/>
                  </a:cxn>
                  <a:cxn ang="16200000">
                    <a:pos x="wd2" y="hd2"/>
                  </a:cxn>
                </a:cxnLst>
                <a:rect l="0" t="0" r="r" b="b"/>
                <a:pathLst>
                  <a:path w="21600" h="21600" extrusionOk="0">
                    <a:moveTo>
                      <a:pt x="0" y="726"/>
                    </a:moveTo>
                    <a:cubicBezTo>
                      <a:pt x="0" y="20930"/>
                      <a:pt x="0" y="20930"/>
                      <a:pt x="0" y="20930"/>
                    </a:cubicBezTo>
                    <a:cubicBezTo>
                      <a:pt x="0" y="21321"/>
                      <a:pt x="1161" y="21600"/>
                      <a:pt x="2787" y="21600"/>
                    </a:cubicBezTo>
                    <a:cubicBezTo>
                      <a:pt x="21600" y="21600"/>
                      <a:pt x="21600" y="21600"/>
                      <a:pt x="21600" y="21600"/>
                    </a:cubicBezTo>
                    <a:cubicBezTo>
                      <a:pt x="21600" y="0"/>
                      <a:pt x="21600" y="0"/>
                      <a:pt x="21600" y="0"/>
                    </a:cubicBezTo>
                    <a:cubicBezTo>
                      <a:pt x="2787" y="0"/>
                      <a:pt x="2787" y="0"/>
                      <a:pt x="2787" y="0"/>
                    </a:cubicBezTo>
                    <a:cubicBezTo>
                      <a:pt x="1161" y="0"/>
                      <a:pt x="0" y="335"/>
                      <a:pt x="0" y="726"/>
                    </a:cubicBezTo>
                    <a:close/>
                    <a:moveTo>
                      <a:pt x="13703" y="7647"/>
                    </a:moveTo>
                    <a:cubicBezTo>
                      <a:pt x="13703" y="7367"/>
                      <a:pt x="14632" y="7144"/>
                      <a:pt x="15561" y="7144"/>
                    </a:cubicBezTo>
                    <a:cubicBezTo>
                      <a:pt x="16723" y="7144"/>
                      <a:pt x="17652" y="7367"/>
                      <a:pt x="17652" y="7647"/>
                    </a:cubicBezTo>
                    <a:cubicBezTo>
                      <a:pt x="17652" y="11944"/>
                      <a:pt x="17652" y="11944"/>
                      <a:pt x="17652" y="11944"/>
                    </a:cubicBezTo>
                    <a:cubicBezTo>
                      <a:pt x="17652" y="12167"/>
                      <a:pt x="16723" y="12391"/>
                      <a:pt x="15561" y="12391"/>
                    </a:cubicBezTo>
                    <a:cubicBezTo>
                      <a:pt x="14632" y="12391"/>
                      <a:pt x="13703" y="12167"/>
                      <a:pt x="13703" y="11944"/>
                    </a:cubicBezTo>
                    <a:lnTo>
                      <a:pt x="13703" y="7647"/>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9" name="Shape 489"/>
              <p:cNvSpPr/>
              <p:nvPr/>
            </p:nvSpPr>
            <p:spPr>
              <a:xfrm>
                <a:off x="254619" y="-1"/>
                <a:ext cx="413504" cy="930891"/>
              </a:xfrm>
              <a:custGeom>
                <a:avLst/>
                <a:gdLst/>
                <a:ahLst/>
                <a:cxnLst>
                  <a:cxn ang="0">
                    <a:pos x="wd2" y="hd2"/>
                  </a:cxn>
                  <a:cxn ang="5400000">
                    <a:pos x="wd2" y="hd2"/>
                  </a:cxn>
                  <a:cxn ang="10800000">
                    <a:pos x="wd2" y="hd2"/>
                  </a:cxn>
                  <a:cxn ang="16200000">
                    <a:pos x="wd2" y="hd2"/>
                  </a:cxn>
                </a:cxnLst>
                <a:rect l="0" t="0" r="r" b="b"/>
                <a:pathLst>
                  <a:path w="21600" h="21600" extrusionOk="0">
                    <a:moveTo>
                      <a:pt x="20093" y="0"/>
                    </a:moveTo>
                    <a:cubicBezTo>
                      <a:pt x="0" y="0"/>
                      <a:pt x="0" y="0"/>
                      <a:pt x="0" y="0"/>
                    </a:cubicBezTo>
                    <a:cubicBezTo>
                      <a:pt x="0" y="21600"/>
                      <a:pt x="0" y="21600"/>
                      <a:pt x="0" y="21600"/>
                    </a:cubicBezTo>
                    <a:cubicBezTo>
                      <a:pt x="20093" y="21600"/>
                      <a:pt x="20093" y="21600"/>
                      <a:pt x="20093" y="21600"/>
                    </a:cubicBezTo>
                    <a:cubicBezTo>
                      <a:pt x="20972" y="21600"/>
                      <a:pt x="21600" y="21321"/>
                      <a:pt x="21600" y="20930"/>
                    </a:cubicBezTo>
                    <a:cubicBezTo>
                      <a:pt x="21600" y="726"/>
                      <a:pt x="21600" y="726"/>
                      <a:pt x="21600" y="726"/>
                    </a:cubicBezTo>
                    <a:cubicBezTo>
                      <a:pt x="21600" y="335"/>
                      <a:pt x="20972" y="0"/>
                      <a:pt x="20093" y="0"/>
                    </a:cubicBezTo>
                    <a:close/>
                    <a:moveTo>
                      <a:pt x="4144" y="11944"/>
                    </a:moveTo>
                    <a:cubicBezTo>
                      <a:pt x="4144" y="12167"/>
                      <a:pt x="3642" y="12391"/>
                      <a:pt x="3014" y="12391"/>
                    </a:cubicBezTo>
                    <a:cubicBezTo>
                      <a:pt x="2386" y="12391"/>
                      <a:pt x="1884" y="12167"/>
                      <a:pt x="1884" y="11944"/>
                    </a:cubicBezTo>
                    <a:cubicBezTo>
                      <a:pt x="1884" y="7647"/>
                      <a:pt x="1884" y="7647"/>
                      <a:pt x="1884" y="7647"/>
                    </a:cubicBezTo>
                    <a:cubicBezTo>
                      <a:pt x="1884" y="7367"/>
                      <a:pt x="2386" y="7144"/>
                      <a:pt x="3014" y="7144"/>
                    </a:cubicBezTo>
                    <a:cubicBezTo>
                      <a:pt x="3642" y="7144"/>
                      <a:pt x="4144" y="7367"/>
                      <a:pt x="4144" y="7647"/>
                    </a:cubicBezTo>
                    <a:lnTo>
                      <a:pt x="4144" y="11944"/>
                    </a:lnTo>
                    <a:close/>
                    <a:moveTo>
                      <a:pt x="17205" y="11609"/>
                    </a:moveTo>
                    <a:cubicBezTo>
                      <a:pt x="17205" y="11944"/>
                      <a:pt x="16577" y="12167"/>
                      <a:pt x="15949" y="12167"/>
                    </a:cubicBezTo>
                    <a:cubicBezTo>
                      <a:pt x="9419" y="12167"/>
                      <a:pt x="9419" y="12167"/>
                      <a:pt x="9419" y="12167"/>
                    </a:cubicBezTo>
                    <a:cubicBezTo>
                      <a:pt x="8665" y="12167"/>
                      <a:pt x="8163" y="11944"/>
                      <a:pt x="8163" y="11609"/>
                    </a:cubicBezTo>
                    <a:cubicBezTo>
                      <a:pt x="8163" y="9712"/>
                      <a:pt x="8163" y="9712"/>
                      <a:pt x="8163" y="9712"/>
                    </a:cubicBezTo>
                    <a:cubicBezTo>
                      <a:pt x="8163" y="9433"/>
                      <a:pt x="8665" y="9153"/>
                      <a:pt x="9419" y="9153"/>
                    </a:cubicBezTo>
                    <a:cubicBezTo>
                      <a:pt x="10047" y="9153"/>
                      <a:pt x="10047" y="9153"/>
                      <a:pt x="10047" y="9153"/>
                    </a:cubicBezTo>
                    <a:cubicBezTo>
                      <a:pt x="10047" y="9712"/>
                      <a:pt x="10047" y="9712"/>
                      <a:pt x="10047" y="9712"/>
                    </a:cubicBezTo>
                    <a:cubicBezTo>
                      <a:pt x="9544" y="9712"/>
                      <a:pt x="9544" y="9712"/>
                      <a:pt x="9544" y="9712"/>
                    </a:cubicBezTo>
                    <a:cubicBezTo>
                      <a:pt x="9293" y="9712"/>
                      <a:pt x="9042" y="9767"/>
                      <a:pt x="9042" y="9935"/>
                    </a:cubicBezTo>
                    <a:cubicBezTo>
                      <a:pt x="9042" y="10326"/>
                      <a:pt x="9042" y="10326"/>
                      <a:pt x="9042" y="10326"/>
                    </a:cubicBezTo>
                    <a:cubicBezTo>
                      <a:pt x="9042" y="10437"/>
                      <a:pt x="9293" y="10549"/>
                      <a:pt x="9544" y="10549"/>
                    </a:cubicBezTo>
                    <a:cubicBezTo>
                      <a:pt x="11428" y="10549"/>
                      <a:pt x="11428" y="10549"/>
                      <a:pt x="11428" y="10549"/>
                    </a:cubicBezTo>
                    <a:cubicBezTo>
                      <a:pt x="11679" y="10549"/>
                      <a:pt x="11930" y="10437"/>
                      <a:pt x="11930" y="10326"/>
                    </a:cubicBezTo>
                    <a:cubicBezTo>
                      <a:pt x="11930" y="9935"/>
                      <a:pt x="11930" y="9935"/>
                      <a:pt x="11930" y="9935"/>
                    </a:cubicBezTo>
                    <a:cubicBezTo>
                      <a:pt x="11930" y="9767"/>
                      <a:pt x="11679" y="9712"/>
                      <a:pt x="11428" y="9712"/>
                    </a:cubicBezTo>
                    <a:cubicBezTo>
                      <a:pt x="10800" y="9712"/>
                      <a:pt x="10800" y="9712"/>
                      <a:pt x="10800" y="9712"/>
                    </a:cubicBezTo>
                    <a:cubicBezTo>
                      <a:pt x="10800" y="9153"/>
                      <a:pt x="10800" y="9153"/>
                      <a:pt x="10800" y="9153"/>
                    </a:cubicBezTo>
                    <a:cubicBezTo>
                      <a:pt x="14567" y="9153"/>
                      <a:pt x="14567" y="9153"/>
                      <a:pt x="14567" y="9153"/>
                    </a:cubicBezTo>
                    <a:cubicBezTo>
                      <a:pt x="14567" y="9712"/>
                      <a:pt x="14567" y="9712"/>
                      <a:pt x="14567" y="9712"/>
                    </a:cubicBezTo>
                    <a:cubicBezTo>
                      <a:pt x="13940" y="9712"/>
                      <a:pt x="13940" y="9712"/>
                      <a:pt x="13940" y="9712"/>
                    </a:cubicBezTo>
                    <a:cubicBezTo>
                      <a:pt x="13688" y="9712"/>
                      <a:pt x="13437" y="9767"/>
                      <a:pt x="13437" y="9935"/>
                    </a:cubicBezTo>
                    <a:cubicBezTo>
                      <a:pt x="13437" y="10326"/>
                      <a:pt x="13437" y="10326"/>
                      <a:pt x="13437" y="10326"/>
                    </a:cubicBezTo>
                    <a:cubicBezTo>
                      <a:pt x="13437" y="10437"/>
                      <a:pt x="13688" y="10549"/>
                      <a:pt x="13940" y="10549"/>
                    </a:cubicBezTo>
                    <a:cubicBezTo>
                      <a:pt x="15823" y="10549"/>
                      <a:pt x="15823" y="10549"/>
                      <a:pt x="15823" y="10549"/>
                    </a:cubicBezTo>
                    <a:cubicBezTo>
                      <a:pt x="16074" y="10549"/>
                      <a:pt x="16326" y="10437"/>
                      <a:pt x="16326" y="10326"/>
                    </a:cubicBezTo>
                    <a:cubicBezTo>
                      <a:pt x="16326" y="9935"/>
                      <a:pt x="16326" y="9935"/>
                      <a:pt x="16326" y="9935"/>
                    </a:cubicBezTo>
                    <a:cubicBezTo>
                      <a:pt x="16326" y="9767"/>
                      <a:pt x="16074" y="9712"/>
                      <a:pt x="15823" y="9712"/>
                    </a:cubicBezTo>
                    <a:cubicBezTo>
                      <a:pt x="15321" y="9712"/>
                      <a:pt x="15321" y="9712"/>
                      <a:pt x="15321" y="9712"/>
                    </a:cubicBezTo>
                    <a:cubicBezTo>
                      <a:pt x="15321" y="9153"/>
                      <a:pt x="15321" y="9153"/>
                      <a:pt x="15321" y="9153"/>
                    </a:cubicBezTo>
                    <a:cubicBezTo>
                      <a:pt x="15949" y="9153"/>
                      <a:pt x="15949" y="9153"/>
                      <a:pt x="15949" y="9153"/>
                    </a:cubicBezTo>
                    <a:cubicBezTo>
                      <a:pt x="16577" y="9153"/>
                      <a:pt x="17205" y="9433"/>
                      <a:pt x="17205" y="9712"/>
                    </a:cubicBezTo>
                    <a:lnTo>
                      <a:pt x="17205" y="11609"/>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grpSp>
          <p:nvGrpSpPr>
            <p:cNvPr id="496" name="Group 496"/>
            <p:cNvGrpSpPr/>
            <p:nvPr/>
          </p:nvGrpSpPr>
          <p:grpSpPr>
            <a:xfrm>
              <a:off x="2177839" y="3028814"/>
              <a:ext cx="801842" cy="928985"/>
              <a:chOff x="0" y="0"/>
              <a:chExt cx="801213" cy="928984"/>
            </a:xfrm>
          </p:grpSpPr>
          <p:sp>
            <p:nvSpPr>
              <p:cNvPr id="491" name="Shape 491"/>
              <p:cNvSpPr/>
              <p:nvPr/>
            </p:nvSpPr>
            <p:spPr>
              <a:xfrm>
                <a:off x="58281" y="415977"/>
                <a:ext cx="489632" cy="400928"/>
              </a:xfrm>
              <a:custGeom>
                <a:avLst/>
                <a:gdLst/>
                <a:ahLst/>
                <a:cxnLst>
                  <a:cxn ang="0">
                    <a:pos x="wd2" y="hd2"/>
                  </a:cxn>
                  <a:cxn ang="5400000">
                    <a:pos x="wd2" y="hd2"/>
                  </a:cxn>
                  <a:cxn ang="10800000">
                    <a:pos x="wd2" y="hd2"/>
                  </a:cxn>
                  <a:cxn ang="16200000">
                    <a:pos x="wd2" y="hd2"/>
                  </a:cxn>
                </a:cxnLst>
                <a:rect l="0" t="0" r="r" b="b"/>
                <a:pathLst>
                  <a:path w="21600" h="21600" extrusionOk="0">
                    <a:moveTo>
                      <a:pt x="20665" y="0"/>
                    </a:moveTo>
                    <a:cubicBezTo>
                      <a:pt x="935" y="0"/>
                      <a:pt x="935" y="0"/>
                      <a:pt x="935" y="0"/>
                    </a:cubicBezTo>
                    <a:cubicBezTo>
                      <a:pt x="401" y="0"/>
                      <a:pt x="0" y="530"/>
                      <a:pt x="0" y="1141"/>
                    </a:cubicBezTo>
                    <a:cubicBezTo>
                      <a:pt x="0" y="21600"/>
                      <a:pt x="0" y="21600"/>
                      <a:pt x="0" y="21600"/>
                    </a:cubicBezTo>
                    <a:cubicBezTo>
                      <a:pt x="21600" y="21600"/>
                      <a:pt x="21600" y="21600"/>
                      <a:pt x="21600" y="21600"/>
                    </a:cubicBezTo>
                    <a:cubicBezTo>
                      <a:pt x="21600" y="1141"/>
                      <a:pt x="21600" y="1141"/>
                      <a:pt x="21600" y="1141"/>
                    </a:cubicBezTo>
                    <a:cubicBezTo>
                      <a:pt x="21600" y="530"/>
                      <a:pt x="21166" y="0"/>
                      <a:pt x="20665" y="0"/>
                    </a:cubicBezTo>
                    <a:close/>
                    <a:moveTo>
                      <a:pt x="7779" y="16913"/>
                    </a:moveTo>
                    <a:cubicBezTo>
                      <a:pt x="1903" y="16913"/>
                      <a:pt x="1903" y="16913"/>
                      <a:pt x="1903" y="16913"/>
                    </a:cubicBezTo>
                    <a:cubicBezTo>
                      <a:pt x="1536" y="16913"/>
                      <a:pt x="1235" y="16546"/>
                      <a:pt x="1235" y="16098"/>
                    </a:cubicBezTo>
                    <a:cubicBezTo>
                      <a:pt x="1235" y="15609"/>
                      <a:pt x="1536" y="15242"/>
                      <a:pt x="1903" y="15242"/>
                    </a:cubicBezTo>
                    <a:cubicBezTo>
                      <a:pt x="7812" y="15242"/>
                      <a:pt x="7812" y="15242"/>
                      <a:pt x="7812" y="15242"/>
                    </a:cubicBezTo>
                    <a:cubicBezTo>
                      <a:pt x="8179" y="15283"/>
                      <a:pt x="8480" y="15650"/>
                      <a:pt x="8480" y="16098"/>
                    </a:cubicBezTo>
                    <a:cubicBezTo>
                      <a:pt x="8480" y="16546"/>
                      <a:pt x="8179" y="16913"/>
                      <a:pt x="7779" y="16913"/>
                    </a:cubicBezTo>
                    <a:close/>
                    <a:moveTo>
                      <a:pt x="7779" y="13490"/>
                    </a:moveTo>
                    <a:cubicBezTo>
                      <a:pt x="1903" y="13490"/>
                      <a:pt x="1903" y="13490"/>
                      <a:pt x="1903" y="13490"/>
                    </a:cubicBezTo>
                    <a:cubicBezTo>
                      <a:pt x="1536" y="13490"/>
                      <a:pt x="1235" y="13123"/>
                      <a:pt x="1235" y="12634"/>
                    </a:cubicBezTo>
                    <a:cubicBezTo>
                      <a:pt x="1235" y="12186"/>
                      <a:pt x="1536" y="11819"/>
                      <a:pt x="1903" y="11819"/>
                    </a:cubicBezTo>
                    <a:cubicBezTo>
                      <a:pt x="7812" y="11819"/>
                      <a:pt x="7812" y="11819"/>
                      <a:pt x="7812" y="11819"/>
                    </a:cubicBezTo>
                    <a:cubicBezTo>
                      <a:pt x="8179" y="11860"/>
                      <a:pt x="8480" y="12186"/>
                      <a:pt x="8480" y="12634"/>
                    </a:cubicBezTo>
                    <a:cubicBezTo>
                      <a:pt x="8480" y="13123"/>
                      <a:pt x="8179" y="13490"/>
                      <a:pt x="7779" y="13490"/>
                    </a:cubicBezTo>
                    <a:close/>
                    <a:moveTo>
                      <a:pt x="14723" y="17239"/>
                    </a:moveTo>
                    <a:cubicBezTo>
                      <a:pt x="11618" y="17239"/>
                      <a:pt x="9081" y="14142"/>
                      <a:pt x="9081" y="10352"/>
                    </a:cubicBezTo>
                    <a:cubicBezTo>
                      <a:pt x="9081" y="6562"/>
                      <a:pt x="11618" y="3464"/>
                      <a:pt x="14723" y="3464"/>
                    </a:cubicBezTo>
                    <a:cubicBezTo>
                      <a:pt x="17828" y="3464"/>
                      <a:pt x="20365" y="6562"/>
                      <a:pt x="20365" y="10352"/>
                    </a:cubicBezTo>
                    <a:cubicBezTo>
                      <a:pt x="20365" y="14142"/>
                      <a:pt x="17828" y="17239"/>
                      <a:pt x="14723" y="17239"/>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92" name="Shape 492"/>
              <p:cNvSpPr/>
              <p:nvPr/>
            </p:nvSpPr>
            <p:spPr>
              <a:xfrm>
                <a:off x="-1" y="187654"/>
                <a:ext cx="605235" cy="629251"/>
              </a:xfrm>
              <a:custGeom>
                <a:avLst/>
                <a:gdLst/>
                <a:ahLst/>
                <a:cxnLst>
                  <a:cxn ang="0">
                    <a:pos x="wd2" y="hd2"/>
                  </a:cxn>
                  <a:cxn ang="5400000">
                    <a:pos x="wd2" y="hd2"/>
                  </a:cxn>
                  <a:cxn ang="10800000">
                    <a:pos x="wd2" y="hd2"/>
                  </a:cxn>
                  <a:cxn ang="16200000">
                    <a:pos x="wd2" y="hd2"/>
                  </a:cxn>
                </a:cxnLst>
                <a:rect l="0" t="0" r="r" b="b"/>
                <a:pathLst>
                  <a:path w="21600" h="21600" extrusionOk="0">
                    <a:moveTo>
                      <a:pt x="20736" y="0"/>
                    </a:moveTo>
                    <a:cubicBezTo>
                      <a:pt x="864" y="0"/>
                      <a:pt x="864" y="0"/>
                      <a:pt x="864" y="0"/>
                    </a:cubicBezTo>
                    <a:cubicBezTo>
                      <a:pt x="405" y="0"/>
                      <a:pt x="0" y="363"/>
                      <a:pt x="0" y="831"/>
                    </a:cubicBezTo>
                    <a:cubicBezTo>
                      <a:pt x="0" y="20795"/>
                      <a:pt x="0" y="20795"/>
                      <a:pt x="0" y="20795"/>
                    </a:cubicBezTo>
                    <a:cubicBezTo>
                      <a:pt x="0" y="21237"/>
                      <a:pt x="405" y="21600"/>
                      <a:pt x="864" y="21600"/>
                    </a:cubicBezTo>
                    <a:cubicBezTo>
                      <a:pt x="1215" y="21600"/>
                      <a:pt x="1215" y="21600"/>
                      <a:pt x="1215" y="21600"/>
                    </a:cubicBezTo>
                    <a:cubicBezTo>
                      <a:pt x="1215" y="7866"/>
                      <a:pt x="1215" y="7866"/>
                      <a:pt x="1215" y="7866"/>
                    </a:cubicBezTo>
                    <a:cubicBezTo>
                      <a:pt x="1215" y="7399"/>
                      <a:pt x="1539" y="7010"/>
                      <a:pt x="1971" y="7010"/>
                    </a:cubicBezTo>
                    <a:cubicBezTo>
                      <a:pt x="19629" y="7010"/>
                      <a:pt x="19629" y="7010"/>
                      <a:pt x="19629" y="7010"/>
                    </a:cubicBezTo>
                    <a:cubicBezTo>
                      <a:pt x="20061" y="7010"/>
                      <a:pt x="20412" y="7399"/>
                      <a:pt x="20412" y="7866"/>
                    </a:cubicBezTo>
                    <a:cubicBezTo>
                      <a:pt x="20412" y="21600"/>
                      <a:pt x="20412" y="21600"/>
                      <a:pt x="20412" y="21600"/>
                    </a:cubicBezTo>
                    <a:cubicBezTo>
                      <a:pt x="20736" y="21600"/>
                      <a:pt x="20736" y="21600"/>
                      <a:pt x="20736" y="21600"/>
                    </a:cubicBezTo>
                    <a:cubicBezTo>
                      <a:pt x="21222" y="21600"/>
                      <a:pt x="21600" y="21237"/>
                      <a:pt x="21600" y="20795"/>
                    </a:cubicBezTo>
                    <a:cubicBezTo>
                      <a:pt x="21600" y="831"/>
                      <a:pt x="21600" y="831"/>
                      <a:pt x="21600" y="831"/>
                    </a:cubicBezTo>
                    <a:cubicBezTo>
                      <a:pt x="21600" y="363"/>
                      <a:pt x="21222" y="0"/>
                      <a:pt x="20736" y="0"/>
                    </a:cubicBezTo>
                    <a:close/>
                    <a:moveTo>
                      <a:pt x="20412" y="4933"/>
                    </a:moveTo>
                    <a:cubicBezTo>
                      <a:pt x="20412" y="5374"/>
                      <a:pt x="20034" y="5763"/>
                      <a:pt x="19548" y="5763"/>
                    </a:cubicBezTo>
                    <a:cubicBezTo>
                      <a:pt x="2052" y="5763"/>
                      <a:pt x="2052" y="5763"/>
                      <a:pt x="2052" y="5763"/>
                    </a:cubicBezTo>
                    <a:cubicBezTo>
                      <a:pt x="1566" y="5763"/>
                      <a:pt x="1188" y="5374"/>
                      <a:pt x="1188" y="4933"/>
                    </a:cubicBezTo>
                    <a:cubicBezTo>
                      <a:pt x="1188" y="2362"/>
                      <a:pt x="1188" y="2362"/>
                      <a:pt x="1188" y="2362"/>
                    </a:cubicBezTo>
                    <a:cubicBezTo>
                      <a:pt x="1188" y="1921"/>
                      <a:pt x="1566" y="1532"/>
                      <a:pt x="2052" y="1532"/>
                    </a:cubicBezTo>
                    <a:cubicBezTo>
                      <a:pt x="19548" y="1532"/>
                      <a:pt x="19548" y="1532"/>
                      <a:pt x="19548" y="1532"/>
                    </a:cubicBezTo>
                    <a:cubicBezTo>
                      <a:pt x="20034" y="1532"/>
                      <a:pt x="20412" y="1921"/>
                      <a:pt x="20412" y="2362"/>
                    </a:cubicBezTo>
                    <a:lnTo>
                      <a:pt x="20412" y="4933"/>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93" name="Shape 493"/>
              <p:cNvSpPr/>
              <p:nvPr/>
            </p:nvSpPr>
            <p:spPr>
              <a:xfrm>
                <a:off x="58281" y="837399"/>
                <a:ext cx="489632" cy="91586"/>
              </a:xfrm>
              <a:custGeom>
                <a:avLst/>
                <a:gdLst/>
                <a:ahLst/>
                <a:cxnLst>
                  <a:cxn ang="0">
                    <a:pos x="wd2" y="hd2"/>
                  </a:cxn>
                  <a:cxn ang="5400000">
                    <a:pos x="wd2" y="hd2"/>
                  </a:cxn>
                  <a:cxn ang="10800000">
                    <a:pos x="wd2" y="hd2"/>
                  </a:cxn>
                  <a:cxn ang="16200000">
                    <a:pos x="wd2" y="hd2"/>
                  </a:cxn>
                </a:cxnLst>
                <a:rect l="0" t="0" r="r" b="b"/>
                <a:pathLst>
                  <a:path w="21600" h="21600" extrusionOk="0">
                    <a:moveTo>
                      <a:pt x="0" y="19458"/>
                    </a:moveTo>
                    <a:cubicBezTo>
                      <a:pt x="0" y="20707"/>
                      <a:pt x="167" y="21600"/>
                      <a:pt x="401" y="21600"/>
                    </a:cubicBezTo>
                    <a:cubicBezTo>
                      <a:pt x="21166" y="21600"/>
                      <a:pt x="21166" y="21600"/>
                      <a:pt x="21166" y="21600"/>
                    </a:cubicBezTo>
                    <a:cubicBezTo>
                      <a:pt x="21400" y="21600"/>
                      <a:pt x="21600" y="20707"/>
                      <a:pt x="21600" y="19458"/>
                    </a:cubicBezTo>
                    <a:cubicBezTo>
                      <a:pt x="21600" y="0"/>
                      <a:pt x="21600" y="0"/>
                      <a:pt x="21600" y="0"/>
                    </a:cubicBezTo>
                    <a:cubicBezTo>
                      <a:pt x="0" y="0"/>
                      <a:pt x="0" y="0"/>
                      <a:pt x="0" y="0"/>
                    </a:cubicBezTo>
                    <a:lnTo>
                      <a:pt x="0" y="19458"/>
                    </a:lnTo>
                    <a:close/>
                    <a:moveTo>
                      <a:pt x="19998" y="6069"/>
                    </a:moveTo>
                    <a:cubicBezTo>
                      <a:pt x="20498" y="6069"/>
                      <a:pt x="20899" y="8212"/>
                      <a:pt x="20899" y="10889"/>
                    </a:cubicBezTo>
                    <a:cubicBezTo>
                      <a:pt x="20899" y="13388"/>
                      <a:pt x="20498" y="15531"/>
                      <a:pt x="19998" y="15531"/>
                    </a:cubicBezTo>
                    <a:cubicBezTo>
                      <a:pt x="19497" y="15531"/>
                      <a:pt x="19096" y="13388"/>
                      <a:pt x="19096" y="10889"/>
                    </a:cubicBezTo>
                    <a:cubicBezTo>
                      <a:pt x="19096" y="8212"/>
                      <a:pt x="19497" y="6069"/>
                      <a:pt x="19998" y="6069"/>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94" name="Shape 494"/>
              <p:cNvSpPr/>
              <p:nvPr/>
            </p:nvSpPr>
            <p:spPr>
              <a:xfrm>
                <a:off x="562963" y="90624"/>
                <a:ext cx="147627" cy="150509"/>
              </a:xfrm>
              <a:custGeom>
                <a:avLst/>
                <a:gdLst/>
                <a:ahLst/>
                <a:cxnLst>
                  <a:cxn ang="0">
                    <a:pos x="wd2" y="hd2"/>
                  </a:cxn>
                  <a:cxn ang="5400000">
                    <a:pos x="wd2" y="hd2"/>
                  </a:cxn>
                  <a:cxn ang="10800000">
                    <a:pos x="wd2" y="hd2"/>
                  </a:cxn>
                  <a:cxn ang="16200000">
                    <a:pos x="wd2" y="hd2"/>
                  </a:cxn>
                </a:cxnLst>
                <a:rect l="0" t="0" r="r" b="b"/>
                <a:pathLst>
                  <a:path w="21600" h="21600" extrusionOk="0">
                    <a:moveTo>
                      <a:pt x="1883" y="0"/>
                    </a:moveTo>
                    <a:cubicBezTo>
                      <a:pt x="0" y="3799"/>
                      <a:pt x="0" y="3799"/>
                      <a:pt x="0" y="3799"/>
                    </a:cubicBezTo>
                    <a:cubicBezTo>
                      <a:pt x="3545" y="5644"/>
                      <a:pt x="6978" y="8032"/>
                      <a:pt x="9969" y="10963"/>
                    </a:cubicBezTo>
                    <a:cubicBezTo>
                      <a:pt x="13182" y="14111"/>
                      <a:pt x="15729" y="17692"/>
                      <a:pt x="17612" y="21600"/>
                    </a:cubicBezTo>
                    <a:cubicBezTo>
                      <a:pt x="21600" y="19646"/>
                      <a:pt x="21600" y="19646"/>
                      <a:pt x="21600" y="19646"/>
                    </a:cubicBezTo>
                    <a:cubicBezTo>
                      <a:pt x="19495" y="15413"/>
                      <a:pt x="16726" y="11397"/>
                      <a:pt x="13071" y="7924"/>
                    </a:cubicBezTo>
                    <a:cubicBezTo>
                      <a:pt x="9748" y="4559"/>
                      <a:pt x="5871" y="1954"/>
                      <a:pt x="1883" y="0"/>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95" name="Shape 495"/>
              <p:cNvSpPr/>
              <p:nvPr/>
            </p:nvSpPr>
            <p:spPr>
              <a:xfrm>
                <a:off x="606834" y="0"/>
                <a:ext cx="194380" cy="197262"/>
              </a:xfrm>
              <a:custGeom>
                <a:avLst/>
                <a:gdLst/>
                <a:ahLst/>
                <a:cxnLst>
                  <a:cxn ang="0">
                    <a:pos x="wd2" y="hd2"/>
                  </a:cxn>
                  <a:cxn ang="5400000">
                    <a:pos x="wd2" y="hd2"/>
                  </a:cxn>
                  <a:cxn ang="10800000">
                    <a:pos x="wd2" y="hd2"/>
                  </a:cxn>
                  <a:cxn ang="16200000">
                    <a:pos x="wd2" y="hd2"/>
                  </a:cxn>
                </a:cxnLst>
                <a:rect l="0" t="0" r="r" b="b"/>
                <a:pathLst>
                  <a:path w="21600" h="21600" extrusionOk="0">
                    <a:moveTo>
                      <a:pt x="12943" y="8193"/>
                    </a:moveTo>
                    <a:cubicBezTo>
                      <a:pt x="9497" y="4717"/>
                      <a:pt x="5631" y="2069"/>
                      <a:pt x="1429" y="0"/>
                    </a:cubicBezTo>
                    <a:cubicBezTo>
                      <a:pt x="0" y="2897"/>
                      <a:pt x="0" y="2897"/>
                      <a:pt x="0" y="2897"/>
                    </a:cubicBezTo>
                    <a:cubicBezTo>
                      <a:pt x="3866" y="4800"/>
                      <a:pt x="7396" y="7366"/>
                      <a:pt x="10590" y="10510"/>
                    </a:cubicBezTo>
                    <a:cubicBezTo>
                      <a:pt x="13952" y="13821"/>
                      <a:pt x="16641" y="17545"/>
                      <a:pt x="18574" y="21600"/>
                    </a:cubicBezTo>
                    <a:cubicBezTo>
                      <a:pt x="21600" y="20110"/>
                      <a:pt x="21600" y="20110"/>
                      <a:pt x="21600" y="20110"/>
                    </a:cubicBezTo>
                    <a:cubicBezTo>
                      <a:pt x="19499" y="15807"/>
                      <a:pt x="16641" y="11752"/>
                      <a:pt x="12943" y="8193"/>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sp>
          <p:nvSpPr>
            <p:cNvPr id="497" name="Shape 497"/>
            <p:cNvSpPr/>
            <p:nvPr/>
          </p:nvSpPr>
          <p:spPr>
            <a:xfrm>
              <a:off x="3692795" y="2919642"/>
              <a:ext cx="842166" cy="891693"/>
            </a:xfrm>
            <a:custGeom>
              <a:avLst/>
              <a:gdLst/>
              <a:ahLst/>
              <a:cxnLst>
                <a:cxn ang="0">
                  <a:pos x="wd2" y="hd2"/>
                </a:cxn>
                <a:cxn ang="5400000">
                  <a:pos x="wd2" y="hd2"/>
                </a:cxn>
                <a:cxn ang="10800000">
                  <a:pos x="wd2" y="hd2"/>
                </a:cxn>
                <a:cxn ang="16200000">
                  <a:pos x="wd2" y="hd2"/>
                </a:cxn>
              </a:cxnLst>
              <a:rect l="0" t="0" r="r" b="b"/>
              <a:pathLst>
                <a:path w="21600" h="21600" extrusionOk="0">
                  <a:moveTo>
                    <a:pt x="16477" y="10800"/>
                  </a:moveTo>
                  <a:cubicBezTo>
                    <a:pt x="21600" y="13750"/>
                    <a:pt x="21600" y="13750"/>
                    <a:pt x="21600" y="13750"/>
                  </a:cubicBezTo>
                  <a:cubicBezTo>
                    <a:pt x="18761" y="18652"/>
                    <a:pt x="18761" y="18652"/>
                    <a:pt x="18761" y="18652"/>
                  </a:cubicBezTo>
                  <a:cubicBezTo>
                    <a:pt x="13639" y="15705"/>
                    <a:pt x="13639" y="15705"/>
                    <a:pt x="13639" y="15705"/>
                  </a:cubicBezTo>
                  <a:cubicBezTo>
                    <a:pt x="13639" y="21600"/>
                    <a:pt x="13639" y="21600"/>
                    <a:pt x="13639" y="21600"/>
                  </a:cubicBezTo>
                  <a:cubicBezTo>
                    <a:pt x="7961" y="21600"/>
                    <a:pt x="7961" y="21600"/>
                    <a:pt x="7961" y="21600"/>
                  </a:cubicBezTo>
                  <a:cubicBezTo>
                    <a:pt x="7961" y="15705"/>
                    <a:pt x="7961" y="15705"/>
                    <a:pt x="7961" y="15705"/>
                  </a:cubicBezTo>
                  <a:cubicBezTo>
                    <a:pt x="2839" y="18652"/>
                    <a:pt x="2839" y="18652"/>
                    <a:pt x="2839" y="18652"/>
                  </a:cubicBezTo>
                  <a:cubicBezTo>
                    <a:pt x="0" y="13750"/>
                    <a:pt x="0" y="13750"/>
                    <a:pt x="0" y="13750"/>
                  </a:cubicBezTo>
                  <a:cubicBezTo>
                    <a:pt x="5121" y="10800"/>
                    <a:pt x="5121" y="10800"/>
                    <a:pt x="5121" y="10800"/>
                  </a:cubicBezTo>
                  <a:cubicBezTo>
                    <a:pt x="0" y="7852"/>
                    <a:pt x="0" y="7852"/>
                    <a:pt x="0" y="7852"/>
                  </a:cubicBezTo>
                  <a:cubicBezTo>
                    <a:pt x="2839" y="2948"/>
                    <a:pt x="2839" y="2948"/>
                    <a:pt x="2839" y="2948"/>
                  </a:cubicBezTo>
                  <a:cubicBezTo>
                    <a:pt x="7961" y="5897"/>
                    <a:pt x="7961" y="5897"/>
                    <a:pt x="7961" y="5897"/>
                  </a:cubicBezTo>
                  <a:cubicBezTo>
                    <a:pt x="7961" y="0"/>
                    <a:pt x="7961" y="0"/>
                    <a:pt x="7961" y="0"/>
                  </a:cubicBezTo>
                  <a:cubicBezTo>
                    <a:pt x="13639" y="0"/>
                    <a:pt x="13639" y="0"/>
                    <a:pt x="13639" y="0"/>
                  </a:cubicBezTo>
                  <a:cubicBezTo>
                    <a:pt x="13639" y="5897"/>
                    <a:pt x="13639" y="5897"/>
                    <a:pt x="13639" y="5897"/>
                  </a:cubicBezTo>
                  <a:cubicBezTo>
                    <a:pt x="18761" y="2948"/>
                    <a:pt x="18761" y="2948"/>
                    <a:pt x="18761" y="2948"/>
                  </a:cubicBezTo>
                  <a:cubicBezTo>
                    <a:pt x="21600" y="7852"/>
                    <a:pt x="21600" y="7852"/>
                    <a:pt x="21600" y="7852"/>
                  </a:cubicBezTo>
                  <a:lnTo>
                    <a:pt x="16477" y="10800"/>
                  </a:lnTo>
                  <a:close/>
                  <a:moveTo>
                    <a:pt x="10396" y="8067"/>
                  </a:moveTo>
                  <a:cubicBezTo>
                    <a:pt x="11082" y="7750"/>
                    <a:pt x="11760" y="8237"/>
                    <a:pt x="12000" y="8421"/>
                  </a:cubicBezTo>
                  <a:cubicBezTo>
                    <a:pt x="12445" y="8764"/>
                    <a:pt x="13048" y="8900"/>
                    <a:pt x="13326" y="8623"/>
                  </a:cubicBezTo>
                  <a:cubicBezTo>
                    <a:pt x="13604" y="8346"/>
                    <a:pt x="13268" y="7818"/>
                    <a:pt x="12990" y="7541"/>
                  </a:cubicBezTo>
                  <a:cubicBezTo>
                    <a:pt x="12657" y="7208"/>
                    <a:pt x="12095" y="6962"/>
                    <a:pt x="11482" y="6860"/>
                  </a:cubicBezTo>
                  <a:cubicBezTo>
                    <a:pt x="11482" y="5375"/>
                    <a:pt x="11482" y="5375"/>
                    <a:pt x="11482" y="5375"/>
                  </a:cubicBezTo>
                  <a:cubicBezTo>
                    <a:pt x="11482" y="4999"/>
                    <a:pt x="11177" y="4695"/>
                    <a:pt x="10800" y="4695"/>
                  </a:cubicBezTo>
                  <a:cubicBezTo>
                    <a:pt x="10423" y="4695"/>
                    <a:pt x="10118" y="4999"/>
                    <a:pt x="10118" y="5375"/>
                  </a:cubicBezTo>
                  <a:cubicBezTo>
                    <a:pt x="10118" y="6890"/>
                    <a:pt x="10118" y="6890"/>
                    <a:pt x="10118" y="6890"/>
                  </a:cubicBezTo>
                  <a:cubicBezTo>
                    <a:pt x="9952" y="6929"/>
                    <a:pt x="9790" y="6983"/>
                    <a:pt x="9638" y="7053"/>
                  </a:cubicBezTo>
                  <a:cubicBezTo>
                    <a:pt x="9164" y="7271"/>
                    <a:pt x="8314" y="7818"/>
                    <a:pt x="8427" y="9165"/>
                  </a:cubicBezTo>
                  <a:cubicBezTo>
                    <a:pt x="8509" y="10145"/>
                    <a:pt x="9347" y="10698"/>
                    <a:pt x="10118" y="11024"/>
                  </a:cubicBezTo>
                  <a:cubicBezTo>
                    <a:pt x="10118" y="13020"/>
                    <a:pt x="10118" y="13020"/>
                    <a:pt x="10118" y="13020"/>
                  </a:cubicBezTo>
                  <a:cubicBezTo>
                    <a:pt x="9494" y="13420"/>
                    <a:pt x="8915" y="14021"/>
                    <a:pt x="8915" y="14735"/>
                  </a:cubicBezTo>
                  <a:cubicBezTo>
                    <a:pt x="8915" y="15393"/>
                    <a:pt x="9455" y="15975"/>
                    <a:pt x="10118" y="16407"/>
                  </a:cubicBezTo>
                  <a:cubicBezTo>
                    <a:pt x="10118" y="17661"/>
                    <a:pt x="10118" y="17661"/>
                    <a:pt x="10118" y="17661"/>
                  </a:cubicBezTo>
                  <a:cubicBezTo>
                    <a:pt x="10118" y="18035"/>
                    <a:pt x="10423" y="18339"/>
                    <a:pt x="10800" y="18339"/>
                  </a:cubicBezTo>
                  <a:cubicBezTo>
                    <a:pt x="11177" y="18339"/>
                    <a:pt x="11482" y="18035"/>
                    <a:pt x="11482" y="17661"/>
                  </a:cubicBezTo>
                  <a:cubicBezTo>
                    <a:pt x="11482" y="14343"/>
                    <a:pt x="11482" y="14343"/>
                    <a:pt x="11482" y="14343"/>
                  </a:cubicBezTo>
                  <a:cubicBezTo>
                    <a:pt x="11367" y="14397"/>
                    <a:pt x="11257" y="14444"/>
                    <a:pt x="11159" y="14485"/>
                  </a:cubicBezTo>
                  <a:cubicBezTo>
                    <a:pt x="10552" y="14737"/>
                    <a:pt x="10204" y="14928"/>
                    <a:pt x="10118" y="15109"/>
                  </a:cubicBezTo>
                  <a:cubicBezTo>
                    <a:pt x="10118" y="15109"/>
                    <a:pt x="9907" y="14987"/>
                    <a:pt x="9919" y="14739"/>
                  </a:cubicBezTo>
                  <a:cubicBezTo>
                    <a:pt x="9935" y="14397"/>
                    <a:pt x="10382" y="14089"/>
                    <a:pt x="11216" y="13794"/>
                  </a:cubicBezTo>
                  <a:cubicBezTo>
                    <a:pt x="11887" y="13556"/>
                    <a:pt x="13130" y="13168"/>
                    <a:pt x="13130" y="12016"/>
                  </a:cubicBezTo>
                  <a:cubicBezTo>
                    <a:pt x="13130" y="11220"/>
                    <a:pt x="12608" y="10712"/>
                    <a:pt x="11964" y="10376"/>
                  </a:cubicBezTo>
                  <a:cubicBezTo>
                    <a:pt x="11964" y="11972"/>
                    <a:pt x="11964" y="11972"/>
                    <a:pt x="11964" y="11972"/>
                  </a:cubicBezTo>
                  <a:cubicBezTo>
                    <a:pt x="11964" y="11993"/>
                    <a:pt x="11964" y="11993"/>
                    <a:pt x="11964" y="11993"/>
                  </a:cubicBezTo>
                  <a:cubicBezTo>
                    <a:pt x="11961" y="11997"/>
                    <a:pt x="11961" y="11997"/>
                    <a:pt x="11961" y="11997"/>
                  </a:cubicBezTo>
                  <a:cubicBezTo>
                    <a:pt x="11939" y="12149"/>
                    <a:pt x="11726" y="12285"/>
                    <a:pt x="11482" y="12397"/>
                  </a:cubicBezTo>
                  <a:cubicBezTo>
                    <a:pt x="11482" y="8750"/>
                    <a:pt x="11482" y="8750"/>
                    <a:pt x="11482" y="8750"/>
                  </a:cubicBezTo>
                  <a:cubicBezTo>
                    <a:pt x="11218" y="8616"/>
                    <a:pt x="10881" y="8546"/>
                    <a:pt x="10547" y="8727"/>
                  </a:cubicBezTo>
                  <a:cubicBezTo>
                    <a:pt x="10391" y="8811"/>
                    <a:pt x="10185" y="8927"/>
                    <a:pt x="10118" y="9219"/>
                  </a:cubicBezTo>
                  <a:cubicBezTo>
                    <a:pt x="10118" y="9589"/>
                    <a:pt x="10118" y="9589"/>
                    <a:pt x="10118" y="9589"/>
                  </a:cubicBezTo>
                  <a:cubicBezTo>
                    <a:pt x="9876" y="9426"/>
                    <a:pt x="9733" y="9249"/>
                    <a:pt x="9717" y="9056"/>
                  </a:cubicBezTo>
                  <a:cubicBezTo>
                    <a:pt x="9668" y="8484"/>
                    <a:pt x="10169" y="8174"/>
                    <a:pt x="10396" y="8067"/>
                  </a:cubicBezTo>
                  <a:moveTo>
                    <a:pt x="12317" y="17227"/>
                  </a:moveTo>
                  <a:cubicBezTo>
                    <a:pt x="12604" y="17218"/>
                    <a:pt x="12662" y="17008"/>
                    <a:pt x="12619" y="16713"/>
                  </a:cubicBezTo>
                  <a:cubicBezTo>
                    <a:pt x="12597" y="16577"/>
                    <a:pt x="12314" y="16429"/>
                    <a:pt x="11937" y="16259"/>
                  </a:cubicBezTo>
                  <a:cubicBezTo>
                    <a:pt x="11937" y="17184"/>
                    <a:pt x="11937" y="17184"/>
                    <a:pt x="11937" y="17184"/>
                  </a:cubicBezTo>
                  <a:cubicBezTo>
                    <a:pt x="12088" y="17214"/>
                    <a:pt x="12217" y="17230"/>
                    <a:pt x="12317" y="17227"/>
                  </a:cubicBezTo>
                </a:path>
              </a:pathLst>
            </a:custGeom>
            <a:solidFill>
              <a:srgbClr val="FF0000"/>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98" name="Shape 498"/>
            <p:cNvSpPr/>
            <p:nvPr/>
          </p:nvSpPr>
          <p:spPr>
            <a:xfrm>
              <a:off x="8051607" y="5054878"/>
              <a:ext cx="1210148" cy="554684"/>
            </a:xfrm>
            <a:custGeom>
              <a:avLst/>
              <a:gdLst/>
              <a:ahLst/>
              <a:cxnLst>
                <a:cxn ang="0">
                  <a:pos x="wd2" y="hd2"/>
                </a:cxn>
                <a:cxn ang="5400000">
                  <a:pos x="wd2" y="hd2"/>
                </a:cxn>
                <a:cxn ang="10800000">
                  <a:pos x="wd2" y="hd2"/>
                </a:cxn>
                <a:cxn ang="16200000">
                  <a:pos x="wd2" y="hd2"/>
                </a:cxn>
              </a:cxnLst>
              <a:rect l="0" t="0" r="r" b="b"/>
              <a:pathLst>
                <a:path w="21600" h="21600" extrusionOk="0">
                  <a:moveTo>
                    <a:pt x="8685" y="3580"/>
                  </a:moveTo>
                  <a:cubicBezTo>
                    <a:pt x="8685" y="2267"/>
                    <a:pt x="8685" y="2267"/>
                    <a:pt x="8685" y="2267"/>
                  </a:cubicBezTo>
                  <a:cubicBezTo>
                    <a:pt x="9418" y="716"/>
                    <a:pt x="9418" y="716"/>
                    <a:pt x="9418" y="716"/>
                  </a:cubicBezTo>
                  <a:cubicBezTo>
                    <a:pt x="9080" y="0"/>
                    <a:pt x="9080" y="0"/>
                    <a:pt x="9080" y="0"/>
                  </a:cubicBezTo>
                  <a:cubicBezTo>
                    <a:pt x="8234" y="1909"/>
                    <a:pt x="8234" y="1909"/>
                    <a:pt x="8234" y="1909"/>
                  </a:cubicBezTo>
                  <a:cubicBezTo>
                    <a:pt x="8234" y="11098"/>
                    <a:pt x="8234" y="11098"/>
                    <a:pt x="8234" y="11098"/>
                  </a:cubicBezTo>
                  <a:cubicBezTo>
                    <a:pt x="7726" y="11098"/>
                    <a:pt x="7726" y="11098"/>
                    <a:pt x="7726" y="11098"/>
                  </a:cubicBezTo>
                  <a:cubicBezTo>
                    <a:pt x="7726" y="3222"/>
                    <a:pt x="7726" y="3222"/>
                    <a:pt x="7726" y="3222"/>
                  </a:cubicBezTo>
                  <a:cubicBezTo>
                    <a:pt x="5978" y="3699"/>
                    <a:pt x="5019" y="5848"/>
                    <a:pt x="4681" y="6683"/>
                  </a:cubicBezTo>
                  <a:cubicBezTo>
                    <a:pt x="4399" y="6683"/>
                    <a:pt x="4399" y="6683"/>
                    <a:pt x="4399" y="6683"/>
                  </a:cubicBezTo>
                  <a:cubicBezTo>
                    <a:pt x="4230" y="6683"/>
                    <a:pt x="4117" y="6922"/>
                    <a:pt x="4061" y="7160"/>
                  </a:cubicBezTo>
                  <a:cubicBezTo>
                    <a:pt x="3722" y="10502"/>
                    <a:pt x="3722" y="10502"/>
                    <a:pt x="3722" y="10502"/>
                  </a:cubicBezTo>
                  <a:cubicBezTo>
                    <a:pt x="3666" y="10740"/>
                    <a:pt x="3553" y="11098"/>
                    <a:pt x="3440" y="11218"/>
                  </a:cubicBezTo>
                  <a:cubicBezTo>
                    <a:pt x="508" y="13008"/>
                    <a:pt x="508" y="13008"/>
                    <a:pt x="508" y="13008"/>
                  </a:cubicBezTo>
                  <a:cubicBezTo>
                    <a:pt x="338" y="13127"/>
                    <a:pt x="282" y="13485"/>
                    <a:pt x="282" y="13724"/>
                  </a:cubicBezTo>
                  <a:cubicBezTo>
                    <a:pt x="282" y="17185"/>
                    <a:pt x="282" y="17185"/>
                    <a:pt x="282" y="17185"/>
                  </a:cubicBezTo>
                  <a:cubicBezTo>
                    <a:pt x="0" y="17185"/>
                    <a:pt x="0" y="17185"/>
                    <a:pt x="0" y="17185"/>
                  </a:cubicBezTo>
                  <a:cubicBezTo>
                    <a:pt x="0" y="19094"/>
                    <a:pt x="0" y="19094"/>
                    <a:pt x="0" y="19094"/>
                  </a:cubicBezTo>
                  <a:cubicBezTo>
                    <a:pt x="1015" y="19094"/>
                    <a:pt x="1015" y="19094"/>
                    <a:pt x="1015" y="19094"/>
                  </a:cubicBezTo>
                  <a:cubicBezTo>
                    <a:pt x="1015" y="20526"/>
                    <a:pt x="1579" y="21600"/>
                    <a:pt x="2256" y="21600"/>
                  </a:cubicBezTo>
                  <a:cubicBezTo>
                    <a:pt x="2933" y="21600"/>
                    <a:pt x="3497" y="20526"/>
                    <a:pt x="3497" y="19094"/>
                  </a:cubicBezTo>
                  <a:cubicBezTo>
                    <a:pt x="7275" y="19094"/>
                    <a:pt x="7275" y="19094"/>
                    <a:pt x="7275" y="19094"/>
                  </a:cubicBezTo>
                  <a:cubicBezTo>
                    <a:pt x="7275" y="20526"/>
                    <a:pt x="7839" y="21600"/>
                    <a:pt x="8516" y="21600"/>
                  </a:cubicBezTo>
                  <a:cubicBezTo>
                    <a:pt x="9193" y="21600"/>
                    <a:pt x="9757" y="20526"/>
                    <a:pt x="9757" y="19094"/>
                  </a:cubicBezTo>
                  <a:cubicBezTo>
                    <a:pt x="10095" y="19094"/>
                    <a:pt x="10095" y="19094"/>
                    <a:pt x="10095" y="19094"/>
                  </a:cubicBezTo>
                  <a:cubicBezTo>
                    <a:pt x="10095" y="20526"/>
                    <a:pt x="10659" y="21600"/>
                    <a:pt x="11336" y="21600"/>
                  </a:cubicBezTo>
                  <a:cubicBezTo>
                    <a:pt x="12013" y="21600"/>
                    <a:pt x="12577" y="20526"/>
                    <a:pt x="12577" y="19094"/>
                  </a:cubicBezTo>
                  <a:cubicBezTo>
                    <a:pt x="15509" y="19094"/>
                    <a:pt x="15509" y="19094"/>
                    <a:pt x="15509" y="19094"/>
                  </a:cubicBezTo>
                  <a:cubicBezTo>
                    <a:pt x="15509" y="20526"/>
                    <a:pt x="16073" y="21600"/>
                    <a:pt x="16750" y="21600"/>
                  </a:cubicBezTo>
                  <a:cubicBezTo>
                    <a:pt x="17427" y="21600"/>
                    <a:pt x="17991" y="20526"/>
                    <a:pt x="17991" y="19094"/>
                  </a:cubicBezTo>
                  <a:cubicBezTo>
                    <a:pt x="18329" y="19094"/>
                    <a:pt x="18329" y="19094"/>
                    <a:pt x="18329" y="19094"/>
                  </a:cubicBezTo>
                  <a:cubicBezTo>
                    <a:pt x="18329" y="20526"/>
                    <a:pt x="18893" y="21600"/>
                    <a:pt x="19570" y="21600"/>
                  </a:cubicBezTo>
                  <a:cubicBezTo>
                    <a:pt x="20246" y="21600"/>
                    <a:pt x="20810" y="20526"/>
                    <a:pt x="20810" y="19094"/>
                  </a:cubicBezTo>
                  <a:cubicBezTo>
                    <a:pt x="21600" y="19094"/>
                    <a:pt x="21600" y="19094"/>
                    <a:pt x="21600" y="19094"/>
                  </a:cubicBezTo>
                  <a:cubicBezTo>
                    <a:pt x="21600" y="3580"/>
                    <a:pt x="21600" y="3580"/>
                    <a:pt x="21600" y="3580"/>
                  </a:cubicBezTo>
                  <a:lnTo>
                    <a:pt x="8685" y="3580"/>
                  </a:lnTo>
                  <a:close/>
                  <a:moveTo>
                    <a:pt x="2256" y="20168"/>
                  </a:moveTo>
                  <a:cubicBezTo>
                    <a:pt x="1917" y="20168"/>
                    <a:pt x="1692" y="19691"/>
                    <a:pt x="1692" y="18975"/>
                  </a:cubicBezTo>
                  <a:cubicBezTo>
                    <a:pt x="1692" y="18378"/>
                    <a:pt x="1917" y="17781"/>
                    <a:pt x="2256" y="17781"/>
                  </a:cubicBezTo>
                  <a:cubicBezTo>
                    <a:pt x="2538" y="17781"/>
                    <a:pt x="2820" y="18378"/>
                    <a:pt x="2820" y="18975"/>
                  </a:cubicBezTo>
                  <a:cubicBezTo>
                    <a:pt x="2820" y="19691"/>
                    <a:pt x="2538" y="20168"/>
                    <a:pt x="2256" y="20168"/>
                  </a:cubicBezTo>
                  <a:moveTo>
                    <a:pt x="6542" y="11098"/>
                  </a:moveTo>
                  <a:cubicBezTo>
                    <a:pt x="5527" y="11098"/>
                    <a:pt x="5527" y="11098"/>
                    <a:pt x="5527" y="11098"/>
                  </a:cubicBezTo>
                  <a:cubicBezTo>
                    <a:pt x="5019" y="9547"/>
                    <a:pt x="5019" y="9547"/>
                    <a:pt x="5019" y="9547"/>
                  </a:cubicBezTo>
                  <a:cubicBezTo>
                    <a:pt x="4963" y="9308"/>
                    <a:pt x="4907" y="9308"/>
                    <a:pt x="4850" y="9428"/>
                  </a:cubicBezTo>
                  <a:cubicBezTo>
                    <a:pt x="4737" y="9428"/>
                    <a:pt x="4737" y="9666"/>
                    <a:pt x="4794" y="9786"/>
                  </a:cubicBezTo>
                  <a:cubicBezTo>
                    <a:pt x="5189" y="11098"/>
                    <a:pt x="5189" y="11098"/>
                    <a:pt x="5189" y="11098"/>
                  </a:cubicBezTo>
                  <a:cubicBezTo>
                    <a:pt x="4117" y="11098"/>
                    <a:pt x="4117" y="11098"/>
                    <a:pt x="4117" y="11098"/>
                  </a:cubicBezTo>
                  <a:cubicBezTo>
                    <a:pt x="4117" y="10979"/>
                    <a:pt x="4173" y="10860"/>
                    <a:pt x="4173" y="10740"/>
                  </a:cubicBezTo>
                  <a:cubicBezTo>
                    <a:pt x="4512" y="7757"/>
                    <a:pt x="4512" y="7757"/>
                    <a:pt x="4512" y="7757"/>
                  </a:cubicBezTo>
                  <a:cubicBezTo>
                    <a:pt x="6542" y="7757"/>
                    <a:pt x="6542" y="7757"/>
                    <a:pt x="6542" y="7757"/>
                  </a:cubicBezTo>
                  <a:lnTo>
                    <a:pt x="6542" y="11098"/>
                  </a:lnTo>
                  <a:close/>
                  <a:moveTo>
                    <a:pt x="8516" y="20168"/>
                  </a:moveTo>
                  <a:cubicBezTo>
                    <a:pt x="8178" y="20168"/>
                    <a:pt x="7952" y="19691"/>
                    <a:pt x="7952" y="18975"/>
                  </a:cubicBezTo>
                  <a:cubicBezTo>
                    <a:pt x="7952" y="18378"/>
                    <a:pt x="8178" y="17781"/>
                    <a:pt x="8516" y="17781"/>
                  </a:cubicBezTo>
                  <a:cubicBezTo>
                    <a:pt x="8798" y="17781"/>
                    <a:pt x="9080" y="18378"/>
                    <a:pt x="9080" y="18975"/>
                  </a:cubicBezTo>
                  <a:cubicBezTo>
                    <a:pt x="9080" y="19691"/>
                    <a:pt x="8798" y="20168"/>
                    <a:pt x="8516" y="20168"/>
                  </a:cubicBezTo>
                  <a:moveTo>
                    <a:pt x="11336" y="20168"/>
                  </a:moveTo>
                  <a:cubicBezTo>
                    <a:pt x="11054" y="20168"/>
                    <a:pt x="10772" y="19691"/>
                    <a:pt x="10772" y="18975"/>
                  </a:cubicBezTo>
                  <a:cubicBezTo>
                    <a:pt x="10772" y="18378"/>
                    <a:pt x="11054" y="17781"/>
                    <a:pt x="11336" y="17781"/>
                  </a:cubicBezTo>
                  <a:cubicBezTo>
                    <a:pt x="11674" y="17781"/>
                    <a:pt x="11900" y="18378"/>
                    <a:pt x="11900" y="18975"/>
                  </a:cubicBezTo>
                  <a:cubicBezTo>
                    <a:pt x="11900" y="19691"/>
                    <a:pt x="11674" y="20168"/>
                    <a:pt x="11336" y="20168"/>
                  </a:cubicBezTo>
                  <a:moveTo>
                    <a:pt x="16750" y="20168"/>
                  </a:moveTo>
                  <a:cubicBezTo>
                    <a:pt x="16411" y="20168"/>
                    <a:pt x="16186" y="19691"/>
                    <a:pt x="16186" y="18975"/>
                  </a:cubicBezTo>
                  <a:cubicBezTo>
                    <a:pt x="16186" y="18378"/>
                    <a:pt x="16411" y="17781"/>
                    <a:pt x="16750" y="17781"/>
                  </a:cubicBezTo>
                  <a:cubicBezTo>
                    <a:pt x="17032" y="17781"/>
                    <a:pt x="17314" y="18378"/>
                    <a:pt x="17314" y="18975"/>
                  </a:cubicBezTo>
                  <a:cubicBezTo>
                    <a:pt x="17314" y="19691"/>
                    <a:pt x="17032" y="20168"/>
                    <a:pt x="16750" y="20168"/>
                  </a:cubicBezTo>
                  <a:moveTo>
                    <a:pt x="19570" y="20168"/>
                  </a:moveTo>
                  <a:cubicBezTo>
                    <a:pt x="19288" y="20168"/>
                    <a:pt x="19006" y="19691"/>
                    <a:pt x="19006" y="18975"/>
                  </a:cubicBezTo>
                  <a:cubicBezTo>
                    <a:pt x="19006" y="18378"/>
                    <a:pt x="19288" y="17781"/>
                    <a:pt x="19570" y="17781"/>
                  </a:cubicBezTo>
                  <a:cubicBezTo>
                    <a:pt x="19908" y="17781"/>
                    <a:pt x="20134" y="18378"/>
                    <a:pt x="20134" y="18975"/>
                  </a:cubicBezTo>
                  <a:cubicBezTo>
                    <a:pt x="20134" y="19691"/>
                    <a:pt x="19908" y="20168"/>
                    <a:pt x="19570" y="20168"/>
                  </a:cubicBezTo>
                </a:path>
              </a:pathLst>
            </a:custGeom>
            <a:solidFill>
              <a:srgbClr val="FF0000"/>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99" name="Shape 499"/>
            <p:cNvSpPr/>
            <p:nvPr/>
          </p:nvSpPr>
          <p:spPr>
            <a:xfrm>
              <a:off x="326907" y="4835564"/>
              <a:ext cx="1318140" cy="492150"/>
            </a:xfrm>
            <a:custGeom>
              <a:avLst/>
              <a:gdLst/>
              <a:ahLst/>
              <a:cxnLst>
                <a:cxn ang="0">
                  <a:pos x="wd2" y="hd2"/>
                </a:cxn>
                <a:cxn ang="5400000">
                  <a:pos x="wd2" y="hd2"/>
                </a:cxn>
                <a:cxn ang="10800000">
                  <a:pos x="wd2" y="hd2"/>
                </a:cxn>
                <a:cxn ang="16200000">
                  <a:pos x="wd2" y="hd2"/>
                </a:cxn>
              </a:cxnLst>
              <a:rect l="0" t="0" r="r" b="b"/>
              <a:pathLst>
                <a:path w="21600" h="21600" extrusionOk="0">
                  <a:moveTo>
                    <a:pt x="21272" y="13463"/>
                  </a:moveTo>
                  <a:cubicBezTo>
                    <a:pt x="21272" y="10185"/>
                    <a:pt x="21272" y="10185"/>
                    <a:pt x="21272" y="10185"/>
                  </a:cubicBezTo>
                  <a:cubicBezTo>
                    <a:pt x="21272" y="9717"/>
                    <a:pt x="21140" y="9190"/>
                    <a:pt x="20987" y="9015"/>
                  </a:cubicBezTo>
                  <a:cubicBezTo>
                    <a:pt x="16238" y="6498"/>
                    <a:pt x="16238" y="6498"/>
                    <a:pt x="16238" y="6498"/>
                  </a:cubicBezTo>
                  <a:cubicBezTo>
                    <a:pt x="14181" y="761"/>
                    <a:pt x="14181" y="761"/>
                    <a:pt x="14181" y="761"/>
                  </a:cubicBezTo>
                  <a:cubicBezTo>
                    <a:pt x="14072" y="351"/>
                    <a:pt x="13853" y="0"/>
                    <a:pt x="13678" y="0"/>
                  </a:cubicBezTo>
                  <a:cubicBezTo>
                    <a:pt x="10461" y="0"/>
                    <a:pt x="10461" y="0"/>
                    <a:pt x="10461" y="0"/>
                  </a:cubicBezTo>
                  <a:cubicBezTo>
                    <a:pt x="5887" y="0"/>
                    <a:pt x="5887" y="0"/>
                    <a:pt x="5887" y="0"/>
                  </a:cubicBezTo>
                  <a:cubicBezTo>
                    <a:pt x="5712" y="0"/>
                    <a:pt x="5493" y="351"/>
                    <a:pt x="5384" y="761"/>
                  </a:cubicBezTo>
                  <a:cubicBezTo>
                    <a:pt x="4224" y="6498"/>
                    <a:pt x="4224" y="6498"/>
                    <a:pt x="4224" y="6498"/>
                  </a:cubicBezTo>
                  <a:cubicBezTo>
                    <a:pt x="635" y="9015"/>
                    <a:pt x="635" y="9015"/>
                    <a:pt x="635" y="9015"/>
                  </a:cubicBezTo>
                  <a:cubicBezTo>
                    <a:pt x="460" y="9190"/>
                    <a:pt x="328" y="9717"/>
                    <a:pt x="328" y="10185"/>
                  </a:cubicBezTo>
                  <a:cubicBezTo>
                    <a:pt x="328" y="13463"/>
                    <a:pt x="328" y="13463"/>
                    <a:pt x="328" y="13463"/>
                  </a:cubicBezTo>
                  <a:cubicBezTo>
                    <a:pt x="0" y="13463"/>
                    <a:pt x="0" y="13463"/>
                    <a:pt x="0" y="13463"/>
                  </a:cubicBezTo>
                  <a:cubicBezTo>
                    <a:pt x="0" y="16449"/>
                    <a:pt x="0" y="16449"/>
                    <a:pt x="0" y="16449"/>
                  </a:cubicBezTo>
                  <a:cubicBezTo>
                    <a:pt x="1335" y="16449"/>
                    <a:pt x="1335" y="16449"/>
                    <a:pt x="1335" y="16449"/>
                  </a:cubicBezTo>
                  <a:cubicBezTo>
                    <a:pt x="1357" y="19317"/>
                    <a:pt x="2210" y="21600"/>
                    <a:pt x="3261" y="21600"/>
                  </a:cubicBezTo>
                  <a:cubicBezTo>
                    <a:pt x="4333" y="21600"/>
                    <a:pt x="5187" y="19317"/>
                    <a:pt x="5187" y="16449"/>
                  </a:cubicBezTo>
                  <a:cubicBezTo>
                    <a:pt x="16413" y="16449"/>
                    <a:pt x="16413" y="16449"/>
                    <a:pt x="16413" y="16449"/>
                  </a:cubicBezTo>
                  <a:cubicBezTo>
                    <a:pt x="16435" y="19317"/>
                    <a:pt x="17289" y="21600"/>
                    <a:pt x="18339" y="21600"/>
                  </a:cubicBezTo>
                  <a:cubicBezTo>
                    <a:pt x="19390" y="21600"/>
                    <a:pt x="20265" y="19317"/>
                    <a:pt x="20265" y="16449"/>
                  </a:cubicBezTo>
                  <a:cubicBezTo>
                    <a:pt x="21600" y="16449"/>
                    <a:pt x="21600" y="16449"/>
                    <a:pt x="21600" y="16449"/>
                  </a:cubicBezTo>
                  <a:cubicBezTo>
                    <a:pt x="21600" y="13463"/>
                    <a:pt x="21600" y="13463"/>
                    <a:pt x="21600" y="13463"/>
                  </a:cubicBezTo>
                  <a:lnTo>
                    <a:pt x="21272" y="13463"/>
                  </a:lnTo>
                  <a:close/>
                  <a:moveTo>
                    <a:pt x="3261" y="19200"/>
                  </a:moveTo>
                  <a:cubicBezTo>
                    <a:pt x="2692" y="19200"/>
                    <a:pt x="2232" y="17971"/>
                    <a:pt x="2232" y="16449"/>
                  </a:cubicBezTo>
                  <a:cubicBezTo>
                    <a:pt x="2232" y="14927"/>
                    <a:pt x="2692" y="13639"/>
                    <a:pt x="3261" y="13639"/>
                  </a:cubicBezTo>
                  <a:cubicBezTo>
                    <a:pt x="3830" y="13639"/>
                    <a:pt x="4289" y="14927"/>
                    <a:pt x="4289" y="16449"/>
                  </a:cubicBezTo>
                  <a:cubicBezTo>
                    <a:pt x="4289" y="17971"/>
                    <a:pt x="3830" y="19200"/>
                    <a:pt x="3261" y="19200"/>
                  </a:cubicBezTo>
                  <a:close/>
                  <a:moveTo>
                    <a:pt x="9870" y="6732"/>
                  </a:moveTo>
                  <a:cubicBezTo>
                    <a:pt x="5099" y="6732"/>
                    <a:pt x="5099" y="6732"/>
                    <a:pt x="5099" y="6732"/>
                  </a:cubicBezTo>
                  <a:cubicBezTo>
                    <a:pt x="5974" y="1756"/>
                    <a:pt x="5974" y="1756"/>
                    <a:pt x="5974" y="1756"/>
                  </a:cubicBezTo>
                  <a:cubicBezTo>
                    <a:pt x="9870" y="1756"/>
                    <a:pt x="9870" y="1756"/>
                    <a:pt x="9870" y="1756"/>
                  </a:cubicBezTo>
                  <a:lnTo>
                    <a:pt x="9870" y="6732"/>
                  </a:lnTo>
                  <a:close/>
                  <a:moveTo>
                    <a:pt x="13547" y="6673"/>
                  </a:moveTo>
                  <a:cubicBezTo>
                    <a:pt x="13875" y="5210"/>
                    <a:pt x="13875" y="5210"/>
                    <a:pt x="13875" y="5210"/>
                  </a:cubicBezTo>
                  <a:cubicBezTo>
                    <a:pt x="13962" y="4859"/>
                    <a:pt x="13940" y="4390"/>
                    <a:pt x="13787" y="4156"/>
                  </a:cubicBezTo>
                  <a:cubicBezTo>
                    <a:pt x="13656" y="3922"/>
                    <a:pt x="13481" y="4039"/>
                    <a:pt x="13393" y="4390"/>
                  </a:cubicBezTo>
                  <a:cubicBezTo>
                    <a:pt x="12846" y="6615"/>
                    <a:pt x="12846" y="6615"/>
                    <a:pt x="12846" y="6615"/>
                  </a:cubicBezTo>
                  <a:cubicBezTo>
                    <a:pt x="10395" y="6615"/>
                    <a:pt x="10395" y="6615"/>
                    <a:pt x="10395" y="6615"/>
                  </a:cubicBezTo>
                  <a:cubicBezTo>
                    <a:pt x="10395" y="1815"/>
                    <a:pt x="10395" y="1815"/>
                    <a:pt x="10395" y="1815"/>
                  </a:cubicBezTo>
                  <a:cubicBezTo>
                    <a:pt x="13634" y="1815"/>
                    <a:pt x="13634" y="1815"/>
                    <a:pt x="13634" y="1815"/>
                  </a:cubicBezTo>
                  <a:cubicBezTo>
                    <a:pt x="15407" y="6673"/>
                    <a:pt x="15407" y="6673"/>
                    <a:pt x="15407" y="6673"/>
                  </a:cubicBezTo>
                  <a:lnTo>
                    <a:pt x="13547" y="6673"/>
                  </a:lnTo>
                  <a:close/>
                  <a:moveTo>
                    <a:pt x="18339" y="19200"/>
                  </a:moveTo>
                  <a:cubicBezTo>
                    <a:pt x="17770" y="19200"/>
                    <a:pt x="17311" y="17971"/>
                    <a:pt x="17311" y="16449"/>
                  </a:cubicBezTo>
                  <a:cubicBezTo>
                    <a:pt x="17311" y="14927"/>
                    <a:pt x="17770" y="13639"/>
                    <a:pt x="18339" y="13639"/>
                  </a:cubicBezTo>
                  <a:cubicBezTo>
                    <a:pt x="18908" y="13639"/>
                    <a:pt x="19368" y="14927"/>
                    <a:pt x="19368" y="16449"/>
                  </a:cubicBezTo>
                  <a:cubicBezTo>
                    <a:pt x="19368" y="17971"/>
                    <a:pt x="18908" y="19200"/>
                    <a:pt x="18339" y="19200"/>
                  </a:cubicBezTo>
                  <a:close/>
                </a:path>
              </a:pathLst>
            </a:custGeom>
            <a:solidFill>
              <a:srgbClr val="FF0000"/>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501" name="Shape 501"/>
            <p:cNvSpPr/>
            <p:nvPr/>
          </p:nvSpPr>
          <p:spPr>
            <a:xfrm>
              <a:off x="1156071" y="2518597"/>
              <a:ext cx="519246" cy="517620"/>
            </a:xfrm>
            <a:custGeom>
              <a:avLst/>
              <a:gdLst/>
              <a:ahLst/>
              <a:cxnLst>
                <a:cxn ang="0">
                  <a:pos x="wd2" y="hd2"/>
                </a:cxn>
                <a:cxn ang="5400000">
                  <a:pos x="wd2" y="hd2"/>
                </a:cxn>
                <a:cxn ang="10800000">
                  <a:pos x="wd2" y="hd2"/>
                </a:cxn>
                <a:cxn ang="16200000">
                  <a:pos x="wd2" y="hd2"/>
                </a:cxn>
              </a:cxnLst>
              <a:rect l="0" t="0" r="r" b="b"/>
              <a:pathLst>
                <a:path w="21600" h="21600" extrusionOk="0">
                  <a:moveTo>
                    <a:pt x="21600" y="19920"/>
                  </a:moveTo>
                  <a:cubicBezTo>
                    <a:pt x="21600" y="20820"/>
                    <a:pt x="20822" y="21600"/>
                    <a:pt x="19865" y="21600"/>
                  </a:cubicBezTo>
                  <a:cubicBezTo>
                    <a:pt x="1735" y="21600"/>
                    <a:pt x="1735" y="21600"/>
                    <a:pt x="1735" y="21600"/>
                  </a:cubicBezTo>
                  <a:cubicBezTo>
                    <a:pt x="778" y="21600"/>
                    <a:pt x="0" y="20820"/>
                    <a:pt x="0" y="19920"/>
                  </a:cubicBezTo>
                  <a:cubicBezTo>
                    <a:pt x="0" y="1680"/>
                    <a:pt x="0" y="1680"/>
                    <a:pt x="0" y="1680"/>
                  </a:cubicBezTo>
                  <a:cubicBezTo>
                    <a:pt x="0" y="720"/>
                    <a:pt x="778" y="0"/>
                    <a:pt x="1735" y="0"/>
                  </a:cubicBezTo>
                  <a:cubicBezTo>
                    <a:pt x="19865" y="0"/>
                    <a:pt x="19865" y="0"/>
                    <a:pt x="19865" y="0"/>
                  </a:cubicBezTo>
                  <a:cubicBezTo>
                    <a:pt x="20822" y="0"/>
                    <a:pt x="21600" y="720"/>
                    <a:pt x="21600" y="1680"/>
                  </a:cubicBezTo>
                  <a:lnTo>
                    <a:pt x="21600" y="19920"/>
                  </a:lnTo>
                  <a:close/>
                  <a:moveTo>
                    <a:pt x="19865" y="18000"/>
                  </a:moveTo>
                  <a:cubicBezTo>
                    <a:pt x="19865" y="3540"/>
                    <a:pt x="19865" y="3540"/>
                    <a:pt x="19865" y="3540"/>
                  </a:cubicBezTo>
                  <a:cubicBezTo>
                    <a:pt x="19865" y="2340"/>
                    <a:pt x="19207" y="1680"/>
                    <a:pt x="18010" y="1680"/>
                  </a:cubicBezTo>
                  <a:cubicBezTo>
                    <a:pt x="7120" y="1680"/>
                    <a:pt x="7120" y="1680"/>
                    <a:pt x="7120" y="1680"/>
                  </a:cubicBezTo>
                  <a:cubicBezTo>
                    <a:pt x="1735" y="7140"/>
                    <a:pt x="1735" y="7140"/>
                    <a:pt x="1735" y="7140"/>
                  </a:cubicBezTo>
                  <a:cubicBezTo>
                    <a:pt x="1735" y="18000"/>
                    <a:pt x="1735" y="18000"/>
                    <a:pt x="1735" y="18000"/>
                  </a:cubicBezTo>
                  <a:cubicBezTo>
                    <a:pt x="1735" y="19200"/>
                    <a:pt x="2393" y="19920"/>
                    <a:pt x="3590" y="19920"/>
                  </a:cubicBezTo>
                  <a:cubicBezTo>
                    <a:pt x="18010" y="19920"/>
                    <a:pt x="18010" y="19920"/>
                    <a:pt x="18010" y="19920"/>
                  </a:cubicBezTo>
                  <a:cubicBezTo>
                    <a:pt x="19207" y="19920"/>
                    <a:pt x="19865" y="19200"/>
                    <a:pt x="19865" y="18000"/>
                  </a:cubicBezTo>
                  <a:moveTo>
                    <a:pt x="7539" y="2700"/>
                  </a:moveTo>
                  <a:cubicBezTo>
                    <a:pt x="18010" y="2700"/>
                    <a:pt x="18010" y="2700"/>
                    <a:pt x="18010" y="2700"/>
                  </a:cubicBezTo>
                  <a:cubicBezTo>
                    <a:pt x="18668" y="2700"/>
                    <a:pt x="18907" y="2880"/>
                    <a:pt x="18907" y="3540"/>
                  </a:cubicBezTo>
                  <a:cubicBezTo>
                    <a:pt x="18907" y="18000"/>
                    <a:pt x="18907" y="18000"/>
                    <a:pt x="18907" y="18000"/>
                  </a:cubicBezTo>
                  <a:cubicBezTo>
                    <a:pt x="18907" y="18660"/>
                    <a:pt x="18668" y="18900"/>
                    <a:pt x="18010" y="18900"/>
                  </a:cubicBezTo>
                  <a:cubicBezTo>
                    <a:pt x="3590" y="18900"/>
                    <a:pt x="3590" y="18900"/>
                    <a:pt x="3590" y="18900"/>
                  </a:cubicBezTo>
                  <a:cubicBezTo>
                    <a:pt x="2932" y="18900"/>
                    <a:pt x="2693" y="18660"/>
                    <a:pt x="2693" y="18000"/>
                  </a:cubicBezTo>
                  <a:cubicBezTo>
                    <a:pt x="2693" y="7500"/>
                    <a:pt x="2693" y="7500"/>
                    <a:pt x="2693" y="7500"/>
                  </a:cubicBezTo>
                  <a:lnTo>
                    <a:pt x="7539" y="2700"/>
                  </a:lnTo>
                  <a:close/>
                  <a:moveTo>
                    <a:pt x="16873" y="15600"/>
                  </a:moveTo>
                  <a:cubicBezTo>
                    <a:pt x="16873" y="6000"/>
                    <a:pt x="16873" y="6000"/>
                    <a:pt x="16873" y="6000"/>
                  </a:cubicBezTo>
                  <a:cubicBezTo>
                    <a:pt x="16873" y="5100"/>
                    <a:pt x="16454" y="4680"/>
                    <a:pt x="15617" y="4680"/>
                  </a:cubicBezTo>
                  <a:cubicBezTo>
                    <a:pt x="8437" y="4680"/>
                    <a:pt x="8437" y="4680"/>
                    <a:pt x="8437" y="4680"/>
                  </a:cubicBezTo>
                  <a:cubicBezTo>
                    <a:pt x="4727" y="8400"/>
                    <a:pt x="4727" y="8400"/>
                    <a:pt x="4727" y="8400"/>
                  </a:cubicBezTo>
                  <a:cubicBezTo>
                    <a:pt x="4727" y="15600"/>
                    <a:pt x="4727" y="15600"/>
                    <a:pt x="4727" y="15600"/>
                  </a:cubicBezTo>
                  <a:cubicBezTo>
                    <a:pt x="4727" y="16440"/>
                    <a:pt x="5146" y="16860"/>
                    <a:pt x="5983" y="16860"/>
                  </a:cubicBezTo>
                  <a:cubicBezTo>
                    <a:pt x="15617" y="16860"/>
                    <a:pt x="15617" y="16860"/>
                    <a:pt x="15617" y="16860"/>
                  </a:cubicBezTo>
                  <a:cubicBezTo>
                    <a:pt x="16454" y="16860"/>
                    <a:pt x="16873" y="16440"/>
                    <a:pt x="16873" y="15600"/>
                  </a:cubicBezTo>
                  <a:moveTo>
                    <a:pt x="5684" y="15600"/>
                  </a:moveTo>
                  <a:cubicBezTo>
                    <a:pt x="5684" y="8820"/>
                    <a:pt x="5684" y="8820"/>
                    <a:pt x="5684" y="8820"/>
                  </a:cubicBezTo>
                  <a:cubicBezTo>
                    <a:pt x="8855" y="5700"/>
                    <a:pt x="8855" y="5700"/>
                    <a:pt x="8855" y="5700"/>
                  </a:cubicBezTo>
                  <a:cubicBezTo>
                    <a:pt x="15617" y="5700"/>
                    <a:pt x="15617" y="5700"/>
                    <a:pt x="15617" y="5700"/>
                  </a:cubicBezTo>
                  <a:cubicBezTo>
                    <a:pt x="15736" y="5700"/>
                    <a:pt x="15796" y="5700"/>
                    <a:pt x="15856" y="5700"/>
                  </a:cubicBezTo>
                  <a:cubicBezTo>
                    <a:pt x="15856" y="5760"/>
                    <a:pt x="15856" y="5820"/>
                    <a:pt x="15856" y="6000"/>
                  </a:cubicBezTo>
                  <a:cubicBezTo>
                    <a:pt x="15856" y="15600"/>
                    <a:pt x="15856" y="15600"/>
                    <a:pt x="15856" y="15600"/>
                  </a:cubicBezTo>
                  <a:cubicBezTo>
                    <a:pt x="15856" y="15780"/>
                    <a:pt x="15856" y="15840"/>
                    <a:pt x="15856" y="15840"/>
                  </a:cubicBezTo>
                  <a:cubicBezTo>
                    <a:pt x="15796" y="15900"/>
                    <a:pt x="15736" y="15900"/>
                    <a:pt x="15617" y="15900"/>
                  </a:cubicBezTo>
                  <a:cubicBezTo>
                    <a:pt x="5983" y="15900"/>
                    <a:pt x="5983" y="15900"/>
                    <a:pt x="5983" y="15900"/>
                  </a:cubicBezTo>
                  <a:cubicBezTo>
                    <a:pt x="5864" y="15900"/>
                    <a:pt x="5744" y="15900"/>
                    <a:pt x="5744" y="15840"/>
                  </a:cubicBezTo>
                  <a:cubicBezTo>
                    <a:pt x="5744" y="15840"/>
                    <a:pt x="5684" y="15780"/>
                    <a:pt x="5684" y="15600"/>
                  </a:cubicBezTo>
                  <a:moveTo>
                    <a:pt x="13463" y="7440"/>
                  </a:moveTo>
                  <a:cubicBezTo>
                    <a:pt x="9813" y="7440"/>
                    <a:pt x="9813" y="7440"/>
                    <a:pt x="9813" y="7440"/>
                  </a:cubicBezTo>
                  <a:cubicBezTo>
                    <a:pt x="7419" y="9780"/>
                    <a:pt x="7419" y="9780"/>
                    <a:pt x="7419" y="9780"/>
                  </a:cubicBezTo>
                  <a:cubicBezTo>
                    <a:pt x="7419" y="13500"/>
                    <a:pt x="7419" y="13500"/>
                    <a:pt x="7419" y="13500"/>
                  </a:cubicBezTo>
                  <a:cubicBezTo>
                    <a:pt x="7419" y="13860"/>
                    <a:pt x="7719" y="14160"/>
                    <a:pt x="8078" y="14160"/>
                  </a:cubicBezTo>
                  <a:cubicBezTo>
                    <a:pt x="13463" y="14160"/>
                    <a:pt x="13463" y="14160"/>
                    <a:pt x="13463" y="14160"/>
                  </a:cubicBezTo>
                  <a:cubicBezTo>
                    <a:pt x="13881" y="14160"/>
                    <a:pt x="14181" y="13860"/>
                    <a:pt x="14181" y="13500"/>
                  </a:cubicBezTo>
                  <a:cubicBezTo>
                    <a:pt x="14181" y="8100"/>
                    <a:pt x="14181" y="8100"/>
                    <a:pt x="14181" y="8100"/>
                  </a:cubicBezTo>
                  <a:cubicBezTo>
                    <a:pt x="14181" y="7740"/>
                    <a:pt x="13881" y="7440"/>
                    <a:pt x="13463" y="7440"/>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grpSp>
    </p:spTree>
    <p:extLst>
      <p:ext uri="{BB962C8B-B14F-4D97-AF65-F5344CB8AC3E}">
        <p14:creationId xmlns:p14="http://schemas.microsoft.com/office/powerpoint/2010/main" val="1229645523"/>
      </p:ext>
    </p:extLst>
  </p:cSld>
  <p:clrMapOvr>
    <a:masterClrMapping/>
  </p:clrMapOvr>
  <p:transition spd="med" advTm="54511">
    <p:dissolve/>
  </p:transition>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Modeling and Analyzing The Internet of Things</a:t>
            </a:r>
            <a:endParaRPr lang="en-US" dirty="0"/>
          </a:p>
        </p:txBody>
      </p:sp>
      <p:sp>
        <p:nvSpPr>
          <p:cNvPr id="5" name="Text Placeholder 4"/>
          <p:cNvSpPr>
            <a:spLocks noGrp="1"/>
          </p:cNvSpPr>
          <p:nvPr>
            <p:ph type="body" sz="half" idx="2"/>
          </p:nvPr>
        </p:nvSpPr>
        <p:spPr>
          <a:xfrm>
            <a:off x="6323012" y="1752600"/>
            <a:ext cx="5486400" cy="4419600"/>
          </a:xfrm>
        </p:spPr>
        <p:txBody>
          <a:bodyPr/>
          <a:lstStyle/>
          <a:p>
            <a:r>
              <a:rPr lang="en-US" sz="3200" i="1" dirty="0" smtClean="0"/>
              <a:t>Cyber-Security</a:t>
            </a:r>
          </a:p>
          <a:p>
            <a:r>
              <a:rPr lang="en-US" sz="3200" dirty="0"/>
              <a:t>	Critical / Alternate Path </a:t>
            </a:r>
            <a:r>
              <a:rPr lang="en-US" sz="3200" dirty="0" smtClean="0"/>
              <a:t>Analysis</a:t>
            </a:r>
            <a:br>
              <a:rPr lang="en-US" sz="3200" dirty="0" smtClean="0"/>
            </a:br>
            <a:r>
              <a:rPr lang="en-US" sz="3200" dirty="0" smtClean="0"/>
              <a:t>	Community Detection</a:t>
            </a:r>
            <a:br>
              <a:rPr lang="en-US" sz="3200" dirty="0" smtClean="0"/>
            </a:br>
            <a:r>
              <a:rPr lang="en-US" sz="3200" dirty="0" smtClean="0"/>
              <a:t>	Network Monitoring</a:t>
            </a:r>
            <a:br>
              <a:rPr lang="en-US" sz="3200" dirty="0" smtClean="0"/>
            </a:br>
            <a:r>
              <a:rPr lang="en-US" sz="3200" dirty="0" smtClean="0"/>
              <a:t>	Predictive Analysis</a:t>
            </a:r>
          </a:p>
          <a:p>
            <a:r>
              <a:rPr lang="en-US" sz="3200" i="1" dirty="0" smtClean="0"/>
              <a:t>Multiple System Impact Analysis</a:t>
            </a:r>
          </a:p>
          <a:p>
            <a:r>
              <a:rPr lang="en-US" sz="3200" dirty="0"/>
              <a:t>	</a:t>
            </a:r>
            <a:r>
              <a:rPr lang="en-US" sz="3200" dirty="0" smtClean="0"/>
              <a:t>Transportation </a:t>
            </a:r>
            <a:br>
              <a:rPr lang="en-US" sz="3200" dirty="0" smtClean="0"/>
            </a:br>
            <a:r>
              <a:rPr lang="en-US" sz="3200" dirty="0" smtClean="0"/>
              <a:t>	Utilities </a:t>
            </a:r>
            <a:br>
              <a:rPr lang="en-US" sz="3200" dirty="0" smtClean="0"/>
            </a:br>
            <a:r>
              <a:rPr lang="en-US" sz="3200" dirty="0" smtClean="0"/>
              <a:t>	Finance</a:t>
            </a:r>
            <a:br>
              <a:rPr lang="en-US" sz="3200" dirty="0" smtClean="0"/>
            </a:br>
            <a:r>
              <a:rPr lang="en-US" sz="3200" dirty="0" smtClean="0"/>
              <a:t>	</a:t>
            </a:r>
          </a:p>
          <a:p>
            <a:r>
              <a:rPr lang="en-US" sz="3200" dirty="0"/>
              <a:t>	</a:t>
            </a:r>
            <a:endParaRPr lang="en-US" sz="3200" dirty="0" smtClean="0"/>
          </a:p>
          <a:p>
            <a:r>
              <a:rPr lang="en-US" sz="3200" dirty="0"/>
              <a:t>	</a:t>
            </a:r>
            <a:endParaRPr lang="en-US" sz="3200" dirty="0" smtClean="0"/>
          </a:p>
          <a:p>
            <a:endParaRPr lang="en-US" sz="3200" dirty="0" smtClean="0"/>
          </a:p>
          <a:p>
            <a:endParaRPr lang="en-US" sz="3200" dirty="0"/>
          </a:p>
          <a:p>
            <a:endParaRPr lang="en-US" sz="3200" dirty="0" smtClean="0"/>
          </a:p>
          <a:p>
            <a:endParaRPr lang="en-US" sz="3200" dirty="0" smtClean="0"/>
          </a:p>
          <a:p>
            <a:endParaRPr lang="en-US" sz="3200" dirty="0"/>
          </a:p>
        </p:txBody>
      </p:sp>
      <p:grpSp>
        <p:nvGrpSpPr>
          <p:cNvPr id="2" name="Group 1"/>
          <p:cNvGrpSpPr/>
          <p:nvPr/>
        </p:nvGrpSpPr>
        <p:grpSpPr>
          <a:xfrm>
            <a:off x="608012" y="1524000"/>
            <a:ext cx="5257800" cy="4267200"/>
            <a:chOff x="302817" y="254322"/>
            <a:chExt cx="8958938" cy="5567959"/>
          </a:xfrm>
        </p:grpSpPr>
        <p:sp>
          <p:nvSpPr>
            <p:cNvPr id="425" name="Shape 425"/>
            <p:cNvSpPr/>
            <p:nvPr/>
          </p:nvSpPr>
          <p:spPr>
            <a:xfrm>
              <a:off x="6910442" y="4639254"/>
              <a:ext cx="392697" cy="391470"/>
            </a:xfrm>
            <a:custGeom>
              <a:avLst/>
              <a:gdLst/>
              <a:ahLst/>
              <a:cxnLst>
                <a:cxn ang="0">
                  <a:pos x="wd2" y="hd2"/>
                </a:cxn>
                <a:cxn ang="5400000">
                  <a:pos x="wd2" y="hd2"/>
                </a:cxn>
                <a:cxn ang="10800000">
                  <a:pos x="wd2" y="hd2"/>
                </a:cxn>
                <a:cxn ang="16200000">
                  <a:pos x="wd2" y="hd2"/>
                </a:cxn>
              </a:cxnLst>
              <a:rect l="0" t="0" r="r" b="b"/>
              <a:pathLst>
                <a:path w="21600" h="21600" extrusionOk="0">
                  <a:moveTo>
                    <a:pt x="21600" y="19920"/>
                  </a:moveTo>
                  <a:cubicBezTo>
                    <a:pt x="21600" y="20820"/>
                    <a:pt x="20822" y="21600"/>
                    <a:pt x="19865" y="21600"/>
                  </a:cubicBezTo>
                  <a:cubicBezTo>
                    <a:pt x="1735" y="21600"/>
                    <a:pt x="1735" y="21600"/>
                    <a:pt x="1735" y="21600"/>
                  </a:cubicBezTo>
                  <a:cubicBezTo>
                    <a:pt x="778" y="21600"/>
                    <a:pt x="0" y="20820"/>
                    <a:pt x="0" y="19920"/>
                  </a:cubicBezTo>
                  <a:cubicBezTo>
                    <a:pt x="0" y="1680"/>
                    <a:pt x="0" y="1680"/>
                    <a:pt x="0" y="1680"/>
                  </a:cubicBezTo>
                  <a:cubicBezTo>
                    <a:pt x="0" y="720"/>
                    <a:pt x="778" y="0"/>
                    <a:pt x="1735" y="0"/>
                  </a:cubicBezTo>
                  <a:cubicBezTo>
                    <a:pt x="19865" y="0"/>
                    <a:pt x="19865" y="0"/>
                    <a:pt x="19865" y="0"/>
                  </a:cubicBezTo>
                  <a:cubicBezTo>
                    <a:pt x="20822" y="0"/>
                    <a:pt x="21600" y="720"/>
                    <a:pt x="21600" y="1680"/>
                  </a:cubicBezTo>
                  <a:lnTo>
                    <a:pt x="21600" y="19920"/>
                  </a:lnTo>
                  <a:close/>
                  <a:moveTo>
                    <a:pt x="19865" y="18000"/>
                  </a:moveTo>
                  <a:cubicBezTo>
                    <a:pt x="19865" y="3540"/>
                    <a:pt x="19865" y="3540"/>
                    <a:pt x="19865" y="3540"/>
                  </a:cubicBezTo>
                  <a:cubicBezTo>
                    <a:pt x="19865" y="2340"/>
                    <a:pt x="19207" y="1680"/>
                    <a:pt x="18010" y="1680"/>
                  </a:cubicBezTo>
                  <a:cubicBezTo>
                    <a:pt x="7120" y="1680"/>
                    <a:pt x="7120" y="1680"/>
                    <a:pt x="7120" y="1680"/>
                  </a:cubicBezTo>
                  <a:cubicBezTo>
                    <a:pt x="1735" y="7140"/>
                    <a:pt x="1735" y="7140"/>
                    <a:pt x="1735" y="7140"/>
                  </a:cubicBezTo>
                  <a:cubicBezTo>
                    <a:pt x="1735" y="18000"/>
                    <a:pt x="1735" y="18000"/>
                    <a:pt x="1735" y="18000"/>
                  </a:cubicBezTo>
                  <a:cubicBezTo>
                    <a:pt x="1735" y="19200"/>
                    <a:pt x="2393" y="19920"/>
                    <a:pt x="3590" y="19920"/>
                  </a:cubicBezTo>
                  <a:cubicBezTo>
                    <a:pt x="18010" y="19920"/>
                    <a:pt x="18010" y="19920"/>
                    <a:pt x="18010" y="19920"/>
                  </a:cubicBezTo>
                  <a:cubicBezTo>
                    <a:pt x="19207" y="19920"/>
                    <a:pt x="19865" y="19200"/>
                    <a:pt x="19865" y="18000"/>
                  </a:cubicBezTo>
                  <a:moveTo>
                    <a:pt x="7539" y="2700"/>
                  </a:moveTo>
                  <a:cubicBezTo>
                    <a:pt x="18010" y="2700"/>
                    <a:pt x="18010" y="2700"/>
                    <a:pt x="18010" y="2700"/>
                  </a:cubicBezTo>
                  <a:cubicBezTo>
                    <a:pt x="18668" y="2700"/>
                    <a:pt x="18907" y="2880"/>
                    <a:pt x="18907" y="3540"/>
                  </a:cubicBezTo>
                  <a:cubicBezTo>
                    <a:pt x="18907" y="18000"/>
                    <a:pt x="18907" y="18000"/>
                    <a:pt x="18907" y="18000"/>
                  </a:cubicBezTo>
                  <a:cubicBezTo>
                    <a:pt x="18907" y="18660"/>
                    <a:pt x="18668" y="18900"/>
                    <a:pt x="18010" y="18900"/>
                  </a:cubicBezTo>
                  <a:cubicBezTo>
                    <a:pt x="3590" y="18900"/>
                    <a:pt x="3590" y="18900"/>
                    <a:pt x="3590" y="18900"/>
                  </a:cubicBezTo>
                  <a:cubicBezTo>
                    <a:pt x="2932" y="18900"/>
                    <a:pt x="2693" y="18660"/>
                    <a:pt x="2693" y="18000"/>
                  </a:cubicBezTo>
                  <a:cubicBezTo>
                    <a:pt x="2693" y="7500"/>
                    <a:pt x="2693" y="7500"/>
                    <a:pt x="2693" y="7500"/>
                  </a:cubicBezTo>
                  <a:lnTo>
                    <a:pt x="7539" y="2700"/>
                  </a:lnTo>
                  <a:close/>
                  <a:moveTo>
                    <a:pt x="16873" y="15600"/>
                  </a:moveTo>
                  <a:cubicBezTo>
                    <a:pt x="16873" y="6000"/>
                    <a:pt x="16873" y="6000"/>
                    <a:pt x="16873" y="6000"/>
                  </a:cubicBezTo>
                  <a:cubicBezTo>
                    <a:pt x="16873" y="5100"/>
                    <a:pt x="16454" y="4680"/>
                    <a:pt x="15617" y="4680"/>
                  </a:cubicBezTo>
                  <a:cubicBezTo>
                    <a:pt x="8437" y="4680"/>
                    <a:pt x="8437" y="4680"/>
                    <a:pt x="8437" y="4680"/>
                  </a:cubicBezTo>
                  <a:cubicBezTo>
                    <a:pt x="4727" y="8400"/>
                    <a:pt x="4727" y="8400"/>
                    <a:pt x="4727" y="8400"/>
                  </a:cubicBezTo>
                  <a:cubicBezTo>
                    <a:pt x="4727" y="15600"/>
                    <a:pt x="4727" y="15600"/>
                    <a:pt x="4727" y="15600"/>
                  </a:cubicBezTo>
                  <a:cubicBezTo>
                    <a:pt x="4727" y="16440"/>
                    <a:pt x="5146" y="16860"/>
                    <a:pt x="5983" y="16860"/>
                  </a:cubicBezTo>
                  <a:cubicBezTo>
                    <a:pt x="15617" y="16860"/>
                    <a:pt x="15617" y="16860"/>
                    <a:pt x="15617" y="16860"/>
                  </a:cubicBezTo>
                  <a:cubicBezTo>
                    <a:pt x="16454" y="16860"/>
                    <a:pt x="16873" y="16440"/>
                    <a:pt x="16873" y="15600"/>
                  </a:cubicBezTo>
                  <a:moveTo>
                    <a:pt x="5684" y="15600"/>
                  </a:moveTo>
                  <a:cubicBezTo>
                    <a:pt x="5684" y="8820"/>
                    <a:pt x="5684" y="8820"/>
                    <a:pt x="5684" y="8820"/>
                  </a:cubicBezTo>
                  <a:cubicBezTo>
                    <a:pt x="8855" y="5700"/>
                    <a:pt x="8855" y="5700"/>
                    <a:pt x="8855" y="5700"/>
                  </a:cubicBezTo>
                  <a:cubicBezTo>
                    <a:pt x="15617" y="5700"/>
                    <a:pt x="15617" y="5700"/>
                    <a:pt x="15617" y="5700"/>
                  </a:cubicBezTo>
                  <a:cubicBezTo>
                    <a:pt x="15736" y="5700"/>
                    <a:pt x="15796" y="5700"/>
                    <a:pt x="15856" y="5700"/>
                  </a:cubicBezTo>
                  <a:cubicBezTo>
                    <a:pt x="15856" y="5760"/>
                    <a:pt x="15856" y="5820"/>
                    <a:pt x="15856" y="6000"/>
                  </a:cubicBezTo>
                  <a:cubicBezTo>
                    <a:pt x="15856" y="15600"/>
                    <a:pt x="15856" y="15600"/>
                    <a:pt x="15856" y="15600"/>
                  </a:cubicBezTo>
                  <a:cubicBezTo>
                    <a:pt x="15856" y="15780"/>
                    <a:pt x="15856" y="15840"/>
                    <a:pt x="15856" y="15840"/>
                  </a:cubicBezTo>
                  <a:cubicBezTo>
                    <a:pt x="15796" y="15900"/>
                    <a:pt x="15736" y="15900"/>
                    <a:pt x="15617" y="15900"/>
                  </a:cubicBezTo>
                  <a:cubicBezTo>
                    <a:pt x="5983" y="15900"/>
                    <a:pt x="5983" y="15900"/>
                    <a:pt x="5983" y="15900"/>
                  </a:cubicBezTo>
                  <a:cubicBezTo>
                    <a:pt x="5864" y="15900"/>
                    <a:pt x="5744" y="15900"/>
                    <a:pt x="5744" y="15840"/>
                  </a:cubicBezTo>
                  <a:cubicBezTo>
                    <a:pt x="5744" y="15840"/>
                    <a:pt x="5684" y="15780"/>
                    <a:pt x="5684" y="15600"/>
                  </a:cubicBezTo>
                  <a:moveTo>
                    <a:pt x="13463" y="7440"/>
                  </a:moveTo>
                  <a:cubicBezTo>
                    <a:pt x="9813" y="7440"/>
                    <a:pt x="9813" y="7440"/>
                    <a:pt x="9813" y="7440"/>
                  </a:cubicBezTo>
                  <a:cubicBezTo>
                    <a:pt x="7419" y="9780"/>
                    <a:pt x="7419" y="9780"/>
                    <a:pt x="7419" y="9780"/>
                  </a:cubicBezTo>
                  <a:cubicBezTo>
                    <a:pt x="7419" y="13500"/>
                    <a:pt x="7419" y="13500"/>
                    <a:pt x="7419" y="13500"/>
                  </a:cubicBezTo>
                  <a:cubicBezTo>
                    <a:pt x="7419" y="13860"/>
                    <a:pt x="7719" y="14160"/>
                    <a:pt x="8078" y="14160"/>
                  </a:cubicBezTo>
                  <a:cubicBezTo>
                    <a:pt x="13463" y="14160"/>
                    <a:pt x="13463" y="14160"/>
                    <a:pt x="13463" y="14160"/>
                  </a:cubicBezTo>
                  <a:cubicBezTo>
                    <a:pt x="13881" y="14160"/>
                    <a:pt x="14181" y="13860"/>
                    <a:pt x="14181" y="13500"/>
                  </a:cubicBezTo>
                  <a:cubicBezTo>
                    <a:pt x="14181" y="8100"/>
                    <a:pt x="14181" y="8100"/>
                    <a:pt x="14181" y="8100"/>
                  </a:cubicBezTo>
                  <a:cubicBezTo>
                    <a:pt x="14181" y="7740"/>
                    <a:pt x="13881" y="7440"/>
                    <a:pt x="13463" y="7440"/>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grpSp>
          <p:nvGrpSpPr>
            <p:cNvPr id="429" name="Group 429"/>
            <p:cNvGrpSpPr/>
            <p:nvPr/>
          </p:nvGrpSpPr>
          <p:grpSpPr>
            <a:xfrm>
              <a:off x="5478042" y="3878187"/>
              <a:ext cx="820470" cy="889642"/>
              <a:chOff x="0" y="0"/>
              <a:chExt cx="819827" cy="889640"/>
            </a:xfrm>
          </p:grpSpPr>
          <p:sp>
            <p:nvSpPr>
              <p:cNvPr id="426" name="Shape 426"/>
              <p:cNvSpPr/>
              <p:nvPr/>
            </p:nvSpPr>
            <p:spPr>
              <a:xfrm>
                <a:off x="0" y="339100"/>
                <a:ext cx="819828" cy="287239"/>
              </a:xfrm>
              <a:custGeom>
                <a:avLst/>
                <a:gdLst/>
                <a:ahLst/>
                <a:cxnLst>
                  <a:cxn ang="0">
                    <a:pos x="wd2" y="hd2"/>
                  </a:cxn>
                  <a:cxn ang="5400000">
                    <a:pos x="wd2" y="hd2"/>
                  </a:cxn>
                  <a:cxn ang="10800000">
                    <a:pos x="wd2" y="hd2"/>
                  </a:cxn>
                  <a:cxn ang="16200000">
                    <a:pos x="wd2" y="hd2"/>
                  </a:cxn>
                </a:cxnLst>
                <a:rect l="0" t="0" r="r" b="b"/>
                <a:pathLst>
                  <a:path w="21600" h="21600" extrusionOk="0">
                    <a:moveTo>
                      <a:pt x="18248" y="4249"/>
                    </a:moveTo>
                    <a:cubicBezTo>
                      <a:pt x="16262" y="5311"/>
                      <a:pt x="13531" y="6020"/>
                      <a:pt x="10800" y="6020"/>
                    </a:cubicBezTo>
                    <a:cubicBezTo>
                      <a:pt x="7945" y="6020"/>
                      <a:pt x="5338" y="5311"/>
                      <a:pt x="3352" y="4249"/>
                    </a:cubicBezTo>
                    <a:cubicBezTo>
                      <a:pt x="1490" y="3187"/>
                      <a:pt x="372" y="1770"/>
                      <a:pt x="0" y="0"/>
                    </a:cubicBezTo>
                    <a:cubicBezTo>
                      <a:pt x="0" y="15226"/>
                      <a:pt x="0" y="15226"/>
                      <a:pt x="0" y="15226"/>
                    </a:cubicBezTo>
                    <a:cubicBezTo>
                      <a:pt x="621" y="21600"/>
                      <a:pt x="10303" y="21600"/>
                      <a:pt x="10800" y="21600"/>
                    </a:cubicBezTo>
                    <a:cubicBezTo>
                      <a:pt x="11172" y="21600"/>
                      <a:pt x="20855" y="21600"/>
                      <a:pt x="21600" y="15226"/>
                    </a:cubicBezTo>
                    <a:cubicBezTo>
                      <a:pt x="21600" y="0"/>
                      <a:pt x="21600" y="0"/>
                      <a:pt x="21600" y="0"/>
                    </a:cubicBezTo>
                    <a:cubicBezTo>
                      <a:pt x="21103" y="1770"/>
                      <a:pt x="19986" y="3187"/>
                      <a:pt x="18248" y="4249"/>
                    </a:cubicBezTo>
                    <a:moveTo>
                      <a:pt x="19862" y="9915"/>
                    </a:moveTo>
                    <a:cubicBezTo>
                      <a:pt x="18745" y="11331"/>
                      <a:pt x="17007" y="12039"/>
                      <a:pt x="14400" y="12393"/>
                    </a:cubicBezTo>
                    <a:cubicBezTo>
                      <a:pt x="14400" y="12393"/>
                      <a:pt x="14400" y="12393"/>
                      <a:pt x="14400" y="12393"/>
                    </a:cubicBezTo>
                    <a:cubicBezTo>
                      <a:pt x="14152" y="12393"/>
                      <a:pt x="13903" y="11685"/>
                      <a:pt x="13903" y="10977"/>
                    </a:cubicBezTo>
                    <a:cubicBezTo>
                      <a:pt x="13903" y="10269"/>
                      <a:pt x="14028" y="9561"/>
                      <a:pt x="14400" y="9561"/>
                    </a:cubicBezTo>
                    <a:cubicBezTo>
                      <a:pt x="16759" y="9207"/>
                      <a:pt x="18497" y="8498"/>
                      <a:pt x="19490" y="7082"/>
                    </a:cubicBezTo>
                    <a:cubicBezTo>
                      <a:pt x="19738" y="7082"/>
                      <a:pt x="20110" y="7436"/>
                      <a:pt x="20234" y="8144"/>
                    </a:cubicBezTo>
                    <a:cubicBezTo>
                      <a:pt x="20234" y="8852"/>
                      <a:pt x="20110" y="9561"/>
                      <a:pt x="19862" y="9915"/>
                    </a:cubicBezTo>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27" name="Shape 427"/>
              <p:cNvSpPr/>
              <p:nvPr/>
            </p:nvSpPr>
            <p:spPr>
              <a:xfrm>
                <a:off x="0" y="602402"/>
                <a:ext cx="819828" cy="287239"/>
              </a:xfrm>
              <a:custGeom>
                <a:avLst/>
                <a:gdLst/>
                <a:ahLst/>
                <a:cxnLst>
                  <a:cxn ang="0">
                    <a:pos x="wd2" y="hd2"/>
                  </a:cxn>
                  <a:cxn ang="5400000">
                    <a:pos x="wd2" y="hd2"/>
                  </a:cxn>
                  <a:cxn ang="10800000">
                    <a:pos x="wd2" y="hd2"/>
                  </a:cxn>
                  <a:cxn ang="16200000">
                    <a:pos x="wd2" y="hd2"/>
                  </a:cxn>
                </a:cxnLst>
                <a:rect l="0" t="0" r="r" b="b"/>
                <a:pathLst>
                  <a:path w="21600" h="21600" extrusionOk="0">
                    <a:moveTo>
                      <a:pt x="18248" y="3895"/>
                    </a:moveTo>
                    <a:cubicBezTo>
                      <a:pt x="16262" y="4957"/>
                      <a:pt x="13531" y="5666"/>
                      <a:pt x="10800" y="5666"/>
                    </a:cubicBezTo>
                    <a:cubicBezTo>
                      <a:pt x="7945" y="5666"/>
                      <a:pt x="5338" y="4957"/>
                      <a:pt x="3352" y="3895"/>
                    </a:cubicBezTo>
                    <a:cubicBezTo>
                      <a:pt x="1490" y="2833"/>
                      <a:pt x="372" y="1416"/>
                      <a:pt x="0" y="0"/>
                    </a:cubicBezTo>
                    <a:cubicBezTo>
                      <a:pt x="0" y="14518"/>
                      <a:pt x="0" y="14518"/>
                      <a:pt x="0" y="14518"/>
                    </a:cubicBezTo>
                    <a:cubicBezTo>
                      <a:pt x="0" y="21246"/>
                      <a:pt x="10303" y="21600"/>
                      <a:pt x="10800" y="21600"/>
                    </a:cubicBezTo>
                    <a:cubicBezTo>
                      <a:pt x="11172" y="21600"/>
                      <a:pt x="21600" y="21246"/>
                      <a:pt x="21600" y="14518"/>
                    </a:cubicBezTo>
                    <a:cubicBezTo>
                      <a:pt x="21600" y="0"/>
                      <a:pt x="21600" y="0"/>
                      <a:pt x="21600" y="0"/>
                    </a:cubicBezTo>
                    <a:cubicBezTo>
                      <a:pt x="21103" y="1416"/>
                      <a:pt x="19986" y="2833"/>
                      <a:pt x="18248" y="3895"/>
                    </a:cubicBezTo>
                    <a:moveTo>
                      <a:pt x="19862" y="9561"/>
                    </a:moveTo>
                    <a:cubicBezTo>
                      <a:pt x="18745" y="10977"/>
                      <a:pt x="17007" y="11685"/>
                      <a:pt x="14400" y="12039"/>
                    </a:cubicBezTo>
                    <a:cubicBezTo>
                      <a:pt x="14400" y="12039"/>
                      <a:pt x="14400" y="12039"/>
                      <a:pt x="14400" y="12039"/>
                    </a:cubicBezTo>
                    <a:cubicBezTo>
                      <a:pt x="14152" y="12039"/>
                      <a:pt x="13903" y="11685"/>
                      <a:pt x="13903" y="10977"/>
                    </a:cubicBezTo>
                    <a:cubicBezTo>
                      <a:pt x="13903" y="9915"/>
                      <a:pt x="14028" y="9207"/>
                      <a:pt x="14400" y="9207"/>
                    </a:cubicBezTo>
                    <a:cubicBezTo>
                      <a:pt x="16759" y="8852"/>
                      <a:pt x="18497" y="8144"/>
                      <a:pt x="19490" y="6728"/>
                    </a:cubicBezTo>
                    <a:cubicBezTo>
                      <a:pt x="19738" y="6728"/>
                      <a:pt x="20110" y="7082"/>
                      <a:pt x="20234" y="7790"/>
                    </a:cubicBezTo>
                    <a:cubicBezTo>
                      <a:pt x="20234" y="8498"/>
                      <a:pt x="20110" y="9207"/>
                      <a:pt x="19862" y="9561"/>
                    </a:cubicBezTo>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28" name="Shape 428"/>
              <p:cNvSpPr/>
              <p:nvPr/>
            </p:nvSpPr>
            <p:spPr>
              <a:xfrm>
                <a:off x="0" y="-1"/>
                <a:ext cx="819828" cy="367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303" y="0"/>
                      <a:pt x="0" y="277"/>
                      <a:pt x="0" y="5815"/>
                    </a:cubicBezTo>
                    <a:cubicBezTo>
                      <a:pt x="0" y="16062"/>
                      <a:pt x="0" y="16062"/>
                      <a:pt x="0" y="16062"/>
                    </a:cubicBezTo>
                    <a:cubicBezTo>
                      <a:pt x="0" y="21600"/>
                      <a:pt x="10303" y="21600"/>
                      <a:pt x="10800" y="21600"/>
                    </a:cubicBezTo>
                    <a:cubicBezTo>
                      <a:pt x="11172" y="21600"/>
                      <a:pt x="21600" y="21600"/>
                      <a:pt x="21600" y="16062"/>
                    </a:cubicBezTo>
                    <a:cubicBezTo>
                      <a:pt x="21600" y="5815"/>
                      <a:pt x="21600" y="5815"/>
                      <a:pt x="21600" y="5815"/>
                    </a:cubicBezTo>
                    <a:cubicBezTo>
                      <a:pt x="21600" y="277"/>
                      <a:pt x="11172" y="0"/>
                      <a:pt x="10800" y="0"/>
                    </a:cubicBezTo>
                    <a:moveTo>
                      <a:pt x="19862" y="12462"/>
                    </a:moveTo>
                    <a:cubicBezTo>
                      <a:pt x="18745" y="13292"/>
                      <a:pt x="17007" y="14123"/>
                      <a:pt x="14400" y="14400"/>
                    </a:cubicBezTo>
                    <a:cubicBezTo>
                      <a:pt x="14400" y="14400"/>
                      <a:pt x="14400" y="14400"/>
                      <a:pt x="14400" y="14400"/>
                    </a:cubicBezTo>
                    <a:cubicBezTo>
                      <a:pt x="14152" y="14400"/>
                      <a:pt x="13903" y="13846"/>
                      <a:pt x="13903" y="13292"/>
                    </a:cubicBezTo>
                    <a:cubicBezTo>
                      <a:pt x="13903" y="12738"/>
                      <a:pt x="14028" y="12185"/>
                      <a:pt x="14400" y="12185"/>
                    </a:cubicBezTo>
                    <a:cubicBezTo>
                      <a:pt x="16759" y="11908"/>
                      <a:pt x="18497" y="11077"/>
                      <a:pt x="19490" y="10246"/>
                    </a:cubicBezTo>
                    <a:cubicBezTo>
                      <a:pt x="19738" y="9969"/>
                      <a:pt x="20110" y="10246"/>
                      <a:pt x="20234" y="10800"/>
                    </a:cubicBezTo>
                    <a:cubicBezTo>
                      <a:pt x="20234" y="11354"/>
                      <a:pt x="20110" y="12185"/>
                      <a:pt x="19862" y="12462"/>
                    </a:cubicBezTo>
                    <a:moveTo>
                      <a:pt x="20607" y="5815"/>
                    </a:moveTo>
                    <a:cubicBezTo>
                      <a:pt x="20234" y="6923"/>
                      <a:pt x="16759" y="9138"/>
                      <a:pt x="10800" y="9138"/>
                    </a:cubicBezTo>
                    <a:cubicBezTo>
                      <a:pt x="4841" y="9138"/>
                      <a:pt x="1366" y="6923"/>
                      <a:pt x="993" y="5815"/>
                    </a:cubicBezTo>
                    <a:cubicBezTo>
                      <a:pt x="993" y="5815"/>
                      <a:pt x="993" y="5815"/>
                      <a:pt x="993" y="5815"/>
                    </a:cubicBezTo>
                    <a:cubicBezTo>
                      <a:pt x="1366" y="4431"/>
                      <a:pt x="4841" y="2492"/>
                      <a:pt x="10800" y="2492"/>
                    </a:cubicBezTo>
                    <a:cubicBezTo>
                      <a:pt x="16759" y="2492"/>
                      <a:pt x="20234" y="4431"/>
                      <a:pt x="20607" y="5815"/>
                    </a:cubicBezTo>
                    <a:cubicBezTo>
                      <a:pt x="20607" y="5815"/>
                      <a:pt x="20607" y="5815"/>
                      <a:pt x="20607" y="5815"/>
                    </a:cubicBezTo>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sp>
          <p:nvSpPr>
            <p:cNvPr id="430" name="Shape 430"/>
            <p:cNvSpPr/>
            <p:nvPr/>
          </p:nvSpPr>
          <p:spPr>
            <a:xfrm>
              <a:off x="2340178" y="4385400"/>
              <a:ext cx="739891" cy="554684"/>
            </a:xfrm>
            <a:custGeom>
              <a:avLst/>
              <a:gdLst/>
              <a:ahLst/>
              <a:cxnLst>
                <a:cxn ang="0">
                  <a:pos x="wd2" y="hd2"/>
                </a:cxn>
                <a:cxn ang="5400000">
                  <a:pos x="wd2" y="hd2"/>
                </a:cxn>
                <a:cxn ang="10800000">
                  <a:pos x="wd2" y="hd2"/>
                </a:cxn>
                <a:cxn ang="16200000">
                  <a:pos x="wd2" y="hd2"/>
                </a:cxn>
              </a:cxnLst>
              <a:rect l="0" t="0" r="r" b="b"/>
              <a:pathLst>
                <a:path w="21600" h="21600" extrusionOk="0">
                  <a:moveTo>
                    <a:pt x="18907" y="15303"/>
                  </a:moveTo>
                  <a:cubicBezTo>
                    <a:pt x="18907" y="15303"/>
                    <a:pt x="18907" y="15303"/>
                    <a:pt x="18907" y="15303"/>
                  </a:cubicBezTo>
                  <a:cubicBezTo>
                    <a:pt x="18907" y="0"/>
                    <a:pt x="18907" y="0"/>
                    <a:pt x="18907" y="0"/>
                  </a:cubicBezTo>
                  <a:cubicBezTo>
                    <a:pt x="2693" y="0"/>
                    <a:pt x="2693" y="0"/>
                    <a:pt x="2693" y="0"/>
                  </a:cubicBezTo>
                  <a:cubicBezTo>
                    <a:pt x="2693" y="15303"/>
                    <a:pt x="2693" y="15303"/>
                    <a:pt x="2693" y="15303"/>
                  </a:cubicBezTo>
                  <a:cubicBezTo>
                    <a:pt x="0" y="18891"/>
                    <a:pt x="0" y="18891"/>
                    <a:pt x="0" y="18891"/>
                  </a:cubicBezTo>
                  <a:cubicBezTo>
                    <a:pt x="0" y="20355"/>
                    <a:pt x="934" y="21600"/>
                    <a:pt x="2034" y="21600"/>
                  </a:cubicBezTo>
                  <a:cubicBezTo>
                    <a:pt x="19621" y="21600"/>
                    <a:pt x="19621" y="21600"/>
                    <a:pt x="19621" y="21600"/>
                  </a:cubicBezTo>
                  <a:cubicBezTo>
                    <a:pt x="20721" y="21600"/>
                    <a:pt x="21600" y="20355"/>
                    <a:pt x="21600" y="18891"/>
                  </a:cubicBezTo>
                  <a:lnTo>
                    <a:pt x="18907" y="15303"/>
                  </a:lnTo>
                  <a:close/>
                  <a:moveTo>
                    <a:pt x="8134" y="18891"/>
                  </a:moveTo>
                  <a:cubicBezTo>
                    <a:pt x="8574" y="17060"/>
                    <a:pt x="8574" y="17060"/>
                    <a:pt x="8574" y="17060"/>
                  </a:cubicBezTo>
                  <a:cubicBezTo>
                    <a:pt x="13081" y="17060"/>
                    <a:pt x="13081" y="17060"/>
                    <a:pt x="13081" y="17060"/>
                  </a:cubicBezTo>
                  <a:cubicBezTo>
                    <a:pt x="13521" y="18891"/>
                    <a:pt x="13521" y="18891"/>
                    <a:pt x="13521" y="18891"/>
                  </a:cubicBezTo>
                  <a:lnTo>
                    <a:pt x="8134" y="18891"/>
                  </a:lnTo>
                  <a:close/>
                  <a:moveTo>
                    <a:pt x="17588" y="14351"/>
                  </a:moveTo>
                  <a:cubicBezTo>
                    <a:pt x="4067" y="14351"/>
                    <a:pt x="4067" y="14351"/>
                    <a:pt x="4067" y="14351"/>
                  </a:cubicBezTo>
                  <a:cubicBezTo>
                    <a:pt x="4067" y="1757"/>
                    <a:pt x="4067" y="1757"/>
                    <a:pt x="4067" y="1757"/>
                  </a:cubicBezTo>
                  <a:cubicBezTo>
                    <a:pt x="17588" y="1757"/>
                    <a:pt x="17588" y="1757"/>
                    <a:pt x="17588" y="1757"/>
                  </a:cubicBezTo>
                  <a:lnTo>
                    <a:pt x="17588" y="14351"/>
                  </a:lnTo>
                  <a:close/>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31" name="Shape 431"/>
            <p:cNvSpPr/>
            <p:nvPr/>
          </p:nvSpPr>
          <p:spPr>
            <a:xfrm>
              <a:off x="5638152" y="5231846"/>
              <a:ext cx="592285" cy="590435"/>
            </a:xfrm>
            <a:custGeom>
              <a:avLst/>
              <a:gdLst/>
              <a:ahLst/>
              <a:cxnLst>
                <a:cxn ang="0">
                  <a:pos x="wd2" y="hd2"/>
                </a:cxn>
                <a:cxn ang="5400000">
                  <a:pos x="wd2" y="hd2"/>
                </a:cxn>
                <a:cxn ang="10800000">
                  <a:pos x="wd2" y="hd2"/>
                </a:cxn>
                <a:cxn ang="16200000">
                  <a:pos x="wd2" y="hd2"/>
                </a:cxn>
              </a:cxnLst>
              <a:rect l="0" t="0" r="r" b="b"/>
              <a:pathLst>
                <a:path w="21600" h="21600" extrusionOk="0">
                  <a:moveTo>
                    <a:pt x="21600" y="19920"/>
                  </a:moveTo>
                  <a:cubicBezTo>
                    <a:pt x="21600" y="20820"/>
                    <a:pt x="20822" y="21600"/>
                    <a:pt x="19865" y="21600"/>
                  </a:cubicBezTo>
                  <a:cubicBezTo>
                    <a:pt x="1735" y="21600"/>
                    <a:pt x="1735" y="21600"/>
                    <a:pt x="1735" y="21600"/>
                  </a:cubicBezTo>
                  <a:cubicBezTo>
                    <a:pt x="778" y="21600"/>
                    <a:pt x="0" y="20820"/>
                    <a:pt x="0" y="19920"/>
                  </a:cubicBezTo>
                  <a:cubicBezTo>
                    <a:pt x="0" y="1680"/>
                    <a:pt x="0" y="1680"/>
                    <a:pt x="0" y="1680"/>
                  </a:cubicBezTo>
                  <a:cubicBezTo>
                    <a:pt x="0" y="720"/>
                    <a:pt x="778" y="0"/>
                    <a:pt x="1735" y="0"/>
                  </a:cubicBezTo>
                  <a:cubicBezTo>
                    <a:pt x="19865" y="0"/>
                    <a:pt x="19865" y="0"/>
                    <a:pt x="19865" y="0"/>
                  </a:cubicBezTo>
                  <a:cubicBezTo>
                    <a:pt x="20822" y="0"/>
                    <a:pt x="21600" y="720"/>
                    <a:pt x="21600" y="1680"/>
                  </a:cubicBezTo>
                  <a:lnTo>
                    <a:pt x="21600" y="19920"/>
                  </a:lnTo>
                  <a:close/>
                  <a:moveTo>
                    <a:pt x="19865" y="18000"/>
                  </a:moveTo>
                  <a:cubicBezTo>
                    <a:pt x="19865" y="3540"/>
                    <a:pt x="19865" y="3540"/>
                    <a:pt x="19865" y="3540"/>
                  </a:cubicBezTo>
                  <a:cubicBezTo>
                    <a:pt x="19865" y="2340"/>
                    <a:pt x="19207" y="1680"/>
                    <a:pt x="18010" y="1680"/>
                  </a:cubicBezTo>
                  <a:cubicBezTo>
                    <a:pt x="7120" y="1680"/>
                    <a:pt x="7120" y="1680"/>
                    <a:pt x="7120" y="1680"/>
                  </a:cubicBezTo>
                  <a:cubicBezTo>
                    <a:pt x="1735" y="7140"/>
                    <a:pt x="1735" y="7140"/>
                    <a:pt x="1735" y="7140"/>
                  </a:cubicBezTo>
                  <a:cubicBezTo>
                    <a:pt x="1735" y="18000"/>
                    <a:pt x="1735" y="18000"/>
                    <a:pt x="1735" y="18000"/>
                  </a:cubicBezTo>
                  <a:cubicBezTo>
                    <a:pt x="1735" y="19200"/>
                    <a:pt x="2393" y="19920"/>
                    <a:pt x="3590" y="19920"/>
                  </a:cubicBezTo>
                  <a:cubicBezTo>
                    <a:pt x="18010" y="19920"/>
                    <a:pt x="18010" y="19920"/>
                    <a:pt x="18010" y="19920"/>
                  </a:cubicBezTo>
                  <a:cubicBezTo>
                    <a:pt x="19207" y="19920"/>
                    <a:pt x="19865" y="19200"/>
                    <a:pt x="19865" y="18000"/>
                  </a:cubicBezTo>
                  <a:moveTo>
                    <a:pt x="7539" y="2700"/>
                  </a:moveTo>
                  <a:cubicBezTo>
                    <a:pt x="18010" y="2700"/>
                    <a:pt x="18010" y="2700"/>
                    <a:pt x="18010" y="2700"/>
                  </a:cubicBezTo>
                  <a:cubicBezTo>
                    <a:pt x="18668" y="2700"/>
                    <a:pt x="18907" y="2880"/>
                    <a:pt x="18907" y="3540"/>
                  </a:cubicBezTo>
                  <a:cubicBezTo>
                    <a:pt x="18907" y="18000"/>
                    <a:pt x="18907" y="18000"/>
                    <a:pt x="18907" y="18000"/>
                  </a:cubicBezTo>
                  <a:cubicBezTo>
                    <a:pt x="18907" y="18660"/>
                    <a:pt x="18668" y="18900"/>
                    <a:pt x="18010" y="18900"/>
                  </a:cubicBezTo>
                  <a:cubicBezTo>
                    <a:pt x="3590" y="18900"/>
                    <a:pt x="3590" y="18900"/>
                    <a:pt x="3590" y="18900"/>
                  </a:cubicBezTo>
                  <a:cubicBezTo>
                    <a:pt x="2932" y="18900"/>
                    <a:pt x="2693" y="18660"/>
                    <a:pt x="2693" y="18000"/>
                  </a:cubicBezTo>
                  <a:cubicBezTo>
                    <a:pt x="2693" y="7500"/>
                    <a:pt x="2693" y="7500"/>
                    <a:pt x="2693" y="7500"/>
                  </a:cubicBezTo>
                  <a:lnTo>
                    <a:pt x="7539" y="2700"/>
                  </a:lnTo>
                  <a:close/>
                  <a:moveTo>
                    <a:pt x="16873" y="15600"/>
                  </a:moveTo>
                  <a:cubicBezTo>
                    <a:pt x="16873" y="6000"/>
                    <a:pt x="16873" y="6000"/>
                    <a:pt x="16873" y="6000"/>
                  </a:cubicBezTo>
                  <a:cubicBezTo>
                    <a:pt x="16873" y="5100"/>
                    <a:pt x="16454" y="4680"/>
                    <a:pt x="15617" y="4680"/>
                  </a:cubicBezTo>
                  <a:cubicBezTo>
                    <a:pt x="8437" y="4680"/>
                    <a:pt x="8437" y="4680"/>
                    <a:pt x="8437" y="4680"/>
                  </a:cubicBezTo>
                  <a:cubicBezTo>
                    <a:pt x="4727" y="8400"/>
                    <a:pt x="4727" y="8400"/>
                    <a:pt x="4727" y="8400"/>
                  </a:cubicBezTo>
                  <a:cubicBezTo>
                    <a:pt x="4727" y="15600"/>
                    <a:pt x="4727" y="15600"/>
                    <a:pt x="4727" y="15600"/>
                  </a:cubicBezTo>
                  <a:cubicBezTo>
                    <a:pt x="4727" y="16440"/>
                    <a:pt x="5146" y="16860"/>
                    <a:pt x="5983" y="16860"/>
                  </a:cubicBezTo>
                  <a:cubicBezTo>
                    <a:pt x="15617" y="16860"/>
                    <a:pt x="15617" y="16860"/>
                    <a:pt x="15617" y="16860"/>
                  </a:cubicBezTo>
                  <a:cubicBezTo>
                    <a:pt x="16454" y="16860"/>
                    <a:pt x="16873" y="16440"/>
                    <a:pt x="16873" y="15600"/>
                  </a:cubicBezTo>
                  <a:moveTo>
                    <a:pt x="5684" y="15600"/>
                  </a:moveTo>
                  <a:cubicBezTo>
                    <a:pt x="5684" y="8820"/>
                    <a:pt x="5684" y="8820"/>
                    <a:pt x="5684" y="8820"/>
                  </a:cubicBezTo>
                  <a:cubicBezTo>
                    <a:pt x="8855" y="5700"/>
                    <a:pt x="8855" y="5700"/>
                    <a:pt x="8855" y="5700"/>
                  </a:cubicBezTo>
                  <a:cubicBezTo>
                    <a:pt x="15617" y="5700"/>
                    <a:pt x="15617" y="5700"/>
                    <a:pt x="15617" y="5700"/>
                  </a:cubicBezTo>
                  <a:cubicBezTo>
                    <a:pt x="15736" y="5700"/>
                    <a:pt x="15796" y="5700"/>
                    <a:pt x="15856" y="5700"/>
                  </a:cubicBezTo>
                  <a:cubicBezTo>
                    <a:pt x="15856" y="5760"/>
                    <a:pt x="15856" y="5820"/>
                    <a:pt x="15856" y="6000"/>
                  </a:cubicBezTo>
                  <a:cubicBezTo>
                    <a:pt x="15856" y="15600"/>
                    <a:pt x="15856" y="15600"/>
                    <a:pt x="15856" y="15600"/>
                  </a:cubicBezTo>
                  <a:cubicBezTo>
                    <a:pt x="15856" y="15780"/>
                    <a:pt x="15856" y="15840"/>
                    <a:pt x="15856" y="15840"/>
                  </a:cubicBezTo>
                  <a:cubicBezTo>
                    <a:pt x="15796" y="15900"/>
                    <a:pt x="15736" y="15900"/>
                    <a:pt x="15617" y="15900"/>
                  </a:cubicBezTo>
                  <a:cubicBezTo>
                    <a:pt x="5983" y="15900"/>
                    <a:pt x="5983" y="15900"/>
                    <a:pt x="5983" y="15900"/>
                  </a:cubicBezTo>
                  <a:cubicBezTo>
                    <a:pt x="5864" y="15900"/>
                    <a:pt x="5744" y="15900"/>
                    <a:pt x="5744" y="15840"/>
                  </a:cubicBezTo>
                  <a:cubicBezTo>
                    <a:pt x="5744" y="15840"/>
                    <a:pt x="5684" y="15780"/>
                    <a:pt x="5684" y="15600"/>
                  </a:cubicBezTo>
                  <a:moveTo>
                    <a:pt x="13463" y="7440"/>
                  </a:moveTo>
                  <a:cubicBezTo>
                    <a:pt x="9813" y="7440"/>
                    <a:pt x="9813" y="7440"/>
                    <a:pt x="9813" y="7440"/>
                  </a:cubicBezTo>
                  <a:cubicBezTo>
                    <a:pt x="7419" y="9780"/>
                    <a:pt x="7419" y="9780"/>
                    <a:pt x="7419" y="9780"/>
                  </a:cubicBezTo>
                  <a:cubicBezTo>
                    <a:pt x="7419" y="13500"/>
                    <a:pt x="7419" y="13500"/>
                    <a:pt x="7419" y="13500"/>
                  </a:cubicBezTo>
                  <a:cubicBezTo>
                    <a:pt x="7419" y="13860"/>
                    <a:pt x="7719" y="14160"/>
                    <a:pt x="8078" y="14160"/>
                  </a:cubicBezTo>
                  <a:cubicBezTo>
                    <a:pt x="13463" y="14160"/>
                    <a:pt x="13463" y="14160"/>
                    <a:pt x="13463" y="14160"/>
                  </a:cubicBezTo>
                  <a:cubicBezTo>
                    <a:pt x="13881" y="14160"/>
                    <a:pt x="14181" y="13860"/>
                    <a:pt x="14181" y="13500"/>
                  </a:cubicBezTo>
                  <a:cubicBezTo>
                    <a:pt x="14181" y="8100"/>
                    <a:pt x="14181" y="8100"/>
                    <a:pt x="14181" y="8100"/>
                  </a:cubicBezTo>
                  <a:cubicBezTo>
                    <a:pt x="14181" y="7740"/>
                    <a:pt x="13881" y="7440"/>
                    <a:pt x="13463" y="7440"/>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32" name="Shape 432"/>
            <p:cNvSpPr/>
            <p:nvPr/>
          </p:nvSpPr>
          <p:spPr>
            <a:xfrm>
              <a:off x="6116990" y="254322"/>
              <a:ext cx="969510" cy="726825"/>
            </a:xfrm>
            <a:custGeom>
              <a:avLst/>
              <a:gdLst/>
              <a:ahLst/>
              <a:cxnLst>
                <a:cxn ang="0">
                  <a:pos x="wd2" y="hd2"/>
                </a:cxn>
                <a:cxn ang="5400000">
                  <a:pos x="wd2" y="hd2"/>
                </a:cxn>
                <a:cxn ang="10800000">
                  <a:pos x="wd2" y="hd2"/>
                </a:cxn>
                <a:cxn ang="16200000">
                  <a:pos x="wd2" y="hd2"/>
                </a:cxn>
              </a:cxnLst>
              <a:rect l="0" t="0" r="r" b="b"/>
              <a:pathLst>
                <a:path w="21600" h="21600" extrusionOk="0">
                  <a:moveTo>
                    <a:pt x="18907" y="15303"/>
                  </a:moveTo>
                  <a:cubicBezTo>
                    <a:pt x="18907" y="15303"/>
                    <a:pt x="18907" y="15303"/>
                    <a:pt x="18907" y="15303"/>
                  </a:cubicBezTo>
                  <a:cubicBezTo>
                    <a:pt x="18907" y="0"/>
                    <a:pt x="18907" y="0"/>
                    <a:pt x="18907" y="0"/>
                  </a:cubicBezTo>
                  <a:cubicBezTo>
                    <a:pt x="2693" y="0"/>
                    <a:pt x="2693" y="0"/>
                    <a:pt x="2693" y="0"/>
                  </a:cubicBezTo>
                  <a:cubicBezTo>
                    <a:pt x="2693" y="15303"/>
                    <a:pt x="2693" y="15303"/>
                    <a:pt x="2693" y="15303"/>
                  </a:cubicBezTo>
                  <a:cubicBezTo>
                    <a:pt x="0" y="18891"/>
                    <a:pt x="0" y="18891"/>
                    <a:pt x="0" y="18891"/>
                  </a:cubicBezTo>
                  <a:cubicBezTo>
                    <a:pt x="0" y="20355"/>
                    <a:pt x="934" y="21600"/>
                    <a:pt x="2034" y="21600"/>
                  </a:cubicBezTo>
                  <a:cubicBezTo>
                    <a:pt x="19621" y="21600"/>
                    <a:pt x="19621" y="21600"/>
                    <a:pt x="19621" y="21600"/>
                  </a:cubicBezTo>
                  <a:cubicBezTo>
                    <a:pt x="20721" y="21600"/>
                    <a:pt x="21600" y="20355"/>
                    <a:pt x="21600" y="18891"/>
                  </a:cubicBezTo>
                  <a:lnTo>
                    <a:pt x="18907" y="15303"/>
                  </a:lnTo>
                  <a:close/>
                  <a:moveTo>
                    <a:pt x="8134" y="18891"/>
                  </a:moveTo>
                  <a:cubicBezTo>
                    <a:pt x="8574" y="17060"/>
                    <a:pt x="8574" y="17060"/>
                    <a:pt x="8574" y="17060"/>
                  </a:cubicBezTo>
                  <a:cubicBezTo>
                    <a:pt x="13081" y="17060"/>
                    <a:pt x="13081" y="17060"/>
                    <a:pt x="13081" y="17060"/>
                  </a:cubicBezTo>
                  <a:cubicBezTo>
                    <a:pt x="13521" y="18891"/>
                    <a:pt x="13521" y="18891"/>
                    <a:pt x="13521" y="18891"/>
                  </a:cubicBezTo>
                  <a:lnTo>
                    <a:pt x="8134" y="18891"/>
                  </a:lnTo>
                  <a:close/>
                  <a:moveTo>
                    <a:pt x="17588" y="14351"/>
                  </a:moveTo>
                  <a:cubicBezTo>
                    <a:pt x="4067" y="14351"/>
                    <a:pt x="4067" y="14351"/>
                    <a:pt x="4067" y="14351"/>
                  </a:cubicBezTo>
                  <a:cubicBezTo>
                    <a:pt x="4067" y="1757"/>
                    <a:pt x="4067" y="1757"/>
                    <a:pt x="4067" y="1757"/>
                  </a:cubicBezTo>
                  <a:cubicBezTo>
                    <a:pt x="17588" y="1757"/>
                    <a:pt x="17588" y="1757"/>
                    <a:pt x="17588" y="1757"/>
                  </a:cubicBezTo>
                  <a:lnTo>
                    <a:pt x="17588" y="14351"/>
                  </a:lnTo>
                  <a:close/>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33" name="Shape 433"/>
            <p:cNvSpPr/>
            <p:nvPr/>
          </p:nvSpPr>
          <p:spPr>
            <a:xfrm>
              <a:off x="1557531" y="1783150"/>
              <a:ext cx="1722378" cy="128415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4" name="Shape 434"/>
            <p:cNvSpPr/>
            <p:nvPr/>
          </p:nvSpPr>
          <p:spPr>
            <a:xfrm flipV="1">
              <a:off x="1557403" y="1326905"/>
              <a:ext cx="858004" cy="470855"/>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5" name="Shape 435"/>
            <p:cNvSpPr/>
            <p:nvPr/>
          </p:nvSpPr>
          <p:spPr>
            <a:xfrm>
              <a:off x="1560446" y="1785110"/>
              <a:ext cx="177710" cy="634419"/>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6" name="Shape 436"/>
            <p:cNvSpPr/>
            <p:nvPr/>
          </p:nvSpPr>
          <p:spPr>
            <a:xfrm flipV="1">
              <a:off x="1725756" y="1948946"/>
              <a:ext cx="2050455" cy="467280"/>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7" name="Shape 437"/>
            <p:cNvSpPr/>
            <p:nvPr/>
          </p:nvSpPr>
          <p:spPr>
            <a:xfrm>
              <a:off x="3771153" y="1945342"/>
              <a:ext cx="1" cy="78762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8" name="Shape 438"/>
            <p:cNvSpPr/>
            <p:nvPr/>
          </p:nvSpPr>
          <p:spPr>
            <a:xfrm flipH="1">
              <a:off x="3031730" y="3059331"/>
              <a:ext cx="245055" cy="1150572"/>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39" name="Shape 439"/>
            <p:cNvSpPr/>
            <p:nvPr/>
          </p:nvSpPr>
          <p:spPr>
            <a:xfrm>
              <a:off x="3027568" y="4205031"/>
              <a:ext cx="2225600" cy="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0" name="Shape 440"/>
            <p:cNvSpPr/>
            <p:nvPr/>
          </p:nvSpPr>
          <p:spPr>
            <a:xfrm flipV="1">
              <a:off x="3766308" y="2105650"/>
              <a:ext cx="1732644" cy="62430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1" name="Shape 441"/>
            <p:cNvSpPr/>
            <p:nvPr/>
          </p:nvSpPr>
          <p:spPr>
            <a:xfrm flipH="1">
              <a:off x="5375853" y="2102872"/>
              <a:ext cx="119109" cy="629856"/>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2" name="Shape 442"/>
            <p:cNvSpPr/>
            <p:nvPr/>
          </p:nvSpPr>
          <p:spPr>
            <a:xfrm>
              <a:off x="3766043" y="2728205"/>
              <a:ext cx="1615775" cy="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3" name="Shape 443"/>
            <p:cNvSpPr/>
            <p:nvPr/>
          </p:nvSpPr>
          <p:spPr>
            <a:xfrm>
              <a:off x="5372083" y="2726037"/>
              <a:ext cx="1454900" cy="68148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4" name="Shape 444"/>
            <p:cNvSpPr/>
            <p:nvPr/>
          </p:nvSpPr>
          <p:spPr>
            <a:xfrm flipH="1" flipV="1">
              <a:off x="1829251" y="2728205"/>
              <a:ext cx="1947072" cy="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5" name="Shape 445"/>
            <p:cNvSpPr/>
            <p:nvPr/>
          </p:nvSpPr>
          <p:spPr>
            <a:xfrm flipH="1">
              <a:off x="4276084" y="4201372"/>
              <a:ext cx="975378" cy="102105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6" name="Shape 446"/>
            <p:cNvSpPr/>
            <p:nvPr/>
          </p:nvSpPr>
          <p:spPr>
            <a:xfrm flipH="1" flipV="1">
              <a:off x="4043363" y="4096638"/>
              <a:ext cx="238476" cy="112699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7" name="Shape 447"/>
            <p:cNvSpPr/>
            <p:nvPr/>
          </p:nvSpPr>
          <p:spPr>
            <a:xfrm flipH="1">
              <a:off x="4279138" y="3270712"/>
              <a:ext cx="665781" cy="1952959"/>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8" name="Shape 448"/>
            <p:cNvSpPr/>
            <p:nvPr/>
          </p:nvSpPr>
          <p:spPr>
            <a:xfrm flipH="1">
              <a:off x="1334892" y="3542494"/>
              <a:ext cx="747214" cy="987071"/>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49" name="Shape 449"/>
            <p:cNvSpPr/>
            <p:nvPr/>
          </p:nvSpPr>
          <p:spPr>
            <a:xfrm flipH="1" flipV="1">
              <a:off x="1391370" y="3204614"/>
              <a:ext cx="691966" cy="343984"/>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0" name="Shape 450"/>
            <p:cNvSpPr/>
            <p:nvPr/>
          </p:nvSpPr>
          <p:spPr>
            <a:xfrm flipH="1" flipV="1">
              <a:off x="964789" y="4155744"/>
              <a:ext cx="376272" cy="37294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1" name="Shape 451"/>
            <p:cNvSpPr/>
            <p:nvPr/>
          </p:nvSpPr>
          <p:spPr>
            <a:xfrm>
              <a:off x="1752796" y="5217819"/>
              <a:ext cx="1299355" cy="24947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2" name="Shape 452"/>
            <p:cNvSpPr/>
            <p:nvPr/>
          </p:nvSpPr>
          <p:spPr>
            <a:xfrm>
              <a:off x="4274758" y="5217337"/>
              <a:ext cx="1248894" cy="371019"/>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3" name="Shape 453"/>
            <p:cNvSpPr/>
            <p:nvPr/>
          </p:nvSpPr>
          <p:spPr>
            <a:xfrm flipH="1">
              <a:off x="6364181" y="3400282"/>
              <a:ext cx="459269" cy="213185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4" name="Shape 454"/>
            <p:cNvSpPr/>
            <p:nvPr/>
          </p:nvSpPr>
          <p:spPr>
            <a:xfrm flipH="1" flipV="1">
              <a:off x="5490420" y="2103795"/>
              <a:ext cx="1335622" cy="1305167"/>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5" name="Shape 455"/>
            <p:cNvSpPr/>
            <p:nvPr/>
          </p:nvSpPr>
          <p:spPr>
            <a:xfrm flipH="1" flipV="1">
              <a:off x="6577802" y="1216343"/>
              <a:ext cx="245139" cy="2180685"/>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6" name="Shape 456"/>
            <p:cNvSpPr/>
            <p:nvPr/>
          </p:nvSpPr>
          <p:spPr>
            <a:xfrm flipV="1">
              <a:off x="5372188" y="1720470"/>
              <a:ext cx="1802231" cy="1010269"/>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7" name="Shape 457"/>
            <p:cNvSpPr/>
            <p:nvPr/>
          </p:nvSpPr>
          <p:spPr>
            <a:xfrm flipV="1">
              <a:off x="6360226" y="5321617"/>
              <a:ext cx="1528659" cy="206126"/>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8" name="Shape 458"/>
            <p:cNvSpPr/>
            <p:nvPr/>
          </p:nvSpPr>
          <p:spPr>
            <a:xfrm flipH="1" flipV="1">
              <a:off x="7249995" y="3823606"/>
              <a:ext cx="1345575" cy="978573"/>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59" name="Shape 459"/>
            <p:cNvSpPr/>
            <p:nvPr/>
          </p:nvSpPr>
          <p:spPr>
            <a:xfrm flipH="1" flipV="1">
              <a:off x="5829666" y="3363626"/>
              <a:ext cx="1429305" cy="464563"/>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60" name="Shape 460"/>
            <p:cNvSpPr/>
            <p:nvPr/>
          </p:nvSpPr>
          <p:spPr>
            <a:xfrm>
              <a:off x="7253423" y="3822009"/>
              <a:ext cx="105022" cy="68145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61" name="Shape 461"/>
            <p:cNvSpPr/>
            <p:nvPr/>
          </p:nvSpPr>
          <p:spPr>
            <a:xfrm>
              <a:off x="7352853" y="4501723"/>
              <a:ext cx="1243460" cy="298618"/>
            </a:xfrm>
            <a:prstGeom prst="line">
              <a:avLst/>
            </a:prstGeom>
            <a:ln w="12700" cap="rnd">
              <a:solidFill>
                <a:srgbClr val="424545"/>
              </a:solidFill>
              <a:headEnd type="oval"/>
              <a:tailEnd type="oval"/>
            </a:ln>
          </p:spPr>
          <p:txBody>
            <a:bodyPr lIns="60896" tIns="60896" rIns="60896" bIns="60896"/>
            <a:lstStyle/>
            <a:p>
              <a:pPr lvl="0" defTabSz="457200">
                <a:defRPr sz="1600">
                  <a:solidFill>
                    <a:srgbClr val="000000"/>
                  </a:solidFill>
                  <a:latin typeface="+mn-lt"/>
                  <a:ea typeface="+mn-ea"/>
                  <a:cs typeface="+mn-cs"/>
                  <a:sym typeface="Helvetica"/>
                </a:defRPr>
              </a:pPr>
              <a:endParaRPr/>
            </a:p>
          </p:txBody>
        </p:sp>
        <p:sp>
          <p:nvSpPr>
            <p:cNvPr id="462" name="Shape 462"/>
            <p:cNvSpPr/>
            <p:nvPr/>
          </p:nvSpPr>
          <p:spPr>
            <a:xfrm>
              <a:off x="3945232" y="1411056"/>
              <a:ext cx="470111" cy="885886"/>
            </a:xfrm>
            <a:custGeom>
              <a:avLst/>
              <a:gdLst/>
              <a:ahLst/>
              <a:cxnLst>
                <a:cxn ang="0">
                  <a:pos x="wd2" y="hd2"/>
                </a:cxn>
                <a:cxn ang="5400000">
                  <a:pos x="wd2" y="hd2"/>
                </a:cxn>
                <a:cxn ang="10800000">
                  <a:pos x="wd2" y="hd2"/>
                </a:cxn>
                <a:cxn ang="16200000">
                  <a:pos x="wd2" y="hd2"/>
                </a:cxn>
              </a:cxnLst>
              <a:rect l="0" t="0" r="r" b="b"/>
              <a:pathLst>
                <a:path w="21600" h="21600" extrusionOk="0">
                  <a:moveTo>
                    <a:pt x="21600" y="19973"/>
                  </a:moveTo>
                  <a:cubicBezTo>
                    <a:pt x="21600" y="20871"/>
                    <a:pt x="20224" y="21600"/>
                    <a:pt x="18635" y="21600"/>
                  </a:cubicBezTo>
                  <a:cubicBezTo>
                    <a:pt x="3071" y="21600"/>
                    <a:pt x="3071" y="21600"/>
                    <a:pt x="3071" y="21600"/>
                  </a:cubicBezTo>
                  <a:cubicBezTo>
                    <a:pt x="1376" y="21600"/>
                    <a:pt x="0" y="20871"/>
                    <a:pt x="0" y="19973"/>
                  </a:cubicBezTo>
                  <a:cubicBezTo>
                    <a:pt x="0" y="1627"/>
                    <a:pt x="0" y="1627"/>
                    <a:pt x="0" y="1627"/>
                  </a:cubicBezTo>
                  <a:cubicBezTo>
                    <a:pt x="0" y="729"/>
                    <a:pt x="1376" y="0"/>
                    <a:pt x="3071" y="0"/>
                  </a:cubicBezTo>
                  <a:cubicBezTo>
                    <a:pt x="18635" y="0"/>
                    <a:pt x="18635" y="0"/>
                    <a:pt x="18635" y="0"/>
                  </a:cubicBezTo>
                  <a:cubicBezTo>
                    <a:pt x="20224" y="0"/>
                    <a:pt x="21600" y="729"/>
                    <a:pt x="21600" y="1627"/>
                  </a:cubicBezTo>
                  <a:lnTo>
                    <a:pt x="21600" y="19973"/>
                  </a:lnTo>
                  <a:close/>
                  <a:moveTo>
                    <a:pt x="20118" y="2076"/>
                  </a:moveTo>
                  <a:cubicBezTo>
                    <a:pt x="20118" y="2020"/>
                    <a:pt x="20012" y="1908"/>
                    <a:pt x="19800" y="1908"/>
                  </a:cubicBezTo>
                  <a:cubicBezTo>
                    <a:pt x="1906" y="1908"/>
                    <a:pt x="1906" y="1908"/>
                    <a:pt x="1906" y="1908"/>
                  </a:cubicBezTo>
                  <a:cubicBezTo>
                    <a:pt x="1694" y="1908"/>
                    <a:pt x="1588" y="2020"/>
                    <a:pt x="1588" y="2076"/>
                  </a:cubicBezTo>
                  <a:cubicBezTo>
                    <a:pt x="1588" y="19188"/>
                    <a:pt x="1588" y="19188"/>
                    <a:pt x="1588" y="19188"/>
                  </a:cubicBezTo>
                  <a:cubicBezTo>
                    <a:pt x="1588" y="19244"/>
                    <a:pt x="1694" y="19356"/>
                    <a:pt x="1906" y="19356"/>
                  </a:cubicBezTo>
                  <a:cubicBezTo>
                    <a:pt x="19800" y="19356"/>
                    <a:pt x="19800" y="19356"/>
                    <a:pt x="19800" y="19356"/>
                  </a:cubicBezTo>
                  <a:cubicBezTo>
                    <a:pt x="20012" y="19356"/>
                    <a:pt x="20118" y="19244"/>
                    <a:pt x="20118" y="19188"/>
                  </a:cubicBezTo>
                  <a:lnTo>
                    <a:pt x="20118" y="2076"/>
                  </a:lnTo>
                  <a:close/>
                  <a:moveTo>
                    <a:pt x="12918" y="20310"/>
                  </a:moveTo>
                  <a:cubicBezTo>
                    <a:pt x="12918" y="20141"/>
                    <a:pt x="12600" y="19973"/>
                    <a:pt x="12282" y="19973"/>
                  </a:cubicBezTo>
                  <a:cubicBezTo>
                    <a:pt x="9424" y="19973"/>
                    <a:pt x="9424" y="19973"/>
                    <a:pt x="9424" y="19973"/>
                  </a:cubicBezTo>
                  <a:cubicBezTo>
                    <a:pt x="9106" y="19973"/>
                    <a:pt x="8788" y="20141"/>
                    <a:pt x="8788" y="20310"/>
                  </a:cubicBezTo>
                  <a:cubicBezTo>
                    <a:pt x="8788" y="20478"/>
                    <a:pt x="8788" y="20478"/>
                    <a:pt x="8788" y="20478"/>
                  </a:cubicBezTo>
                  <a:cubicBezTo>
                    <a:pt x="8788" y="20646"/>
                    <a:pt x="9106" y="20815"/>
                    <a:pt x="9424" y="20815"/>
                  </a:cubicBezTo>
                  <a:cubicBezTo>
                    <a:pt x="12282" y="20815"/>
                    <a:pt x="12282" y="20815"/>
                    <a:pt x="12282" y="20815"/>
                  </a:cubicBezTo>
                  <a:cubicBezTo>
                    <a:pt x="12600" y="20815"/>
                    <a:pt x="12918" y="20646"/>
                    <a:pt x="12918" y="20478"/>
                  </a:cubicBezTo>
                  <a:lnTo>
                    <a:pt x="12918" y="20310"/>
                  </a:lnTo>
                  <a:close/>
                  <a:moveTo>
                    <a:pt x="13024" y="954"/>
                  </a:moveTo>
                  <a:cubicBezTo>
                    <a:pt x="13024" y="898"/>
                    <a:pt x="12918" y="842"/>
                    <a:pt x="12812" y="842"/>
                  </a:cubicBezTo>
                  <a:cubicBezTo>
                    <a:pt x="8894" y="842"/>
                    <a:pt x="8894" y="842"/>
                    <a:pt x="8894" y="842"/>
                  </a:cubicBezTo>
                  <a:cubicBezTo>
                    <a:pt x="8788" y="842"/>
                    <a:pt x="8682" y="898"/>
                    <a:pt x="8682" y="954"/>
                  </a:cubicBezTo>
                  <a:cubicBezTo>
                    <a:pt x="8682" y="1010"/>
                    <a:pt x="8788" y="1066"/>
                    <a:pt x="8894" y="1066"/>
                  </a:cubicBezTo>
                  <a:cubicBezTo>
                    <a:pt x="12812" y="1066"/>
                    <a:pt x="12812" y="1066"/>
                    <a:pt x="12812" y="1066"/>
                  </a:cubicBezTo>
                  <a:cubicBezTo>
                    <a:pt x="12918" y="1066"/>
                    <a:pt x="13024" y="1010"/>
                    <a:pt x="13024" y="954"/>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grpSp>
          <p:nvGrpSpPr>
            <p:cNvPr id="476" name="Group 476"/>
            <p:cNvGrpSpPr/>
            <p:nvPr/>
          </p:nvGrpSpPr>
          <p:grpSpPr>
            <a:xfrm>
              <a:off x="5110353" y="2989875"/>
              <a:ext cx="508533" cy="711234"/>
              <a:chOff x="0" y="0"/>
              <a:chExt cx="508135" cy="711233"/>
            </a:xfrm>
          </p:grpSpPr>
          <p:sp>
            <p:nvSpPr>
              <p:cNvPr id="463" name="Shape 463"/>
              <p:cNvSpPr/>
              <p:nvPr/>
            </p:nvSpPr>
            <p:spPr>
              <a:xfrm>
                <a:off x="124681" y="179572"/>
                <a:ext cx="58812"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4" name="Shape 464"/>
              <p:cNvSpPr/>
              <p:nvPr/>
            </p:nvSpPr>
            <p:spPr>
              <a:xfrm>
                <a:off x="224269" y="179572"/>
                <a:ext cx="59596"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5" name="Shape 465"/>
              <p:cNvSpPr/>
              <p:nvPr/>
            </p:nvSpPr>
            <p:spPr>
              <a:xfrm>
                <a:off x="324642" y="179572"/>
                <a:ext cx="58811"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6" name="Shape 466"/>
              <p:cNvSpPr/>
              <p:nvPr/>
            </p:nvSpPr>
            <p:spPr>
              <a:xfrm>
                <a:off x="124681" y="277592"/>
                <a:ext cx="58812"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7" name="Shape 467"/>
              <p:cNvSpPr/>
              <p:nvPr/>
            </p:nvSpPr>
            <p:spPr>
              <a:xfrm>
                <a:off x="224269" y="277592"/>
                <a:ext cx="59596"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8" name="Shape 468"/>
              <p:cNvSpPr/>
              <p:nvPr/>
            </p:nvSpPr>
            <p:spPr>
              <a:xfrm>
                <a:off x="324642" y="277592"/>
                <a:ext cx="58811" cy="58812"/>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69" name="Shape 469"/>
              <p:cNvSpPr/>
              <p:nvPr/>
            </p:nvSpPr>
            <p:spPr>
              <a:xfrm>
                <a:off x="124681" y="375612"/>
                <a:ext cx="58812"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0" name="Shape 470"/>
              <p:cNvSpPr/>
              <p:nvPr/>
            </p:nvSpPr>
            <p:spPr>
              <a:xfrm>
                <a:off x="224269" y="375612"/>
                <a:ext cx="59596"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1" name="Shape 471"/>
              <p:cNvSpPr/>
              <p:nvPr/>
            </p:nvSpPr>
            <p:spPr>
              <a:xfrm>
                <a:off x="324642" y="375612"/>
                <a:ext cx="58811"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2" name="Shape 472"/>
              <p:cNvSpPr/>
              <p:nvPr/>
            </p:nvSpPr>
            <p:spPr>
              <a:xfrm>
                <a:off x="124681" y="473632"/>
                <a:ext cx="58812"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3" name="Shape 473"/>
              <p:cNvSpPr/>
              <p:nvPr/>
            </p:nvSpPr>
            <p:spPr>
              <a:xfrm>
                <a:off x="224269" y="473632"/>
                <a:ext cx="59596"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4" name="Shape 474"/>
              <p:cNvSpPr/>
              <p:nvPr/>
            </p:nvSpPr>
            <p:spPr>
              <a:xfrm>
                <a:off x="324642" y="473632"/>
                <a:ext cx="58811" cy="59596"/>
              </a:xfrm>
              <a:prstGeom prst="rect">
                <a:avLst/>
              </a:pr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75" name="Shape 475"/>
              <p:cNvSpPr/>
              <p:nvPr/>
            </p:nvSpPr>
            <p:spPr>
              <a:xfrm>
                <a:off x="0" y="-1"/>
                <a:ext cx="508136" cy="711235"/>
              </a:xfrm>
              <a:custGeom>
                <a:avLst/>
                <a:gdLst/>
                <a:ahLst/>
                <a:cxnLst>
                  <a:cxn ang="0">
                    <a:pos x="wd2" y="hd2"/>
                  </a:cxn>
                  <a:cxn ang="5400000">
                    <a:pos x="wd2" y="hd2"/>
                  </a:cxn>
                  <a:cxn ang="10800000">
                    <a:pos x="wd2" y="hd2"/>
                  </a:cxn>
                  <a:cxn ang="16200000">
                    <a:pos x="wd2" y="hd2"/>
                  </a:cxn>
                </a:cxnLst>
                <a:rect l="0" t="0" r="r" b="b"/>
                <a:pathLst>
                  <a:path w="21600" h="21600" extrusionOk="0">
                    <a:moveTo>
                      <a:pt x="18999" y="0"/>
                    </a:moveTo>
                    <a:cubicBezTo>
                      <a:pt x="2523" y="0"/>
                      <a:pt x="2523" y="0"/>
                      <a:pt x="2523" y="0"/>
                    </a:cubicBezTo>
                    <a:cubicBezTo>
                      <a:pt x="1182" y="0"/>
                      <a:pt x="0" y="844"/>
                      <a:pt x="0" y="1856"/>
                    </a:cubicBezTo>
                    <a:cubicBezTo>
                      <a:pt x="0" y="19800"/>
                      <a:pt x="0" y="19800"/>
                      <a:pt x="0" y="19800"/>
                    </a:cubicBezTo>
                    <a:cubicBezTo>
                      <a:pt x="0" y="20813"/>
                      <a:pt x="1182" y="21600"/>
                      <a:pt x="2523" y="21600"/>
                    </a:cubicBezTo>
                    <a:cubicBezTo>
                      <a:pt x="18999" y="21600"/>
                      <a:pt x="18999" y="21600"/>
                      <a:pt x="18999" y="21600"/>
                    </a:cubicBezTo>
                    <a:cubicBezTo>
                      <a:pt x="20418" y="21600"/>
                      <a:pt x="21600" y="20813"/>
                      <a:pt x="21600" y="19800"/>
                    </a:cubicBezTo>
                    <a:cubicBezTo>
                      <a:pt x="21600" y="1856"/>
                      <a:pt x="21600" y="1856"/>
                      <a:pt x="21600" y="1856"/>
                    </a:cubicBezTo>
                    <a:cubicBezTo>
                      <a:pt x="21600" y="844"/>
                      <a:pt x="20418" y="0"/>
                      <a:pt x="18999" y="0"/>
                    </a:cubicBezTo>
                    <a:moveTo>
                      <a:pt x="11273" y="20925"/>
                    </a:moveTo>
                    <a:cubicBezTo>
                      <a:pt x="10327" y="20925"/>
                      <a:pt x="10327" y="20925"/>
                      <a:pt x="10327" y="20925"/>
                    </a:cubicBezTo>
                    <a:cubicBezTo>
                      <a:pt x="10012" y="20925"/>
                      <a:pt x="9775" y="20756"/>
                      <a:pt x="9775" y="20531"/>
                    </a:cubicBezTo>
                    <a:cubicBezTo>
                      <a:pt x="9775" y="20306"/>
                      <a:pt x="10012" y="20137"/>
                      <a:pt x="10327" y="20137"/>
                    </a:cubicBezTo>
                    <a:cubicBezTo>
                      <a:pt x="11273" y="20137"/>
                      <a:pt x="11273" y="20137"/>
                      <a:pt x="11273" y="20137"/>
                    </a:cubicBezTo>
                    <a:cubicBezTo>
                      <a:pt x="11588" y="20137"/>
                      <a:pt x="11825" y="20306"/>
                      <a:pt x="11825" y="20531"/>
                    </a:cubicBezTo>
                    <a:cubicBezTo>
                      <a:pt x="11825" y="20756"/>
                      <a:pt x="11588" y="20925"/>
                      <a:pt x="11273" y="20925"/>
                    </a:cubicBezTo>
                    <a:moveTo>
                      <a:pt x="18762" y="19575"/>
                    </a:moveTo>
                    <a:cubicBezTo>
                      <a:pt x="2838" y="19575"/>
                      <a:pt x="2838" y="19575"/>
                      <a:pt x="2838" y="19575"/>
                    </a:cubicBezTo>
                    <a:cubicBezTo>
                      <a:pt x="2838" y="2025"/>
                      <a:pt x="2838" y="2025"/>
                      <a:pt x="2838" y="2025"/>
                    </a:cubicBezTo>
                    <a:cubicBezTo>
                      <a:pt x="18762" y="2025"/>
                      <a:pt x="18762" y="2025"/>
                      <a:pt x="18762" y="2025"/>
                    </a:cubicBezTo>
                    <a:lnTo>
                      <a:pt x="18762" y="19575"/>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sp>
          <p:nvSpPr>
            <p:cNvPr id="477" name="Shape 477"/>
            <p:cNvSpPr/>
            <p:nvPr/>
          </p:nvSpPr>
          <p:spPr>
            <a:xfrm>
              <a:off x="2051444" y="611917"/>
              <a:ext cx="1273775" cy="601193"/>
            </a:xfrm>
            <a:custGeom>
              <a:avLst/>
              <a:gdLst/>
              <a:ahLst/>
              <a:cxnLst>
                <a:cxn ang="0">
                  <a:pos x="wd2" y="hd2"/>
                </a:cxn>
                <a:cxn ang="5400000">
                  <a:pos x="wd2" y="hd2"/>
                </a:cxn>
                <a:cxn ang="10800000">
                  <a:pos x="wd2" y="hd2"/>
                </a:cxn>
                <a:cxn ang="16200000">
                  <a:pos x="wd2" y="hd2"/>
                </a:cxn>
              </a:cxnLst>
              <a:rect l="0" t="0" r="r" b="b"/>
              <a:pathLst>
                <a:path w="21600" h="21600" extrusionOk="0">
                  <a:moveTo>
                    <a:pt x="8685" y="3580"/>
                  </a:moveTo>
                  <a:cubicBezTo>
                    <a:pt x="8685" y="2267"/>
                    <a:pt x="8685" y="2267"/>
                    <a:pt x="8685" y="2267"/>
                  </a:cubicBezTo>
                  <a:cubicBezTo>
                    <a:pt x="9418" y="716"/>
                    <a:pt x="9418" y="716"/>
                    <a:pt x="9418" y="716"/>
                  </a:cubicBezTo>
                  <a:cubicBezTo>
                    <a:pt x="9080" y="0"/>
                    <a:pt x="9080" y="0"/>
                    <a:pt x="9080" y="0"/>
                  </a:cubicBezTo>
                  <a:cubicBezTo>
                    <a:pt x="8234" y="1909"/>
                    <a:pt x="8234" y="1909"/>
                    <a:pt x="8234" y="1909"/>
                  </a:cubicBezTo>
                  <a:cubicBezTo>
                    <a:pt x="8234" y="11098"/>
                    <a:pt x="8234" y="11098"/>
                    <a:pt x="8234" y="11098"/>
                  </a:cubicBezTo>
                  <a:cubicBezTo>
                    <a:pt x="7726" y="11098"/>
                    <a:pt x="7726" y="11098"/>
                    <a:pt x="7726" y="11098"/>
                  </a:cubicBezTo>
                  <a:cubicBezTo>
                    <a:pt x="7726" y="3222"/>
                    <a:pt x="7726" y="3222"/>
                    <a:pt x="7726" y="3222"/>
                  </a:cubicBezTo>
                  <a:cubicBezTo>
                    <a:pt x="5978" y="3699"/>
                    <a:pt x="5019" y="5848"/>
                    <a:pt x="4681" y="6683"/>
                  </a:cubicBezTo>
                  <a:cubicBezTo>
                    <a:pt x="4399" y="6683"/>
                    <a:pt x="4399" y="6683"/>
                    <a:pt x="4399" y="6683"/>
                  </a:cubicBezTo>
                  <a:cubicBezTo>
                    <a:pt x="4230" y="6683"/>
                    <a:pt x="4117" y="6922"/>
                    <a:pt x="4061" y="7160"/>
                  </a:cubicBezTo>
                  <a:cubicBezTo>
                    <a:pt x="3722" y="10502"/>
                    <a:pt x="3722" y="10502"/>
                    <a:pt x="3722" y="10502"/>
                  </a:cubicBezTo>
                  <a:cubicBezTo>
                    <a:pt x="3666" y="10740"/>
                    <a:pt x="3553" y="11098"/>
                    <a:pt x="3440" y="11218"/>
                  </a:cubicBezTo>
                  <a:cubicBezTo>
                    <a:pt x="508" y="13008"/>
                    <a:pt x="508" y="13008"/>
                    <a:pt x="508" y="13008"/>
                  </a:cubicBezTo>
                  <a:cubicBezTo>
                    <a:pt x="338" y="13127"/>
                    <a:pt x="282" y="13485"/>
                    <a:pt x="282" y="13724"/>
                  </a:cubicBezTo>
                  <a:cubicBezTo>
                    <a:pt x="282" y="17185"/>
                    <a:pt x="282" y="17185"/>
                    <a:pt x="282" y="17185"/>
                  </a:cubicBezTo>
                  <a:cubicBezTo>
                    <a:pt x="0" y="17185"/>
                    <a:pt x="0" y="17185"/>
                    <a:pt x="0" y="17185"/>
                  </a:cubicBezTo>
                  <a:cubicBezTo>
                    <a:pt x="0" y="19094"/>
                    <a:pt x="0" y="19094"/>
                    <a:pt x="0" y="19094"/>
                  </a:cubicBezTo>
                  <a:cubicBezTo>
                    <a:pt x="1015" y="19094"/>
                    <a:pt x="1015" y="19094"/>
                    <a:pt x="1015" y="19094"/>
                  </a:cubicBezTo>
                  <a:cubicBezTo>
                    <a:pt x="1015" y="20526"/>
                    <a:pt x="1579" y="21600"/>
                    <a:pt x="2256" y="21600"/>
                  </a:cubicBezTo>
                  <a:cubicBezTo>
                    <a:pt x="2933" y="21600"/>
                    <a:pt x="3497" y="20526"/>
                    <a:pt x="3497" y="19094"/>
                  </a:cubicBezTo>
                  <a:cubicBezTo>
                    <a:pt x="7275" y="19094"/>
                    <a:pt x="7275" y="19094"/>
                    <a:pt x="7275" y="19094"/>
                  </a:cubicBezTo>
                  <a:cubicBezTo>
                    <a:pt x="7275" y="20526"/>
                    <a:pt x="7839" y="21600"/>
                    <a:pt x="8516" y="21600"/>
                  </a:cubicBezTo>
                  <a:cubicBezTo>
                    <a:pt x="9193" y="21600"/>
                    <a:pt x="9757" y="20526"/>
                    <a:pt x="9757" y="19094"/>
                  </a:cubicBezTo>
                  <a:cubicBezTo>
                    <a:pt x="10095" y="19094"/>
                    <a:pt x="10095" y="19094"/>
                    <a:pt x="10095" y="19094"/>
                  </a:cubicBezTo>
                  <a:cubicBezTo>
                    <a:pt x="10095" y="20526"/>
                    <a:pt x="10659" y="21600"/>
                    <a:pt x="11336" y="21600"/>
                  </a:cubicBezTo>
                  <a:cubicBezTo>
                    <a:pt x="12013" y="21600"/>
                    <a:pt x="12577" y="20526"/>
                    <a:pt x="12577" y="19094"/>
                  </a:cubicBezTo>
                  <a:cubicBezTo>
                    <a:pt x="15509" y="19094"/>
                    <a:pt x="15509" y="19094"/>
                    <a:pt x="15509" y="19094"/>
                  </a:cubicBezTo>
                  <a:cubicBezTo>
                    <a:pt x="15509" y="20526"/>
                    <a:pt x="16073" y="21600"/>
                    <a:pt x="16750" y="21600"/>
                  </a:cubicBezTo>
                  <a:cubicBezTo>
                    <a:pt x="17427" y="21600"/>
                    <a:pt x="17991" y="20526"/>
                    <a:pt x="17991" y="19094"/>
                  </a:cubicBezTo>
                  <a:cubicBezTo>
                    <a:pt x="18329" y="19094"/>
                    <a:pt x="18329" y="19094"/>
                    <a:pt x="18329" y="19094"/>
                  </a:cubicBezTo>
                  <a:cubicBezTo>
                    <a:pt x="18329" y="20526"/>
                    <a:pt x="18893" y="21600"/>
                    <a:pt x="19570" y="21600"/>
                  </a:cubicBezTo>
                  <a:cubicBezTo>
                    <a:pt x="20246" y="21600"/>
                    <a:pt x="20810" y="20526"/>
                    <a:pt x="20810" y="19094"/>
                  </a:cubicBezTo>
                  <a:cubicBezTo>
                    <a:pt x="21600" y="19094"/>
                    <a:pt x="21600" y="19094"/>
                    <a:pt x="21600" y="19094"/>
                  </a:cubicBezTo>
                  <a:cubicBezTo>
                    <a:pt x="21600" y="3580"/>
                    <a:pt x="21600" y="3580"/>
                    <a:pt x="21600" y="3580"/>
                  </a:cubicBezTo>
                  <a:lnTo>
                    <a:pt x="8685" y="3580"/>
                  </a:lnTo>
                  <a:close/>
                  <a:moveTo>
                    <a:pt x="2256" y="20168"/>
                  </a:moveTo>
                  <a:cubicBezTo>
                    <a:pt x="1917" y="20168"/>
                    <a:pt x="1692" y="19691"/>
                    <a:pt x="1692" y="18975"/>
                  </a:cubicBezTo>
                  <a:cubicBezTo>
                    <a:pt x="1692" y="18378"/>
                    <a:pt x="1917" y="17781"/>
                    <a:pt x="2256" y="17781"/>
                  </a:cubicBezTo>
                  <a:cubicBezTo>
                    <a:pt x="2538" y="17781"/>
                    <a:pt x="2820" y="18378"/>
                    <a:pt x="2820" y="18975"/>
                  </a:cubicBezTo>
                  <a:cubicBezTo>
                    <a:pt x="2820" y="19691"/>
                    <a:pt x="2538" y="20168"/>
                    <a:pt x="2256" y="20168"/>
                  </a:cubicBezTo>
                  <a:moveTo>
                    <a:pt x="6542" y="11098"/>
                  </a:moveTo>
                  <a:cubicBezTo>
                    <a:pt x="5527" y="11098"/>
                    <a:pt x="5527" y="11098"/>
                    <a:pt x="5527" y="11098"/>
                  </a:cubicBezTo>
                  <a:cubicBezTo>
                    <a:pt x="5019" y="9547"/>
                    <a:pt x="5019" y="9547"/>
                    <a:pt x="5019" y="9547"/>
                  </a:cubicBezTo>
                  <a:cubicBezTo>
                    <a:pt x="4963" y="9308"/>
                    <a:pt x="4907" y="9308"/>
                    <a:pt x="4850" y="9428"/>
                  </a:cubicBezTo>
                  <a:cubicBezTo>
                    <a:pt x="4737" y="9428"/>
                    <a:pt x="4737" y="9666"/>
                    <a:pt x="4794" y="9786"/>
                  </a:cubicBezTo>
                  <a:cubicBezTo>
                    <a:pt x="5189" y="11098"/>
                    <a:pt x="5189" y="11098"/>
                    <a:pt x="5189" y="11098"/>
                  </a:cubicBezTo>
                  <a:cubicBezTo>
                    <a:pt x="4117" y="11098"/>
                    <a:pt x="4117" y="11098"/>
                    <a:pt x="4117" y="11098"/>
                  </a:cubicBezTo>
                  <a:cubicBezTo>
                    <a:pt x="4117" y="10979"/>
                    <a:pt x="4173" y="10860"/>
                    <a:pt x="4173" y="10740"/>
                  </a:cubicBezTo>
                  <a:cubicBezTo>
                    <a:pt x="4512" y="7757"/>
                    <a:pt x="4512" y="7757"/>
                    <a:pt x="4512" y="7757"/>
                  </a:cubicBezTo>
                  <a:cubicBezTo>
                    <a:pt x="6542" y="7757"/>
                    <a:pt x="6542" y="7757"/>
                    <a:pt x="6542" y="7757"/>
                  </a:cubicBezTo>
                  <a:lnTo>
                    <a:pt x="6542" y="11098"/>
                  </a:lnTo>
                  <a:close/>
                  <a:moveTo>
                    <a:pt x="8516" y="20168"/>
                  </a:moveTo>
                  <a:cubicBezTo>
                    <a:pt x="8178" y="20168"/>
                    <a:pt x="7952" y="19691"/>
                    <a:pt x="7952" y="18975"/>
                  </a:cubicBezTo>
                  <a:cubicBezTo>
                    <a:pt x="7952" y="18378"/>
                    <a:pt x="8178" y="17781"/>
                    <a:pt x="8516" y="17781"/>
                  </a:cubicBezTo>
                  <a:cubicBezTo>
                    <a:pt x="8798" y="17781"/>
                    <a:pt x="9080" y="18378"/>
                    <a:pt x="9080" y="18975"/>
                  </a:cubicBezTo>
                  <a:cubicBezTo>
                    <a:pt x="9080" y="19691"/>
                    <a:pt x="8798" y="20168"/>
                    <a:pt x="8516" y="20168"/>
                  </a:cubicBezTo>
                  <a:moveTo>
                    <a:pt x="11336" y="20168"/>
                  </a:moveTo>
                  <a:cubicBezTo>
                    <a:pt x="11054" y="20168"/>
                    <a:pt x="10772" y="19691"/>
                    <a:pt x="10772" y="18975"/>
                  </a:cubicBezTo>
                  <a:cubicBezTo>
                    <a:pt x="10772" y="18378"/>
                    <a:pt x="11054" y="17781"/>
                    <a:pt x="11336" y="17781"/>
                  </a:cubicBezTo>
                  <a:cubicBezTo>
                    <a:pt x="11674" y="17781"/>
                    <a:pt x="11900" y="18378"/>
                    <a:pt x="11900" y="18975"/>
                  </a:cubicBezTo>
                  <a:cubicBezTo>
                    <a:pt x="11900" y="19691"/>
                    <a:pt x="11674" y="20168"/>
                    <a:pt x="11336" y="20168"/>
                  </a:cubicBezTo>
                  <a:moveTo>
                    <a:pt x="16750" y="20168"/>
                  </a:moveTo>
                  <a:cubicBezTo>
                    <a:pt x="16411" y="20168"/>
                    <a:pt x="16186" y="19691"/>
                    <a:pt x="16186" y="18975"/>
                  </a:cubicBezTo>
                  <a:cubicBezTo>
                    <a:pt x="16186" y="18378"/>
                    <a:pt x="16411" y="17781"/>
                    <a:pt x="16750" y="17781"/>
                  </a:cubicBezTo>
                  <a:cubicBezTo>
                    <a:pt x="17032" y="17781"/>
                    <a:pt x="17314" y="18378"/>
                    <a:pt x="17314" y="18975"/>
                  </a:cubicBezTo>
                  <a:cubicBezTo>
                    <a:pt x="17314" y="19691"/>
                    <a:pt x="17032" y="20168"/>
                    <a:pt x="16750" y="20168"/>
                  </a:cubicBezTo>
                  <a:moveTo>
                    <a:pt x="19570" y="20168"/>
                  </a:moveTo>
                  <a:cubicBezTo>
                    <a:pt x="19288" y="20168"/>
                    <a:pt x="19006" y="19691"/>
                    <a:pt x="19006" y="18975"/>
                  </a:cubicBezTo>
                  <a:cubicBezTo>
                    <a:pt x="19006" y="18378"/>
                    <a:pt x="19288" y="17781"/>
                    <a:pt x="19570" y="17781"/>
                  </a:cubicBezTo>
                  <a:cubicBezTo>
                    <a:pt x="19908" y="17781"/>
                    <a:pt x="20134" y="18378"/>
                    <a:pt x="20134" y="18975"/>
                  </a:cubicBezTo>
                  <a:cubicBezTo>
                    <a:pt x="20134" y="19691"/>
                    <a:pt x="19908" y="20168"/>
                    <a:pt x="19570" y="20168"/>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78" name="Shape 478"/>
            <p:cNvSpPr/>
            <p:nvPr/>
          </p:nvSpPr>
          <p:spPr>
            <a:xfrm>
              <a:off x="302817" y="3389306"/>
              <a:ext cx="1316058" cy="637059"/>
            </a:xfrm>
            <a:custGeom>
              <a:avLst/>
              <a:gdLst/>
              <a:ahLst/>
              <a:cxnLst>
                <a:cxn ang="0">
                  <a:pos x="wd2" y="hd2"/>
                </a:cxn>
                <a:cxn ang="5400000">
                  <a:pos x="wd2" y="hd2"/>
                </a:cxn>
                <a:cxn ang="10800000">
                  <a:pos x="wd2" y="hd2"/>
                </a:cxn>
                <a:cxn ang="16200000">
                  <a:pos x="wd2" y="hd2"/>
                </a:cxn>
              </a:cxnLst>
              <a:rect l="0" t="0" r="r" b="b"/>
              <a:pathLst>
                <a:path w="21600" h="21600" extrusionOk="0">
                  <a:moveTo>
                    <a:pt x="21260" y="15295"/>
                  </a:moveTo>
                  <a:cubicBezTo>
                    <a:pt x="21260" y="10975"/>
                    <a:pt x="21260" y="10975"/>
                    <a:pt x="21260" y="10975"/>
                  </a:cubicBezTo>
                  <a:cubicBezTo>
                    <a:pt x="21260" y="10625"/>
                    <a:pt x="21090" y="10158"/>
                    <a:pt x="20920" y="10041"/>
                  </a:cubicBezTo>
                  <a:cubicBezTo>
                    <a:pt x="18028" y="7706"/>
                    <a:pt x="18028" y="7706"/>
                    <a:pt x="18028" y="7706"/>
                  </a:cubicBezTo>
                  <a:cubicBezTo>
                    <a:pt x="17858" y="7589"/>
                    <a:pt x="17688" y="7472"/>
                    <a:pt x="17688" y="7472"/>
                  </a:cubicBezTo>
                  <a:cubicBezTo>
                    <a:pt x="17688" y="7472"/>
                    <a:pt x="17688" y="7472"/>
                    <a:pt x="17688" y="7472"/>
                  </a:cubicBezTo>
                  <a:cubicBezTo>
                    <a:pt x="17688" y="7472"/>
                    <a:pt x="17688" y="7472"/>
                    <a:pt x="17688" y="7472"/>
                  </a:cubicBezTo>
                  <a:cubicBezTo>
                    <a:pt x="17688" y="7472"/>
                    <a:pt x="17575" y="7239"/>
                    <a:pt x="17518" y="6889"/>
                  </a:cubicBezTo>
                  <a:cubicBezTo>
                    <a:pt x="15591" y="584"/>
                    <a:pt x="15591" y="584"/>
                    <a:pt x="15591" y="584"/>
                  </a:cubicBezTo>
                  <a:cubicBezTo>
                    <a:pt x="15477" y="234"/>
                    <a:pt x="15250" y="0"/>
                    <a:pt x="15080" y="0"/>
                  </a:cubicBezTo>
                  <a:cubicBezTo>
                    <a:pt x="11792" y="0"/>
                    <a:pt x="11792" y="0"/>
                    <a:pt x="11792" y="0"/>
                  </a:cubicBezTo>
                  <a:cubicBezTo>
                    <a:pt x="1417" y="0"/>
                    <a:pt x="1417" y="0"/>
                    <a:pt x="1417" y="0"/>
                  </a:cubicBezTo>
                  <a:cubicBezTo>
                    <a:pt x="1077" y="0"/>
                    <a:pt x="1077" y="0"/>
                    <a:pt x="1077" y="0"/>
                  </a:cubicBezTo>
                  <a:cubicBezTo>
                    <a:pt x="680" y="5254"/>
                    <a:pt x="680" y="5254"/>
                    <a:pt x="680" y="5254"/>
                  </a:cubicBezTo>
                  <a:cubicBezTo>
                    <a:pt x="340" y="9691"/>
                    <a:pt x="340" y="9691"/>
                    <a:pt x="340" y="9691"/>
                  </a:cubicBezTo>
                  <a:cubicBezTo>
                    <a:pt x="340" y="9691"/>
                    <a:pt x="340" y="9691"/>
                    <a:pt x="340" y="9691"/>
                  </a:cubicBezTo>
                  <a:cubicBezTo>
                    <a:pt x="340" y="10391"/>
                    <a:pt x="340" y="10391"/>
                    <a:pt x="340" y="10391"/>
                  </a:cubicBezTo>
                  <a:cubicBezTo>
                    <a:pt x="340" y="11092"/>
                    <a:pt x="340" y="11092"/>
                    <a:pt x="340" y="11092"/>
                  </a:cubicBezTo>
                  <a:cubicBezTo>
                    <a:pt x="340" y="15295"/>
                    <a:pt x="340" y="15295"/>
                    <a:pt x="340" y="15295"/>
                  </a:cubicBezTo>
                  <a:cubicBezTo>
                    <a:pt x="0" y="15295"/>
                    <a:pt x="0" y="15295"/>
                    <a:pt x="0" y="15295"/>
                  </a:cubicBezTo>
                  <a:cubicBezTo>
                    <a:pt x="0" y="17630"/>
                    <a:pt x="0" y="17630"/>
                    <a:pt x="0" y="17630"/>
                  </a:cubicBezTo>
                  <a:cubicBezTo>
                    <a:pt x="1361" y="17630"/>
                    <a:pt x="1361" y="17630"/>
                    <a:pt x="1361" y="17630"/>
                  </a:cubicBezTo>
                  <a:cubicBezTo>
                    <a:pt x="1361" y="19849"/>
                    <a:pt x="2211" y="21600"/>
                    <a:pt x="3288" y="21600"/>
                  </a:cubicBezTo>
                  <a:cubicBezTo>
                    <a:pt x="4365" y="21600"/>
                    <a:pt x="5216" y="19849"/>
                    <a:pt x="5272" y="17630"/>
                  </a:cubicBezTo>
                  <a:cubicBezTo>
                    <a:pt x="16328" y="17630"/>
                    <a:pt x="16328" y="17630"/>
                    <a:pt x="16328" y="17630"/>
                  </a:cubicBezTo>
                  <a:cubicBezTo>
                    <a:pt x="16328" y="19849"/>
                    <a:pt x="17178" y="21600"/>
                    <a:pt x="18255" y="21600"/>
                  </a:cubicBezTo>
                  <a:cubicBezTo>
                    <a:pt x="19332" y="21600"/>
                    <a:pt x="20239" y="19849"/>
                    <a:pt x="20239" y="17630"/>
                  </a:cubicBezTo>
                  <a:cubicBezTo>
                    <a:pt x="21600" y="17630"/>
                    <a:pt x="21600" y="17630"/>
                    <a:pt x="21600" y="17630"/>
                  </a:cubicBezTo>
                  <a:cubicBezTo>
                    <a:pt x="21600" y="15295"/>
                    <a:pt x="21600" y="15295"/>
                    <a:pt x="21600" y="15295"/>
                  </a:cubicBezTo>
                  <a:lnTo>
                    <a:pt x="21260" y="15295"/>
                  </a:lnTo>
                  <a:close/>
                  <a:moveTo>
                    <a:pt x="3288" y="19732"/>
                  </a:moveTo>
                  <a:cubicBezTo>
                    <a:pt x="2721" y="19732"/>
                    <a:pt x="2268" y="18798"/>
                    <a:pt x="2268" y="17630"/>
                  </a:cubicBezTo>
                  <a:cubicBezTo>
                    <a:pt x="2268" y="16463"/>
                    <a:pt x="2721" y="15412"/>
                    <a:pt x="3288" y="15412"/>
                  </a:cubicBezTo>
                  <a:cubicBezTo>
                    <a:pt x="3855" y="15412"/>
                    <a:pt x="4365" y="16463"/>
                    <a:pt x="4365" y="17630"/>
                  </a:cubicBezTo>
                  <a:cubicBezTo>
                    <a:pt x="4365" y="18798"/>
                    <a:pt x="3855" y="19732"/>
                    <a:pt x="3288" y="19732"/>
                  </a:cubicBezTo>
                  <a:moveTo>
                    <a:pt x="8561" y="9457"/>
                  </a:moveTo>
                  <a:cubicBezTo>
                    <a:pt x="6803" y="9457"/>
                    <a:pt x="6803" y="9457"/>
                    <a:pt x="6803" y="9457"/>
                  </a:cubicBezTo>
                  <a:cubicBezTo>
                    <a:pt x="6803" y="13077"/>
                    <a:pt x="6803" y="13077"/>
                    <a:pt x="6803" y="13077"/>
                  </a:cubicBezTo>
                  <a:cubicBezTo>
                    <a:pt x="5272" y="13077"/>
                    <a:pt x="5272" y="13077"/>
                    <a:pt x="5272" y="13077"/>
                  </a:cubicBezTo>
                  <a:cubicBezTo>
                    <a:pt x="5272" y="9457"/>
                    <a:pt x="5272" y="9457"/>
                    <a:pt x="5272" y="9457"/>
                  </a:cubicBezTo>
                  <a:cubicBezTo>
                    <a:pt x="3515" y="9457"/>
                    <a:pt x="3515" y="9457"/>
                    <a:pt x="3515" y="9457"/>
                  </a:cubicBezTo>
                  <a:cubicBezTo>
                    <a:pt x="3515" y="6305"/>
                    <a:pt x="3515" y="6305"/>
                    <a:pt x="3515" y="6305"/>
                  </a:cubicBezTo>
                  <a:cubicBezTo>
                    <a:pt x="5272" y="6305"/>
                    <a:pt x="5272" y="6305"/>
                    <a:pt x="5272" y="6305"/>
                  </a:cubicBezTo>
                  <a:cubicBezTo>
                    <a:pt x="5272" y="2802"/>
                    <a:pt x="5272" y="2802"/>
                    <a:pt x="5272" y="2802"/>
                  </a:cubicBezTo>
                  <a:cubicBezTo>
                    <a:pt x="6803" y="2802"/>
                    <a:pt x="6803" y="2802"/>
                    <a:pt x="6803" y="2802"/>
                  </a:cubicBezTo>
                  <a:cubicBezTo>
                    <a:pt x="6803" y="6305"/>
                    <a:pt x="6803" y="6305"/>
                    <a:pt x="6803" y="6305"/>
                  </a:cubicBezTo>
                  <a:cubicBezTo>
                    <a:pt x="8561" y="6305"/>
                    <a:pt x="8561" y="6305"/>
                    <a:pt x="8561" y="6305"/>
                  </a:cubicBezTo>
                  <a:lnTo>
                    <a:pt x="8561" y="9457"/>
                  </a:lnTo>
                  <a:close/>
                  <a:moveTo>
                    <a:pt x="14967" y="7589"/>
                  </a:moveTo>
                  <a:cubicBezTo>
                    <a:pt x="15534" y="5721"/>
                    <a:pt x="15534" y="5721"/>
                    <a:pt x="15534" y="5721"/>
                  </a:cubicBezTo>
                  <a:cubicBezTo>
                    <a:pt x="15591" y="5488"/>
                    <a:pt x="15591" y="5137"/>
                    <a:pt x="15420" y="4904"/>
                  </a:cubicBezTo>
                  <a:cubicBezTo>
                    <a:pt x="15307" y="4787"/>
                    <a:pt x="15137" y="4787"/>
                    <a:pt x="15024" y="5137"/>
                  </a:cubicBezTo>
                  <a:cubicBezTo>
                    <a:pt x="14230" y="7589"/>
                    <a:pt x="14230" y="7589"/>
                    <a:pt x="14230" y="7589"/>
                  </a:cubicBezTo>
                  <a:cubicBezTo>
                    <a:pt x="11792" y="7589"/>
                    <a:pt x="11792" y="7589"/>
                    <a:pt x="11792" y="7589"/>
                  </a:cubicBezTo>
                  <a:cubicBezTo>
                    <a:pt x="11792" y="1401"/>
                    <a:pt x="11792" y="1401"/>
                    <a:pt x="11792" y="1401"/>
                  </a:cubicBezTo>
                  <a:cubicBezTo>
                    <a:pt x="15024" y="1401"/>
                    <a:pt x="15024" y="1401"/>
                    <a:pt x="15024" y="1401"/>
                  </a:cubicBezTo>
                  <a:cubicBezTo>
                    <a:pt x="16894" y="7589"/>
                    <a:pt x="16894" y="7589"/>
                    <a:pt x="16894" y="7589"/>
                  </a:cubicBezTo>
                  <a:lnTo>
                    <a:pt x="14967" y="7589"/>
                  </a:lnTo>
                  <a:close/>
                  <a:moveTo>
                    <a:pt x="18255" y="19732"/>
                  </a:moveTo>
                  <a:cubicBezTo>
                    <a:pt x="17688" y="19732"/>
                    <a:pt x="17235" y="18798"/>
                    <a:pt x="17235" y="17630"/>
                  </a:cubicBezTo>
                  <a:cubicBezTo>
                    <a:pt x="17235" y="16463"/>
                    <a:pt x="17688" y="15412"/>
                    <a:pt x="18255" y="15412"/>
                  </a:cubicBezTo>
                  <a:cubicBezTo>
                    <a:pt x="18822" y="15412"/>
                    <a:pt x="19332" y="16463"/>
                    <a:pt x="19332" y="17630"/>
                  </a:cubicBezTo>
                  <a:cubicBezTo>
                    <a:pt x="19332" y="18798"/>
                    <a:pt x="18822" y="19732"/>
                    <a:pt x="18255" y="19732"/>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79" name="Shape 479"/>
            <p:cNvSpPr/>
            <p:nvPr/>
          </p:nvSpPr>
          <p:spPr>
            <a:xfrm>
              <a:off x="7131870" y="988662"/>
              <a:ext cx="1366429" cy="812179"/>
            </a:xfrm>
            <a:custGeom>
              <a:avLst/>
              <a:gdLst/>
              <a:ahLst/>
              <a:cxnLst>
                <a:cxn ang="0">
                  <a:pos x="wd2" y="hd2"/>
                </a:cxn>
                <a:cxn ang="5400000">
                  <a:pos x="wd2" y="hd2"/>
                </a:cxn>
                <a:cxn ang="10800000">
                  <a:pos x="wd2" y="hd2"/>
                </a:cxn>
                <a:cxn ang="16200000">
                  <a:pos x="wd2" y="hd2"/>
                </a:cxn>
              </a:cxnLst>
              <a:rect l="0" t="0" r="r" b="b"/>
              <a:pathLst>
                <a:path w="21261" h="21600" extrusionOk="0">
                  <a:moveTo>
                    <a:pt x="21214" y="11885"/>
                  </a:moveTo>
                  <a:cubicBezTo>
                    <a:pt x="20993" y="11413"/>
                    <a:pt x="20716" y="11130"/>
                    <a:pt x="20495" y="10753"/>
                  </a:cubicBezTo>
                  <a:cubicBezTo>
                    <a:pt x="18507" y="10753"/>
                    <a:pt x="18507" y="10753"/>
                    <a:pt x="18507" y="10753"/>
                  </a:cubicBezTo>
                  <a:cubicBezTo>
                    <a:pt x="18009" y="10187"/>
                    <a:pt x="18009" y="10187"/>
                    <a:pt x="18009" y="10187"/>
                  </a:cubicBezTo>
                  <a:cubicBezTo>
                    <a:pt x="19943" y="10187"/>
                    <a:pt x="19943" y="10187"/>
                    <a:pt x="19943" y="10187"/>
                  </a:cubicBezTo>
                  <a:cubicBezTo>
                    <a:pt x="19280" y="9527"/>
                    <a:pt x="18451" y="9149"/>
                    <a:pt x="17623" y="9149"/>
                  </a:cubicBezTo>
                  <a:cubicBezTo>
                    <a:pt x="12375" y="9149"/>
                    <a:pt x="12375" y="9149"/>
                    <a:pt x="12375" y="9149"/>
                  </a:cubicBezTo>
                  <a:cubicBezTo>
                    <a:pt x="12154" y="8772"/>
                    <a:pt x="7237" y="0"/>
                    <a:pt x="7237" y="0"/>
                  </a:cubicBezTo>
                  <a:cubicBezTo>
                    <a:pt x="5911" y="0"/>
                    <a:pt x="5911" y="0"/>
                    <a:pt x="5911" y="0"/>
                  </a:cubicBezTo>
                  <a:cubicBezTo>
                    <a:pt x="9060" y="10847"/>
                    <a:pt x="9060" y="10847"/>
                    <a:pt x="9060" y="10847"/>
                  </a:cubicBezTo>
                  <a:cubicBezTo>
                    <a:pt x="9005" y="11036"/>
                    <a:pt x="9005" y="11036"/>
                    <a:pt x="9005" y="11036"/>
                  </a:cubicBezTo>
                  <a:cubicBezTo>
                    <a:pt x="8010" y="9149"/>
                    <a:pt x="8010" y="9149"/>
                    <a:pt x="8010" y="9149"/>
                  </a:cubicBezTo>
                  <a:cubicBezTo>
                    <a:pt x="2873" y="9149"/>
                    <a:pt x="2873" y="9149"/>
                    <a:pt x="2873" y="9149"/>
                  </a:cubicBezTo>
                  <a:cubicBezTo>
                    <a:pt x="2044" y="7734"/>
                    <a:pt x="1326" y="6508"/>
                    <a:pt x="1326" y="6508"/>
                  </a:cubicBezTo>
                  <a:cubicBezTo>
                    <a:pt x="0" y="6508"/>
                    <a:pt x="0" y="6508"/>
                    <a:pt x="0" y="6508"/>
                  </a:cubicBezTo>
                  <a:cubicBezTo>
                    <a:pt x="829" y="9149"/>
                    <a:pt x="829" y="9149"/>
                    <a:pt x="829" y="9149"/>
                  </a:cubicBezTo>
                  <a:cubicBezTo>
                    <a:pt x="663" y="9149"/>
                    <a:pt x="663" y="9149"/>
                    <a:pt x="663" y="9149"/>
                  </a:cubicBezTo>
                  <a:cubicBezTo>
                    <a:pt x="-166" y="9149"/>
                    <a:pt x="-276" y="10281"/>
                    <a:pt x="774" y="10847"/>
                  </a:cubicBezTo>
                  <a:cubicBezTo>
                    <a:pt x="1381" y="11130"/>
                    <a:pt x="5580" y="12828"/>
                    <a:pt x="8066" y="12828"/>
                  </a:cubicBezTo>
                  <a:cubicBezTo>
                    <a:pt x="8452" y="12828"/>
                    <a:pt x="8452" y="12828"/>
                    <a:pt x="8452" y="12828"/>
                  </a:cubicBezTo>
                  <a:cubicBezTo>
                    <a:pt x="5911" y="21600"/>
                    <a:pt x="5911" y="21600"/>
                    <a:pt x="5911" y="21600"/>
                  </a:cubicBezTo>
                  <a:cubicBezTo>
                    <a:pt x="7237" y="21600"/>
                    <a:pt x="7237" y="21600"/>
                    <a:pt x="7237" y="21600"/>
                  </a:cubicBezTo>
                  <a:cubicBezTo>
                    <a:pt x="7237" y="21600"/>
                    <a:pt x="11270" y="14526"/>
                    <a:pt x="12209" y="12828"/>
                  </a:cubicBezTo>
                  <a:cubicBezTo>
                    <a:pt x="15744" y="12828"/>
                    <a:pt x="20053" y="12828"/>
                    <a:pt x="20053" y="12828"/>
                  </a:cubicBezTo>
                  <a:cubicBezTo>
                    <a:pt x="20440" y="12828"/>
                    <a:pt x="20882" y="12734"/>
                    <a:pt x="21158" y="12451"/>
                  </a:cubicBezTo>
                  <a:cubicBezTo>
                    <a:pt x="21214" y="12356"/>
                    <a:pt x="21324" y="12073"/>
                    <a:pt x="21214" y="11885"/>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grpSp>
          <p:nvGrpSpPr>
            <p:cNvPr id="483" name="Group 483"/>
            <p:cNvGrpSpPr/>
            <p:nvPr/>
          </p:nvGrpSpPr>
          <p:grpSpPr>
            <a:xfrm>
              <a:off x="545786" y="1332772"/>
              <a:ext cx="743436" cy="870504"/>
              <a:chOff x="0" y="0"/>
              <a:chExt cx="742854" cy="870502"/>
            </a:xfrm>
          </p:grpSpPr>
          <p:sp>
            <p:nvSpPr>
              <p:cNvPr id="480" name="Shape 480"/>
              <p:cNvSpPr/>
              <p:nvPr/>
            </p:nvSpPr>
            <p:spPr>
              <a:xfrm>
                <a:off x="138205" y="138205"/>
                <a:ext cx="466445" cy="3148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600" y="21600"/>
                      <a:pt x="21600" y="21600"/>
                      <a:pt x="21600" y="21600"/>
                    </a:cubicBezTo>
                    <a:lnTo>
                      <a:pt x="21600" y="0"/>
                    </a:lnTo>
                    <a:close/>
                    <a:moveTo>
                      <a:pt x="6816" y="14607"/>
                    </a:moveTo>
                    <a:cubicBezTo>
                      <a:pt x="5977" y="14607"/>
                      <a:pt x="5977" y="14607"/>
                      <a:pt x="5977" y="14607"/>
                    </a:cubicBezTo>
                    <a:cubicBezTo>
                      <a:pt x="5977" y="11965"/>
                      <a:pt x="5977" y="11965"/>
                      <a:pt x="5977" y="11965"/>
                    </a:cubicBezTo>
                    <a:cubicBezTo>
                      <a:pt x="3041" y="11965"/>
                      <a:pt x="3041" y="11965"/>
                      <a:pt x="3041" y="11965"/>
                    </a:cubicBezTo>
                    <a:cubicBezTo>
                      <a:pt x="3041" y="14607"/>
                      <a:pt x="3041" y="14607"/>
                      <a:pt x="3041" y="14607"/>
                    </a:cubicBezTo>
                    <a:cubicBezTo>
                      <a:pt x="2202" y="14607"/>
                      <a:pt x="2202" y="14607"/>
                      <a:pt x="2202" y="14607"/>
                    </a:cubicBezTo>
                    <a:cubicBezTo>
                      <a:pt x="2202" y="7770"/>
                      <a:pt x="2202" y="7770"/>
                      <a:pt x="2202" y="7770"/>
                    </a:cubicBezTo>
                    <a:cubicBezTo>
                      <a:pt x="2202" y="6993"/>
                      <a:pt x="2621" y="6216"/>
                      <a:pt x="3146" y="6216"/>
                    </a:cubicBezTo>
                    <a:cubicBezTo>
                      <a:pt x="5872" y="6216"/>
                      <a:pt x="5872" y="6216"/>
                      <a:pt x="5872" y="6216"/>
                    </a:cubicBezTo>
                    <a:cubicBezTo>
                      <a:pt x="6396" y="6216"/>
                      <a:pt x="6816" y="6993"/>
                      <a:pt x="6816" y="7770"/>
                    </a:cubicBezTo>
                    <a:lnTo>
                      <a:pt x="6816" y="14607"/>
                    </a:lnTo>
                    <a:close/>
                    <a:moveTo>
                      <a:pt x="12373" y="7459"/>
                    </a:moveTo>
                    <a:cubicBezTo>
                      <a:pt x="10590" y="7459"/>
                      <a:pt x="10590" y="7459"/>
                      <a:pt x="10590" y="7459"/>
                    </a:cubicBezTo>
                    <a:cubicBezTo>
                      <a:pt x="10590" y="14607"/>
                      <a:pt x="10590" y="14607"/>
                      <a:pt x="10590" y="14607"/>
                    </a:cubicBezTo>
                    <a:cubicBezTo>
                      <a:pt x="9751" y="14607"/>
                      <a:pt x="9751" y="14607"/>
                      <a:pt x="9751" y="14607"/>
                    </a:cubicBezTo>
                    <a:cubicBezTo>
                      <a:pt x="9751" y="7459"/>
                      <a:pt x="9751" y="7459"/>
                      <a:pt x="9751" y="7459"/>
                    </a:cubicBezTo>
                    <a:cubicBezTo>
                      <a:pt x="7969" y="7459"/>
                      <a:pt x="7969" y="7459"/>
                      <a:pt x="7969" y="7459"/>
                    </a:cubicBezTo>
                    <a:cubicBezTo>
                      <a:pt x="7969" y="6216"/>
                      <a:pt x="7969" y="6216"/>
                      <a:pt x="7969" y="6216"/>
                    </a:cubicBezTo>
                    <a:cubicBezTo>
                      <a:pt x="12373" y="6216"/>
                      <a:pt x="12373" y="6216"/>
                      <a:pt x="12373" y="6216"/>
                    </a:cubicBezTo>
                    <a:lnTo>
                      <a:pt x="12373" y="7459"/>
                    </a:lnTo>
                    <a:close/>
                    <a:moveTo>
                      <a:pt x="19398" y="14607"/>
                    </a:moveTo>
                    <a:cubicBezTo>
                      <a:pt x="18559" y="14607"/>
                      <a:pt x="18559" y="14607"/>
                      <a:pt x="18559" y="14607"/>
                    </a:cubicBezTo>
                    <a:cubicBezTo>
                      <a:pt x="18559" y="7770"/>
                      <a:pt x="18559" y="7770"/>
                      <a:pt x="18559" y="7770"/>
                    </a:cubicBezTo>
                    <a:cubicBezTo>
                      <a:pt x="18559" y="7614"/>
                      <a:pt x="18454" y="7459"/>
                      <a:pt x="18454" y="7459"/>
                    </a:cubicBezTo>
                    <a:cubicBezTo>
                      <a:pt x="16986" y="7459"/>
                      <a:pt x="16986" y="7459"/>
                      <a:pt x="16986" y="7459"/>
                    </a:cubicBezTo>
                    <a:cubicBezTo>
                      <a:pt x="16882" y="7459"/>
                      <a:pt x="16882" y="7614"/>
                      <a:pt x="16882" y="7770"/>
                    </a:cubicBezTo>
                    <a:cubicBezTo>
                      <a:pt x="16882" y="7770"/>
                      <a:pt x="16882" y="7770"/>
                      <a:pt x="16882" y="7770"/>
                    </a:cubicBezTo>
                    <a:cubicBezTo>
                      <a:pt x="16882" y="14607"/>
                      <a:pt x="16882" y="14607"/>
                      <a:pt x="16882" y="14607"/>
                    </a:cubicBezTo>
                    <a:cubicBezTo>
                      <a:pt x="16043" y="14607"/>
                      <a:pt x="16043" y="14607"/>
                      <a:pt x="16043" y="14607"/>
                    </a:cubicBezTo>
                    <a:cubicBezTo>
                      <a:pt x="16043" y="7770"/>
                      <a:pt x="16043" y="7770"/>
                      <a:pt x="16043" y="7770"/>
                    </a:cubicBezTo>
                    <a:cubicBezTo>
                      <a:pt x="16043" y="7614"/>
                      <a:pt x="15938" y="7459"/>
                      <a:pt x="15833" y="7459"/>
                    </a:cubicBezTo>
                    <a:cubicBezTo>
                      <a:pt x="14470" y="7459"/>
                      <a:pt x="14470" y="7459"/>
                      <a:pt x="14470" y="7459"/>
                    </a:cubicBezTo>
                    <a:cubicBezTo>
                      <a:pt x="14365" y="7459"/>
                      <a:pt x="14365" y="7614"/>
                      <a:pt x="14365" y="7770"/>
                    </a:cubicBezTo>
                    <a:cubicBezTo>
                      <a:pt x="14365" y="14607"/>
                      <a:pt x="14365" y="14607"/>
                      <a:pt x="14365" y="14607"/>
                    </a:cubicBezTo>
                    <a:cubicBezTo>
                      <a:pt x="13526" y="14607"/>
                      <a:pt x="13526" y="14607"/>
                      <a:pt x="13526" y="14607"/>
                    </a:cubicBezTo>
                    <a:cubicBezTo>
                      <a:pt x="13526" y="7770"/>
                      <a:pt x="13526" y="7770"/>
                      <a:pt x="13526" y="7770"/>
                    </a:cubicBezTo>
                    <a:cubicBezTo>
                      <a:pt x="13526" y="6993"/>
                      <a:pt x="13946" y="6216"/>
                      <a:pt x="14470" y="6216"/>
                    </a:cubicBezTo>
                    <a:cubicBezTo>
                      <a:pt x="15833" y="6216"/>
                      <a:pt x="15833" y="6216"/>
                      <a:pt x="15833" y="6216"/>
                    </a:cubicBezTo>
                    <a:cubicBezTo>
                      <a:pt x="16043" y="6216"/>
                      <a:pt x="16252" y="6371"/>
                      <a:pt x="16462" y="6527"/>
                    </a:cubicBezTo>
                    <a:cubicBezTo>
                      <a:pt x="16567" y="6371"/>
                      <a:pt x="16777" y="6216"/>
                      <a:pt x="16986" y="6216"/>
                    </a:cubicBezTo>
                    <a:cubicBezTo>
                      <a:pt x="18454" y="6216"/>
                      <a:pt x="18454" y="6216"/>
                      <a:pt x="18454" y="6216"/>
                    </a:cubicBezTo>
                    <a:cubicBezTo>
                      <a:pt x="18979" y="6216"/>
                      <a:pt x="19398" y="6993"/>
                      <a:pt x="19398" y="7770"/>
                    </a:cubicBezTo>
                    <a:lnTo>
                      <a:pt x="19398" y="14607"/>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1" name="Shape 481"/>
              <p:cNvSpPr/>
              <p:nvPr/>
            </p:nvSpPr>
            <p:spPr>
              <a:xfrm>
                <a:off x="-1" y="-1"/>
                <a:ext cx="742856" cy="870504"/>
              </a:xfrm>
              <a:custGeom>
                <a:avLst/>
                <a:gdLst/>
                <a:ahLst/>
                <a:cxnLst>
                  <a:cxn ang="0">
                    <a:pos x="wd2" y="hd2"/>
                  </a:cxn>
                  <a:cxn ang="5400000">
                    <a:pos x="wd2" y="hd2"/>
                  </a:cxn>
                  <a:cxn ang="10800000">
                    <a:pos x="wd2" y="hd2"/>
                  </a:cxn>
                  <a:cxn ang="16200000">
                    <a:pos x="wd2" y="hd2"/>
                  </a:cxn>
                </a:cxnLst>
                <a:rect l="0" t="0" r="r" b="b"/>
                <a:pathLst>
                  <a:path w="21600" h="21600" extrusionOk="0">
                    <a:moveTo>
                      <a:pt x="20349" y="0"/>
                    </a:moveTo>
                    <a:cubicBezTo>
                      <a:pt x="1251" y="0"/>
                      <a:pt x="1251" y="0"/>
                      <a:pt x="1251" y="0"/>
                    </a:cubicBezTo>
                    <a:cubicBezTo>
                      <a:pt x="593" y="0"/>
                      <a:pt x="0" y="506"/>
                      <a:pt x="0" y="1069"/>
                    </a:cubicBezTo>
                    <a:cubicBezTo>
                      <a:pt x="0" y="20531"/>
                      <a:pt x="0" y="20531"/>
                      <a:pt x="0" y="20531"/>
                    </a:cubicBezTo>
                    <a:cubicBezTo>
                      <a:pt x="0" y="21094"/>
                      <a:pt x="593" y="21600"/>
                      <a:pt x="1251" y="21600"/>
                    </a:cubicBezTo>
                    <a:cubicBezTo>
                      <a:pt x="20349" y="21600"/>
                      <a:pt x="20349" y="21600"/>
                      <a:pt x="20349" y="21600"/>
                    </a:cubicBezTo>
                    <a:cubicBezTo>
                      <a:pt x="21007" y="21600"/>
                      <a:pt x="21600" y="21094"/>
                      <a:pt x="21600" y="20531"/>
                    </a:cubicBezTo>
                    <a:cubicBezTo>
                      <a:pt x="21600" y="1069"/>
                      <a:pt x="21600" y="1069"/>
                      <a:pt x="21600" y="1069"/>
                    </a:cubicBezTo>
                    <a:cubicBezTo>
                      <a:pt x="21600" y="506"/>
                      <a:pt x="21007" y="0"/>
                      <a:pt x="20349" y="0"/>
                    </a:cubicBezTo>
                    <a:moveTo>
                      <a:pt x="2568" y="2587"/>
                    </a:moveTo>
                    <a:cubicBezTo>
                      <a:pt x="2568" y="2362"/>
                      <a:pt x="2766" y="2194"/>
                      <a:pt x="3029" y="2194"/>
                    </a:cubicBezTo>
                    <a:cubicBezTo>
                      <a:pt x="18571" y="2194"/>
                      <a:pt x="18571" y="2194"/>
                      <a:pt x="18571" y="2194"/>
                    </a:cubicBezTo>
                    <a:cubicBezTo>
                      <a:pt x="18834" y="2194"/>
                      <a:pt x="19032" y="2362"/>
                      <a:pt x="19032" y="2587"/>
                    </a:cubicBezTo>
                    <a:cubicBezTo>
                      <a:pt x="19032" y="12094"/>
                      <a:pt x="19032" y="12094"/>
                      <a:pt x="19032" y="12094"/>
                    </a:cubicBezTo>
                    <a:cubicBezTo>
                      <a:pt x="19032" y="12319"/>
                      <a:pt x="18834" y="12487"/>
                      <a:pt x="18571" y="12487"/>
                    </a:cubicBezTo>
                    <a:cubicBezTo>
                      <a:pt x="3029" y="12487"/>
                      <a:pt x="3029" y="12487"/>
                      <a:pt x="3029" y="12487"/>
                    </a:cubicBezTo>
                    <a:cubicBezTo>
                      <a:pt x="2766" y="12487"/>
                      <a:pt x="2568" y="12319"/>
                      <a:pt x="2568" y="12094"/>
                    </a:cubicBezTo>
                    <a:lnTo>
                      <a:pt x="2568" y="2587"/>
                    </a:lnTo>
                    <a:close/>
                    <a:moveTo>
                      <a:pt x="11656" y="15469"/>
                    </a:moveTo>
                    <a:cubicBezTo>
                      <a:pt x="10273" y="15469"/>
                      <a:pt x="10273" y="15469"/>
                      <a:pt x="10273" y="15469"/>
                    </a:cubicBezTo>
                    <a:cubicBezTo>
                      <a:pt x="10273" y="18394"/>
                      <a:pt x="10273" y="18394"/>
                      <a:pt x="10273" y="18394"/>
                    </a:cubicBezTo>
                    <a:cubicBezTo>
                      <a:pt x="10273" y="18619"/>
                      <a:pt x="10076" y="18788"/>
                      <a:pt x="9812" y="18788"/>
                    </a:cubicBezTo>
                    <a:cubicBezTo>
                      <a:pt x="6256" y="18788"/>
                      <a:pt x="6256" y="18788"/>
                      <a:pt x="6256" y="18788"/>
                    </a:cubicBezTo>
                    <a:cubicBezTo>
                      <a:pt x="6256" y="14906"/>
                      <a:pt x="6256" y="14906"/>
                      <a:pt x="6256" y="14906"/>
                    </a:cubicBezTo>
                    <a:cubicBezTo>
                      <a:pt x="5137" y="14906"/>
                      <a:pt x="5137" y="14906"/>
                      <a:pt x="5137" y="14906"/>
                    </a:cubicBezTo>
                    <a:cubicBezTo>
                      <a:pt x="5137" y="18788"/>
                      <a:pt x="5137" y="18788"/>
                      <a:pt x="5137" y="18788"/>
                    </a:cubicBezTo>
                    <a:cubicBezTo>
                      <a:pt x="4412" y="18788"/>
                      <a:pt x="4412" y="18788"/>
                      <a:pt x="4412" y="18788"/>
                    </a:cubicBezTo>
                    <a:cubicBezTo>
                      <a:pt x="4149" y="18788"/>
                      <a:pt x="3951" y="18619"/>
                      <a:pt x="3951" y="18394"/>
                    </a:cubicBezTo>
                    <a:cubicBezTo>
                      <a:pt x="3951" y="15469"/>
                      <a:pt x="3951" y="15469"/>
                      <a:pt x="3951" y="15469"/>
                    </a:cubicBezTo>
                    <a:cubicBezTo>
                      <a:pt x="2568" y="15469"/>
                      <a:pt x="2568" y="15469"/>
                      <a:pt x="2568" y="15469"/>
                    </a:cubicBezTo>
                    <a:cubicBezTo>
                      <a:pt x="2568" y="14569"/>
                      <a:pt x="2568" y="14569"/>
                      <a:pt x="2568" y="14569"/>
                    </a:cubicBezTo>
                    <a:cubicBezTo>
                      <a:pt x="11656" y="14569"/>
                      <a:pt x="11656" y="14569"/>
                      <a:pt x="11656" y="14569"/>
                    </a:cubicBezTo>
                    <a:lnTo>
                      <a:pt x="11656" y="15469"/>
                    </a:lnTo>
                    <a:close/>
                    <a:moveTo>
                      <a:pt x="15476" y="19463"/>
                    </a:moveTo>
                    <a:cubicBezTo>
                      <a:pt x="13368" y="19463"/>
                      <a:pt x="13368" y="19463"/>
                      <a:pt x="13368" y="19463"/>
                    </a:cubicBezTo>
                    <a:cubicBezTo>
                      <a:pt x="13368" y="17663"/>
                      <a:pt x="13368" y="17663"/>
                      <a:pt x="13368" y="17663"/>
                    </a:cubicBezTo>
                    <a:cubicBezTo>
                      <a:pt x="15476" y="17663"/>
                      <a:pt x="15476" y="17663"/>
                      <a:pt x="15476" y="17663"/>
                    </a:cubicBezTo>
                    <a:lnTo>
                      <a:pt x="15476" y="19463"/>
                    </a:lnTo>
                    <a:close/>
                    <a:moveTo>
                      <a:pt x="15476" y="16369"/>
                    </a:moveTo>
                    <a:cubicBezTo>
                      <a:pt x="13368" y="16369"/>
                      <a:pt x="13368" y="16369"/>
                      <a:pt x="13368" y="16369"/>
                    </a:cubicBezTo>
                    <a:cubicBezTo>
                      <a:pt x="13368" y="14569"/>
                      <a:pt x="13368" y="14569"/>
                      <a:pt x="13368" y="14569"/>
                    </a:cubicBezTo>
                    <a:cubicBezTo>
                      <a:pt x="15476" y="14569"/>
                      <a:pt x="15476" y="14569"/>
                      <a:pt x="15476" y="14569"/>
                    </a:cubicBezTo>
                    <a:lnTo>
                      <a:pt x="15476" y="16369"/>
                    </a:lnTo>
                    <a:close/>
                    <a:moveTo>
                      <a:pt x="19098" y="19463"/>
                    </a:moveTo>
                    <a:cubicBezTo>
                      <a:pt x="16990" y="19463"/>
                      <a:pt x="16990" y="19463"/>
                      <a:pt x="16990" y="19463"/>
                    </a:cubicBezTo>
                    <a:cubicBezTo>
                      <a:pt x="16990" y="17663"/>
                      <a:pt x="16990" y="17663"/>
                      <a:pt x="16990" y="17663"/>
                    </a:cubicBezTo>
                    <a:cubicBezTo>
                      <a:pt x="19098" y="17663"/>
                      <a:pt x="19098" y="17663"/>
                      <a:pt x="19098" y="17663"/>
                    </a:cubicBezTo>
                    <a:lnTo>
                      <a:pt x="19098" y="19463"/>
                    </a:lnTo>
                    <a:close/>
                    <a:moveTo>
                      <a:pt x="19098" y="16369"/>
                    </a:moveTo>
                    <a:cubicBezTo>
                      <a:pt x="16990" y="16369"/>
                      <a:pt x="16990" y="16369"/>
                      <a:pt x="16990" y="16369"/>
                    </a:cubicBezTo>
                    <a:cubicBezTo>
                      <a:pt x="16990" y="14569"/>
                      <a:pt x="16990" y="14569"/>
                      <a:pt x="16990" y="14569"/>
                    </a:cubicBezTo>
                    <a:cubicBezTo>
                      <a:pt x="19098" y="14569"/>
                      <a:pt x="19098" y="14569"/>
                      <a:pt x="19098" y="14569"/>
                    </a:cubicBezTo>
                    <a:lnTo>
                      <a:pt x="19098" y="16369"/>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2" name="Shape 482"/>
              <p:cNvSpPr/>
              <p:nvPr/>
            </p:nvSpPr>
            <p:spPr>
              <a:xfrm>
                <a:off x="204429" y="246658"/>
                <a:ext cx="63345" cy="47989"/>
              </a:xfrm>
              <a:custGeom>
                <a:avLst/>
                <a:gdLst/>
                <a:ahLst/>
                <a:cxnLst>
                  <a:cxn ang="0">
                    <a:pos x="wd2" y="hd2"/>
                  </a:cxn>
                  <a:cxn ang="5400000">
                    <a:pos x="wd2" y="hd2"/>
                  </a:cxn>
                  <a:cxn ang="10800000">
                    <a:pos x="wd2" y="hd2"/>
                  </a:cxn>
                  <a:cxn ang="16200000">
                    <a:pos x="wd2" y="hd2"/>
                  </a:cxn>
                </a:cxnLst>
                <a:rect l="0" t="0" r="r" b="b"/>
                <a:pathLst>
                  <a:path w="21600" h="21600" extrusionOk="0">
                    <a:moveTo>
                      <a:pt x="20829" y="0"/>
                    </a:moveTo>
                    <a:cubicBezTo>
                      <a:pt x="771" y="0"/>
                      <a:pt x="771" y="0"/>
                      <a:pt x="771" y="0"/>
                    </a:cubicBezTo>
                    <a:cubicBezTo>
                      <a:pt x="771" y="0"/>
                      <a:pt x="0" y="1029"/>
                      <a:pt x="0" y="2057"/>
                    </a:cubicBezTo>
                    <a:cubicBezTo>
                      <a:pt x="0" y="21600"/>
                      <a:pt x="0" y="21600"/>
                      <a:pt x="0" y="21600"/>
                    </a:cubicBezTo>
                    <a:cubicBezTo>
                      <a:pt x="21600" y="21600"/>
                      <a:pt x="21600" y="21600"/>
                      <a:pt x="21600" y="21600"/>
                    </a:cubicBezTo>
                    <a:cubicBezTo>
                      <a:pt x="21600" y="2057"/>
                      <a:pt x="21600" y="2057"/>
                      <a:pt x="21600" y="2057"/>
                    </a:cubicBezTo>
                    <a:cubicBezTo>
                      <a:pt x="21600" y="1029"/>
                      <a:pt x="21600" y="0"/>
                      <a:pt x="20829" y="0"/>
                    </a:cubicBezTo>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grpSp>
          <p:nvGrpSpPr>
            <p:cNvPr id="487" name="Group 487"/>
            <p:cNvGrpSpPr/>
            <p:nvPr/>
          </p:nvGrpSpPr>
          <p:grpSpPr>
            <a:xfrm>
              <a:off x="3260840" y="5058879"/>
              <a:ext cx="874818" cy="736303"/>
              <a:chOff x="0" y="0"/>
              <a:chExt cx="874132" cy="736302"/>
            </a:xfrm>
          </p:grpSpPr>
          <p:sp>
            <p:nvSpPr>
              <p:cNvPr id="484" name="Shape 484"/>
              <p:cNvSpPr/>
              <p:nvPr/>
            </p:nvSpPr>
            <p:spPr>
              <a:xfrm>
                <a:off x="157779" y="598472"/>
                <a:ext cx="141458" cy="1378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5" name="Shape 485"/>
              <p:cNvSpPr/>
              <p:nvPr/>
            </p:nvSpPr>
            <p:spPr>
              <a:xfrm>
                <a:off x="710912" y="598472"/>
                <a:ext cx="141459" cy="1378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6" name="Shape 486"/>
              <p:cNvSpPr/>
              <p:nvPr/>
            </p:nvSpPr>
            <p:spPr>
              <a:xfrm>
                <a:off x="-1" y="0"/>
                <a:ext cx="874134" cy="565829"/>
              </a:xfrm>
              <a:custGeom>
                <a:avLst/>
                <a:gdLst/>
                <a:ahLst/>
                <a:cxnLst>
                  <a:cxn ang="0">
                    <a:pos x="wd2" y="hd2"/>
                  </a:cxn>
                  <a:cxn ang="5400000">
                    <a:pos x="wd2" y="hd2"/>
                  </a:cxn>
                  <a:cxn ang="10800000">
                    <a:pos x="wd2" y="hd2"/>
                  </a:cxn>
                  <a:cxn ang="16200000">
                    <a:pos x="wd2" y="hd2"/>
                  </a:cxn>
                </a:cxnLst>
                <a:rect l="0" t="0" r="r" b="b"/>
                <a:pathLst>
                  <a:path w="21600" h="21600" extrusionOk="0">
                    <a:moveTo>
                      <a:pt x="4129" y="0"/>
                    </a:moveTo>
                    <a:cubicBezTo>
                      <a:pt x="635" y="0"/>
                      <a:pt x="635" y="0"/>
                      <a:pt x="635" y="0"/>
                    </a:cubicBezTo>
                    <a:cubicBezTo>
                      <a:pt x="318" y="0"/>
                      <a:pt x="0" y="327"/>
                      <a:pt x="0" y="818"/>
                    </a:cubicBezTo>
                    <a:cubicBezTo>
                      <a:pt x="0" y="1309"/>
                      <a:pt x="318" y="1800"/>
                      <a:pt x="635" y="1800"/>
                    </a:cubicBezTo>
                    <a:cubicBezTo>
                      <a:pt x="3176" y="1800"/>
                      <a:pt x="3176" y="1800"/>
                      <a:pt x="3176" y="1800"/>
                    </a:cubicBezTo>
                    <a:cubicBezTo>
                      <a:pt x="4976" y="19800"/>
                      <a:pt x="4976" y="19800"/>
                      <a:pt x="4976" y="19800"/>
                    </a:cubicBezTo>
                    <a:cubicBezTo>
                      <a:pt x="4976" y="21109"/>
                      <a:pt x="5506" y="21600"/>
                      <a:pt x="6247" y="21600"/>
                    </a:cubicBezTo>
                    <a:cubicBezTo>
                      <a:pt x="19694" y="21600"/>
                      <a:pt x="19694" y="21600"/>
                      <a:pt x="19694" y="21600"/>
                    </a:cubicBezTo>
                    <a:cubicBezTo>
                      <a:pt x="20435" y="21600"/>
                      <a:pt x="20329" y="19964"/>
                      <a:pt x="19694" y="19964"/>
                    </a:cubicBezTo>
                    <a:cubicBezTo>
                      <a:pt x="19694" y="19964"/>
                      <a:pt x="6565" y="19964"/>
                      <a:pt x="6565" y="19964"/>
                    </a:cubicBezTo>
                    <a:cubicBezTo>
                      <a:pt x="6141" y="19964"/>
                      <a:pt x="5929" y="19636"/>
                      <a:pt x="5929" y="18982"/>
                    </a:cubicBezTo>
                    <a:cubicBezTo>
                      <a:pt x="5929" y="18491"/>
                      <a:pt x="6141" y="18164"/>
                      <a:pt x="6565" y="18164"/>
                    </a:cubicBezTo>
                    <a:cubicBezTo>
                      <a:pt x="6565" y="18164"/>
                      <a:pt x="18318" y="17345"/>
                      <a:pt x="18741" y="17182"/>
                    </a:cubicBezTo>
                    <a:cubicBezTo>
                      <a:pt x="19588" y="17018"/>
                      <a:pt x="20012" y="16527"/>
                      <a:pt x="20224" y="15218"/>
                    </a:cubicBezTo>
                    <a:cubicBezTo>
                      <a:pt x="21600" y="5073"/>
                      <a:pt x="21600" y="5073"/>
                      <a:pt x="21600" y="5073"/>
                    </a:cubicBezTo>
                    <a:cubicBezTo>
                      <a:pt x="4659" y="5073"/>
                      <a:pt x="4659" y="5073"/>
                      <a:pt x="4659" y="5073"/>
                    </a:cubicBezTo>
                    <a:lnTo>
                      <a:pt x="4129" y="0"/>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grpSp>
          <p:nvGrpSpPr>
            <p:cNvPr id="490" name="Group 490"/>
            <p:cNvGrpSpPr/>
            <p:nvPr/>
          </p:nvGrpSpPr>
          <p:grpSpPr>
            <a:xfrm>
              <a:off x="5165181" y="924090"/>
              <a:ext cx="668646" cy="930890"/>
              <a:chOff x="0" y="0"/>
              <a:chExt cx="668122" cy="930889"/>
            </a:xfrm>
          </p:grpSpPr>
          <p:sp>
            <p:nvSpPr>
              <p:cNvPr id="488" name="Shape 488"/>
              <p:cNvSpPr/>
              <p:nvPr/>
            </p:nvSpPr>
            <p:spPr>
              <a:xfrm>
                <a:off x="-1" y="-1"/>
                <a:ext cx="223048" cy="930891"/>
              </a:xfrm>
              <a:custGeom>
                <a:avLst/>
                <a:gdLst/>
                <a:ahLst/>
                <a:cxnLst>
                  <a:cxn ang="0">
                    <a:pos x="wd2" y="hd2"/>
                  </a:cxn>
                  <a:cxn ang="5400000">
                    <a:pos x="wd2" y="hd2"/>
                  </a:cxn>
                  <a:cxn ang="10800000">
                    <a:pos x="wd2" y="hd2"/>
                  </a:cxn>
                  <a:cxn ang="16200000">
                    <a:pos x="wd2" y="hd2"/>
                  </a:cxn>
                </a:cxnLst>
                <a:rect l="0" t="0" r="r" b="b"/>
                <a:pathLst>
                  <a:path w="21600" h="21600" extrusionOk="0">
                    <a:moveTo>
                      <a:pt x="0" y="726"/>
                    </a:moveTo>
                    <a:cubicBezTo>
                      <a:pt x="0" y="20930"/>
                      <a:pt x="0" y="20930"/>
                      <a:pt x="0" y="20930"/>
                    </a:cubicBezTo>
                    <a:cubicBezTo>
                      <a:pt x="0" y="21321"/>
                      <a:pt x="1161" y="21600"/>
                      <a:pt x="2787" y="21600"/>
                    </a:cubicBezTo>
                    <a:cubicBezTo>
                      <a:pt x="21600" y="21600"/>
                      <a:pt x="21600" y="21600"/>
                      <a:pt x="21600" y="21600"/>
                    </a:cubicBezTo>
                    <a:cubicBezTo>
                      <a:pt x="21600" y="0"/>
                      <a:pt x="21600" y="0"/>
                      <a:pt x="21600" y="0"/>
                    </a:cubicBezTo>
                    <a:cubicBezTo>
                      <a:pt x="2787" y="0"/>
                      <a:pt x="2787" y="0"/>
                      <a:pt x="2787" y="0"/>
                    </a:cubicBezTo>
                    <a:cubicBezTo>
                      <a:pt x="1161" y="0"/>
                      <a:pt x="0" y="335"/>
                      <a:pt x="0" y="726"/>
                    </a:cubicBezTo>
                    <a:close/>
                    <a:moveTo>
                      <a:pt x="13703" y="7647"/>
                    </a:moveTo>
                    <a:cubicBezTo>
                      <a:pt x="13703" y="7367"/>
                      <a:pt x="14632" y="7144"/>
                      <a:pt x="15561" y="7144"/>
                    </a:cubicBezTo>
                    <a:cubicBezTo>
                      <a:pt x="16723" y="7144"/>
                      <a:pt x="17652" y="7367"/>
                      <a:pt x="17652" y="7647"/>
                    </a:cubicBezTo>
                    <a:cubicBezTo>
                      <a:pt x="17652" y="11944"/>
                      <a:pt x="17652" y="11944"/>
                      <a:pt x="17652" y="11944"/>
                    </a:cubicBezTo>
                    <a:cubicBezTo>
                      <a:pt x="17652" y="12167"/>
                      <a:pt x="16723" y="12391"/>
                      <a:pt x="15561" y="12391"/>
                    </a:cubicBezTo>
                    <a:cubicBezTo>
                      <a:pt x="14632" y="12391"/>
                      <a:pt x="13703" y="12167"/>
                      <a:pt x="13703" y="11944"/>
                    </a:cubicBezTo>
                    <a:lnTo>
                      <a:pt x="13703" y="7647"/>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89" name="Shape 489"/>
              <p:cNvSpPr/>
              <p:nvPr/>
            </p:nvSpPr>
            <p:spPr>
              <a:xfrm>
                <a:off x="254619" y="-1"/>
                <a:ext cx="413504" cy="930891"/>
              </a:xfrm>
              <a:custGeom>
                <a:avLst/>
                <a:gdLst/>
                <a:ahLst/>
                <a:cxnLst>
                  <a:cxn ang="0">
                    <a:pos x="wd2" y="hd2"/>
                  </a:cxn>
                  <a:cxn ang="5400000">
                    <a:pos x="wd2" y="hd2"/>
                  </a:cxn>
                  <a:cxn ang="10800000">
                    <a:pos x="wd2" y="hd2"/>
                  </a:cxn>
                  <a:cxn ang="16200000">
                    <a:pos x="wd2" y="hd2"/>
                  </a:cxn>
                </a:cxnLst>
                <a:rect l="0" t="0" r="r" b="b"/>
                <a:pathLst>
                  <a:path w="21600" h="21600" extrusionOk="0">
                    <a:moveTo>
                      <a:pt x="20093" y="0"/>
                    </a:moveTo>
                    <a:cubicBezTo>
                      <a:pt x="0" y="0"/>
                      <a:pt x="0" y="0"/>
                      <a:pt x="0" y="0"/>
                    </a:cubicBezTo>
                    <a:cubicBezTo>
                      <a:pt x="0" y="21600"/>
                      <a:pt x="0" y="21600"/>
                      <a:pt x="0" y="21600"/>
                    </a:cubicBezTo>
                    <a:cubicBezTo>
                      <a:pt x="20093" y="21600"/>
                      <a:pt x="20093" y="21600"/>
                      <a:pt x="20093" y="21600"/>
                    </a:cubicBezTo>
                    <a:cubicBezTo>
                      <a:pt x="20972" y="21600"/>
                      <a:pt x="21600" y="21321"/>
                      <a:pt x="21600" y="20930"/>
                    </a:cubicBezTo>
                    <a:cubicBezTo>
                      <a:pt x="21600" y="726"/>
                      <a:pt x="21600" y="726"/>
                      <a:pt x="21600" y="726"/>
                    </a:cubicBezTo>
                    <a:cubicBezTo>
                      <a:pt x="21600" y="335"/>
                      <a:pt x="20972" y="0"/>
                      <a:pt x="20093" y="0"/>
                    </a:cubicBezTo>
                    <a:close/>
                    <a:moveTo>
                      <a:pt x="4144" y="11944"/>
                    </a:moveTo>
                    <a:cubicBezTo>
                      <a:pt x="4144" y="12167"/>
                      <a:pt x="3642" y="12391"/>
                      <a:pt x="3014" y="12391"/>
                    </a:cubicBezTo>
                    <a:cubicBezTo>
                      <a:pt x="2386" y="12391"/>
                      <a:pt x="1884" y="12167"/>
                      <a:pt x="1884" y="11944"/>
                    </a:cubicBezTo>
                    <a:cubicBezTo>
                      <a:pt x="1884" y="7647"/>
                      <a:pt x="1884" y="7647"/>
                      <a:pt x="1884" y="7647"/>
                    </a:cubicBezTo>
                    <a:cubicBezTo>
                      <a:pt x="1884" y="7367"/>
                      <a:pt x="2386" y="7144"/>
                      <a:pt x="3014" y="7144"/>
                    </a:cubicBezTo>
                    <a:cubicBezTo>
                      <a:pt x="3642" y="7144"/>
                      <a:pt x="4144" y="7367"/>
                      <a:pt x="4144" y="7647"/>
                    </a:cubicBezTo>
                    <a:lnTo>
                      <a:pt x="4144" y="11944"/>
                    </a:lnTo>
                    <a:close/>
                    <a:moveTo>
                      <a:pt x="17205" y="11609"/>
                    </a:moveTo>
                    <a:cubicBezTo>
                      <a:pt x="17205" y="11944"/>
                      <a:pt x="16577" y="12167"/>
                      <a:pt x="15949" y="12167"/>
                    </a:cubicBezTo>
                    <a:cubicBezTo>
                      <a:pt x="9419" y="12167"/>
                      <a:pt x="9419" y="12167"/>
                      <a:pt x="9419" y="12167"/>
                    </a:cubicBezTo>
                    <a:cubicBezTo>
                      <a:pt x="8665" y="12167"/>
                      <a:pt x="8163" y="11944"/>
                      <a:pt x="8163" y="11609"/>
                    </a:cubicBezTo>
                    <a:cubicBezTo>
                      <a:pt x="8163" y="9712"/>
                      <a:pt x="8163" y="9712"/>
                      <a:pt x="8163" y="9712"/>
                    </a:cubicBezTo>
                    <a:cubicBezTo>
                      <a:pt x="8163" y="9433"/>
                      <a:pt x="8665" y="9153"/>
                      <a:pt x="9419" y="9153"/>
                    </a:cubicBezTo>
                    <a:cubicBezTo>
                      <a:pt x="10047" y="9153"/>
                      <a:pt x="10047" y="9153"/>
                      <a:pt x="10047" y="9153"/>
                    </a:cubicBezTo>
                    <a:cubicBezTo>
                      <a:pt x="10047" y="9712"/>
                      <a:pt x="10047" y="9712"/>
                      <a:pt x="10047" y="9712"/>
                    </a:cubicBezTo>
                    <a:cubicBezTo>
                      <a:pt x="9544" y="9712"/>
                      <a:pt x="9544" y="9712"/>
                      <a:pt x="9544" y="9712"/>
                    </a:cubicBezTo>
                    <a:cubicBezTo>
                      <a:pt x="9293" y="9712"/>
                      <a:pt x="9042" y="9767"/>
                      <a:pt x="9042" y="9935"/>
                    </a:cubicBezTo>
                    <a:cubicBezTo>
                      <a:pt x="9042" y="10326"/>
                      <a:pt x="9042" y="10326"/>
                      <a:pt x="9042" y="10326"/>
                    </a:cubicBezTo>
                    <a:cubicBezTo>
                      <a:pt x="9042" y="10437"/>
                      <a:pt x="9293" y="10549"/>
                      <a:pt x="9544" y="10549"/>
                    </a:cubicBezTo>
                    <a:cubicBezTo>
                      <a:pt x="11428" y="10549"/>
                      <a:pt x="11428" y="10549"/>
                      <a:pt x="11428" y="10549"/>
                    </a:cubicBezTo>
                    <a:cubicBezTo>
                      <a:pt x="11679" y="10549"/>
                      <a:pt x="11930" y="10437"/>
                      <a:pt x="11930" y="10326"/>
                    </a:cubicBezTo>
                    <a:cubicBezTo>
                      <a:pt x="11930" y="9935"/>
                      <a:pt x="11930" y="9935"/>
                      <a:pt x="11930" y="9935"/>
                    </a:cubicBezTo>
                    <a:cubicBezTo>
                      <a:pt x="11930" y="9767"/>
                      <a:pt x="11679" y="9712"/>
                      <a:pt x="11428" y="9712"/>
                    </a:cubicBezTo>
                    <a:cubicBezTo>
                      <a:pt x="10800" y="9712"/>
                      <a:pt x="10800" y="9712"/>
                      <a:pt x="10800" y="9712"/>
                    </a:cubicBezTo>
                    <a:cubicBezTo>
                      <a:pt x="10800" y="9153"/>
                      <a:pt x="10800" y="9153"/>
                      <a:pt x="10800" y="9153"/>
                    </a:cubicBezTo>
                    <a:cubicBezTo>
                      <a:pt x="14567" y="9153"/>
                      <a:pt x="14567" y="9153"/>
                      <a:pt x="14567" y="9153"/>
                    </a:cubicBezTo>
                    <a:cubicBezTo>
                      <a:pt x="14567" y="9712"/>
                      <a:pt x="14567" y="9712"/>
                      <a:pt x="14567" y="9712"/>
                    </a:cubicBezTo>
                    <a:cubicBezTo>
                      <a:pt x="13940" y="9712"/>
                      <a:pt x="13940" y="9712"/>
                      <a:pt x="13940" y="9712"/>
                    </a:cubicBezTo>
                    <a:cubicBezTo>
                      <a:pt x="13688" y="9712"/>
                      <a:pt x="13437" y="9767"/>
                      <a:pt x="13437" y="9935"/>
                    </a:cubicBezTo>
                    <a:cubicBezTo>
                      <a:pt x="13437" y="10326"/>
                      <a:pt x="13437" y="10326"/>
                      <a:pt x="13437" y="10326"/>
                    </a:cubicBezTo>
                    <a:cubicBezTo>
                      <a:pt x="13437" y="10437"/>
                      <a:pt x="13688" y="10549"/>
                      <a:pt x="13940" y="10549"/>
                    </a:cubicBezTo>
                    <a:cubicBezTo>
                      <a:pt x="15823" y="10549"/>
                      <a:pt x="15823" y="10549"/>
                      <a:pt x="15823" y="10549"/>
                    </a:cubicBezTo>
                    <a:cubicBezTo>
                      <a:pt x="16074" y="10549"/>
                      <a:pt x="16326" y="10437"/>
                      <a:pt x="16326" y="10326"/>
                    </a:cubicBezTo>
                    <a:cubicBezTo>
                      <a:pt x="16326" y="9935"/>
                      <a:pt x="16326" y="9935"/>
                      <a:pt x="16326" y="9935"/>
                    </a:cubicBezTo>
                    <a:cubicBezTo>
                      <a:pt x="16326" y="9767"/>
                      <a:pt x="16074" y="9712"/>
                      <a:pt x="15823" y="9712"/>
                    </a:cubicBezTo>
                    <a:cubicBezTo>
                      <a:pt x="15321" y="9712"/>
                      <a:pt x="15321" y="9712"/>
                      <a:pt x="15321" y="9712"/>
                    </a:cubicBezTo>
                    <a:cubicBezTo>
                      <a:pt x="15321" y="9153"/>
                      <a:pt x="15321" y="9153"/>
                      <a:pt x="15321" y="9153"/>
                    </a:cubicBezTo>
                    <a:cubicBezTo>
                      <a:pt x="15949" y="9153"/>
                      <a:pt x="15949" y="9153"/>
                      <a:pt x="15949" y="9153"/>
                    </a:cubicBezTo>
                    <a:cubicBezTo>
                      <a:pt x="16577" y="9153"/>
                      <a:pt x="17205" y="9433"/>
                      <a:pt x="17205" y="9712"/>
                    </a:cubicBezTo>
                    <a:lnTo>
                      <a:pt x="17205" y="11609"/>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grpSp>
          <p:nvGrpSpPr>
            <p:cNvPr id="496" name="Group 496"/>
            <p:cNvGrpSpPr/>
            <p:nvPr/>
          </p:nvGrpSpPr>
          <p:grpSpPr>
            <a:xfrm>
              <a:off x="2177839" y="3028814"/>
              <a:ext cx="801842" cy="928985"/>
              <a:chOff x="0" y="0"/>
              <a:chExt cx="801213" cy="928984"/>
            </a:xfrm>
          </p:grpSpPr>
          <p:sp>
            <p:nvSpPr>
              <p:cNvPr id="491" name="Shape 491"/>
              <p:cNvSpPr/>
              <p:nvPr/>
            </p:nvSpPr>
            <p:spPr>
              <a:xfrm>
                <a:off x="58281" y="415977"/>
                <a:ext cx="489632" cy="400928"/>
              </a:xfrm>
              <a:custGeom>
                <a:avLst/>
                <a:gdLst/>
                <a:ahLst/>
                <a:cxnLst>
                  <a:cxn ang="0">
                    <a:pos x="wd2" y="hd2"/>
                  </a:cxn>
                  <a:cxn ang="5400000">
                    <a:pos x="wd2" y="hd2"/>
                  </a:cxn>
                  <a:cxn ang="10800000">
                    <a:pos x="wd2" y="hd2"/>
                  </a:cxn>
                  <a:cxn ang="16200000">
                    <a:pos x="wd2" y="hd2"/>
                  </a:cxn>
                </a:cxnLst>
                <a:rect l="0" t="0" r="r" b="b"/>
                <a:pathLst>
                  <a:path w="21600" h="21600" extrusionOk="0">
                    <a:moveTo>
                      <a:pt x="20665" y="0"/>
                    </a:moveTo>
                    <a:cubicBezTo>
                      <a:pt x="935" y="0"/>
                      <a:pt x="935" y="0"/>
                      <a:pt x="935" y="0"/>
                    </a:cubicBezTo>
                    <a:cubicBezTo>
                      <a:pt x="401" y="0"/>
                      <a:pt x="0" y="530"/>
                      <a:pt x="0" y="1141"/>
                    </a:cubicBezTo>
                    <a:cubicBezTo>
                      <a:pt x="0" y="21600"/>
                      <a:pt x="0" y="21600"/>
                      <a:pt x="0" y="21600"/>
                    </a:cubicBezTo>
                    <a:cubicBezTo>
                      <a:pt x="21600" y="21600"/>
                      <a:pt x="21600" y="21600"/>
                      <a:pt x="21600" y="21600"/>
                    </a:cubicBezTo>
                    <a:cubicBezTo>
                      <a:pt x="21600" y="1141"/>
                      <a:pt x="21600" y="1141"/>
                      <a:pt x="21600" y="1141"/>
                    </a:cubicBezTo>
                    <a:cubicBezTo>
                      <a:pt x="21600" y="530"/>
                      <a:pt x="21166" y="0"/>
                      <a:pt x="20665" y="0"/>
                    </a:cubicBezTo>
                    <a:close/>
                    <a:moveTo>
                      <a:pt x="7779" y="16913"/>
                    </a:moveTo>
                    <a:cubicBezTo>
                      <a:pt x="1903" y="16913"/>
                      <a:pt x="1903" y="16913"/>
                      <a:pt x="1903" y="16913"/>
                    </a:cubicBezTo>
                    <a:cubicBezTo>
                      <a:pt x="1536" y="16913"/>
                      <a:pt x="1235" y="16546"/>
                      <a:pt x="1235" y="16098"/>
                    </a:cubicBezTo>
                    <a:cubicBezTo>
                      <a:pt x="1235" y="15609"/>
                      <a:pt x="1536" y="15242"/>
                      <a:pt x="1903" y="15242"/>
                    </a:cubicBezTo>
                    <a:cubicBezTo>
                      <a:pt x="7812" y="15242"/>
                      <a:pt x="7812" y="15242"/>
                      <a:pt x="7812" y="15242"/>
                    </a:cubicBezTo>
                    <a:cubicBezTo>
                      <a:pt x="8179" y="15283"/>
                      <a:pt x="8480" y="15650"/>
                      <a:pt x="8480" y="16098"/>
                    </a:cubicBezTo>
                    <a:cubicBezTo>
                      <a:pt x="8480" y="16546"/>
                      <a:pt x="8179" y="16913"/>
                      <a:pt x="7779" y="16913"/>
                    </a:cubicBezTo>
                    <a:close/>
                    <a:moveTo>
                      <a:pt x="7779" y="13490"/>
                    </a:moveTo>
                    <a:cubicBezTo>
                      <a:pt x="1903" y="13490"/>
                      <a:pt x="1903" y="13490"/>
                      <a:pt x="1903" y="13490"/>
                    </a:cubicBezTo>
                    <a:cubicBezTo>
                      <a:pt x="1536" y="13490"/>
                      <a:pt x="1235" y="13123"/>
                      <a:pt x="1235" y="12634"/>
                    </a:cubicBezTo>
                    <a:cubicBezTo>
                      <a:pt x="1235" y="12186"/>
                      <a:pt x="1536" y="11819"/>
                      <a:pt x="1903" y="11819"/>
                    </a:cubicBezTo>
                    <a:cubicBezTo>
                      <a:pt x="7812" y="11819"/>
                      <a:pt x="7812" y="11819"/>
                      <a:pt x="7812" y="11819"/>
                    </a:cubicBezTo>
                    <a:cubicBezTo>
                      <a:pt x="8179" y="11860"/>
                      <a:pt x="8480" y="12186"/>
                      <a:pt x="8480" y="12634"/>
                    </a:cubicBezTo>
                    <a:cubicBezTo>
                      <a:pt x="8480" y="13123"/>
                      <a:pt x="8179" y="13490"/>
                      <a:pt x="7779" y="13490"/>
                    </a:cubicBezTo>
                    <a:close/>
                    <a:moveTo>
                      <a:pt x="14723" y="17239"/>
                    </a:moveTo>
                    <a:cubicBezTo>
                      <a:pt x="11618" y="17239"/>
                      <a:pt x="9081" y="14142"/>
                      <a:pt x="9081" y="10352"/>
                    </a:cubicBezTo>
                    <a:cubicBezTo>
                      <a:pt x="9081" y="6562"/>
                      <a:pt x="11618" y="3464"/>
                      <a:pt x="14723" y="3464"/>
                    </a:cubicBezTo>
                    <a:cubicBezTo>
                      <a:pt x="17828" y="3464"/>
                      <a:pt x="20365" y="6562"/>
                      <a:pt x="20365" y="10352"/>
                    </a:cubicBezTo>
                    <a:cubicBezTo>
                      <a:pt x="20365" y="14142"/>
                      <a:pt x="17828" y="17239"/>
                      <a:pt x="14723" y="17239"/>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92" name="Shape 492"/>
              <p:cNvSpPr/>
              <p:nvPr/>
            </p:nvSpPr>
            <p:spPr>
              <a:xfrm>
                <a:off x="-1" y="187654"/>
                <a:ext cx="605235" cy="629251"/>
              </a:xfrm>
              <a:custGeom>
                <a:avLst/>
                <a:gdLst/>
                <a:ahLst/>
                <a:cxnLst>
                  <a:cxn ang="0">
                    <a:pos x="wd2" y="hd2"/>
                  </a:cxn>
                  <a:cxn ang="5400000">
                    <a:pos x="wd2" y="hd2"/>
                  </a:cxn>
                  <a:cxn ang="10800000">
                    <a:pos x="wd2" y="hd2"/>
                  </a:cxn>
                  <a:cxn ang="16200000">
                    <a:pos x="wd2" y="hd2"/>
                  </a:cxn>
                </a:cxnLst>
                <a:rect l="0" t="0" r="r" b="b"/>
                <a:pathLst>
                  <a:path w="21600" h="21600" extrusionOk="0">
                    <a:moveTo>
                      <a:pt x="20736" y="0"/>
                    </a:moveTo>
                    <a:cubicBezTo>
                      <a:pt x="864" y="0"/>
                      <a:pt x="864" y="0"/>
                      <a:pt x="864" y="0"/>
                    </a:cubicBezTo>
                    <a:cubicBezTo>
                      <a:pt x="405" y="0"/>
                      <a:pt x="0" y="363"/>
                      <a:pt x="0" y="831"/>
                    </a:cubicBezTo>
                    <a:cubicBezTo>
                      <a:pt x="0" y="20795"/>
                      <a:pt x="0" y="20795"/>
                      <a:pt x="0" y="20795"/>
                    </a:cubicBezTo>
                    <a:cubicBezTo>
                      <a:pt x="0" y="21237"/>
                      <a:pt x="405" y="21600"/>
                      <a:pt x="864" y="21600"/>
                    </a:cubicBezTo>
                    <a:cubicBezTo>
                      <a:pt x="1215" y="21600"/>
                      <a:pt x="1215" y="21600"/>
                      <a:pt x="1215" y="21600"/>
                    </a:cubicBezTo>
                    <a:cubicBezTo>
                      <a:pt x="1215" y="7866"/>
                      <a:pt x="1215" y="7866"/>
                      <a:pt x="1215" y="7866"/>
                    </a:cubicBezTo>
                    <a:cubicBezTo>
                      <a:pt x="1215" y="7399"/>
                      <a:pt x="1539" y="7010"/>
                      <a:pt x="1971" y="7010"/>
                    </a:cubicBezTo>
                    <a:cubicBezTo>
                      <a:pt x="19629" y="7010"/>
                      <a:pt x="19629" y="7010"/>
                      <a:pt x="19629" y="7010"/>
                    </a:cubicBezTo>
                    <a:cubicBezTo>
                      <a:pt x="20061" y="7010"/>
                      <a:pt x="20412" y="7399"/>
                      <a:pt x="20412" y="7866"/>
                    </a:cubicBezTo>
                    <a:cubicBezTo>
                      <a:pt x="20412" y="21600"/>
                      <a:pt x="20412" y="21600"/>
                      <a:pt x="20412" y="21600"/>
                    </a:cubicBezTo>
                    <a:cubicBezTo>
                      <a:pt x="20736" y="21600"/>
                      <a:pt x="20736" y="21600"/>
                      <a:pt x="20736" y="21600"/>
                    </a:cubicBezTo>
                    <a:cubicBezTo>
                      <a:pt x="21222" y="21600"/>
                      <a:pt x="21600" y="21237"/>
                      <a:pt x="21600" y="20795"/>
                    </a:cubicBezTo>
                    <a:cubicBezTo>
                      <a:pt x="21600" y="831"/>
                      <a:pt x="21600" y="831"/>
                      <a:pt x="21600" y="831"/>
                    </a:cubicBezTo>
                    <a:cubicBezTo>
                      <a:pt x="21600" y="363"/>
                      <a:pt x="21222" y="0"/>
                      <a:pt x="20736" y="0"/>
                    </a:cubicBezTo>
                    <a:close/>
                    <a:moveTo>
                      <a:pt x="20412" y="4933"/>
                    </a:moveTo>
                    <a:cubicBezTo>
                      <a:pt x="20412" y="5374"/>
                      <a:pt x="20034" y="5763"/>
                      <a:pt x="19548" y="5763"/>
                    </a:cubicBezTo>
                    <a:cubicBezTo>
                      <a:pt x="2052" y="5763"/>
                      <a:pt x="2052" y="5763"/>
                      <a:pt x="2052" y="5763"/>
                    </a:cubicBezTo>
                    <a:cubicBezTo>
                      <a:pt x="1566" y="5763"/>
                      <a:pt x="1188" y="5374"/>
                      <a:pt x="1188" y="4933"/>
                    </a:cubicBezTo>
                    <a:cubicBezTo>
                      <a:pt x="1188" y="2362"/>
                      <a:pt x="1188" y="2362"/>
                      <a:pt x="1188" y="2362"/>
                    </a:cubicBezTo>
                    <a:cubicBezTo>
                      <a:pt x="1188" y="1921"/>
                      <a:pt x="1566" y="1532"/>
                      <a:pt x="2052" y="1532"/>
                    </a:cubicBezTo>
                    <a:cubicBezTo>
                      <a:pt x="19548" y="1532"/>
                      <a:pt x="19548" y="1532"/>
                      <a:pt x="19548" y="1532"/>
                    </a:cubicBezTo>
                    <a:cubicBezTo>
                      <a:pt x="20034" y="1532"/>
                      <a:pt x="20412" y="1921"/>
                      <a:pt x="20412" y="2362"/>
                    </a:cubicBezTo>
                    <a:lnTo>
                      <a:pt x="20412" y="4933"/>
                    </a:ln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93" name="Shape 493"/>
              <p:cNvSpPr/>
              <p:nvPr/>
            </p:nvSpPr>
            <p:spPr>
              <a:xfrm>
                <a:off x="58281" y="837399"/>
                <a:ext cx="489632" cy="91586"/>
              </a:xfrm>
              <a:custGeom>
                <a:avLst/>
                <a:gdLst/>
                <a:ahLst/>
                <a:cxnLst>
                  <a:cxn ang="0">
                    <a:pos x="wd2" y="hd2"/>
                  </a:cxn>
                  <a:cxn ang="5400000">
                    <a:pos x="wd2" y="hd2"/>
                  </a:cxn>
                  <a:cxn ang="10800000">
                    <a:pos x="wd2" y="hd2"/>
                  </a:cxn>
                  <a:cxn ang="16200000">
                    <a:pos x="wd2" y="hd2"/>
                  </a:cxn>
                </a:cxnLst>
                <a:rect l="0" t="0" r="r" b="b"/>
                <a:pathLst>
                  <a:path w="21600" h="21600" extrusionOk="0">
                    <a:moveTo>
                      <a:pt x="0" y="19458"/>
                    </a:moveTo>
                    <a:cubicBezTo>
                      <a:pt x="0" y="20707"/>
                      <a:pt x="167" y="21600"/>
                      <a:pt x="401" y="21600"/>
                    </a:cubicBezTo>
                    <a:cubicBezTo>
                      <a:pt x="21166" y="21600"/>
                      <a:pt x="21166" y="21600"/>
                      <a:pt x="21166" y="21600"/>
                    </a:cubicBezTo>
                    <a:cubicBezTo>
                      <a:pt x="21400" y="21600"/>
                      <a:pt x="21600" y="20707"/>
                      <a:pt x="21600" y="19458"/>
                    </a:cubicBezTo>
                    <a:cubicBezTo>
                      <a:pt x="21600" y="0"/>
                      <a:pt x="21600" y="0"/>
                      <a:pt x="21600" y="0"/>
                    </a:cubicBezTo>
                    <a:cubicBezTo>
                      <a:pt x="0" y="0"/>
                      <a:pt x="0" y="0"/>
                      <a:pt x="0" y="0"/>
                    </a:cubicBezTo>
                    <a:lnTo>
                      <a:pt x="0" y="19458"/>
                    </a:lnTo>
                    <a:close/>
                    <a:moveTo>
                      <a:pt x="19998" y="6069"/>
                    </a:moveTo>
                    <a:cubicBezTo>
                      <a:pt x="20498" y="6069"/>
                      <a:pt x="20899" y="8212"/>
                      <a:pt x="20899" y="10889"/>
                    </a:cubicBezTo>
                    <a:cubicBezTo>
                      <a:pt x="20899" y="13388"/>
                      <a:pt x="20498" y="15531"/>
                      <a:pt x="19998" y="15531"/>
                    </a:cubicBezTo>
                    <a:cubicBezTo>
                      <a:pt x="19497" y="15531"/>
                      <a:pt x="19096" y="13388"/>
                      <a:pt x="19096" y="10889"/>
                    </a:cubicBezTo>
                    <a:cubicBezTo>
                      <a:pt x="19096" y="8212"/>
                      <a:pt x="19497" y="6069"/>
                      <a:pt x="19998" y="6069"/>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94" name="Shape 494"/>
              <p:cNvSpPr/>
              <p:nvPr/>
            </p:nvSpPr>
            <p:spPr>
              <a:xfrm>
                <a:off x="562963" y="90624"/>
                <a:ext cx="147627" cy="150509"/>
              </a:xfrm>
              <a:custGeom>
                <a:avLst/>
                <a:gdLst/>
                <a:ahLst/>
                <a:cxnLst>
                  <a:cxn ang="0">
                    <a:pos x="wd2" y="hd2"/>
                  </a:cxn>
                  <a:cxn ang="5400000">
                    <a:pos x="wd2" y="hd2"/>
                  </a:cxn>
                  <a:cxn ang="10800000">
                    <a:pos x="wd2" y="hd2"/>
                  </a:cxn>
                  <a:cxn ang="16200000">
                    <a:pos x="wd2" y="hd2"/>
                  </a:cxn>
                </a:cxnLst>
                <a:rect l="0" t="0" r="r" b="b"/>
                <a:pathLst>
                  <a:path w="21600" h="21600" extrusionOk="0">
                    <a:moveTo>
                      <a:pt x="1883" y="0"/>
                    </a:moveTo>
                    <a:cubicBezTo>
                      <a:pt x="0" y="3799"/>
                      <a:pt x="0" y="3799"/>
                      <a:pt x="0" y="3799"/>
                    </a:cubicBezTo>
                    <a:cubicBezTo>
                      <a:pt x="3545" y="5644"/>
                      <a:pt x="6978" y="8032"/>
                      <a:pt x="9969" y="10963"/>
                    </a:cubicBezTo>
                    <a:cubicBezTo>
                      <a:pt x="13182" y="14111"/>
                      <a:pt x="15729" y="17692"/>
                      <a:pt x="17612" y="21600"/>
                    </a:cubicBezTo>
                    <a:cubicBezTo>
                      <a:pt x="21600" y="19646"/>
                      <a:pt x="21600" y="19646"/>
                      <a:pt x="21600" y="19646"/>
                    </a:cubicBezTo>
                    <a:cubicBezTo>
                      <a:pt x="19495" y="15413"/>
                      <a:pt x="16726" y="11397"/>
                      <a:pt x="13071" y="7924"/>
                    </a:cubicBezTo>
                    <a:cubicBezTo>
                      <a:pt x="9748" y="4559"/>
                      <a:pt x="5871" y="1954"/>
                      <a:pt x="1883" y="0"/>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sp>
            <p:nvSpPr>
              <p:cNvPr id="495" name="Shape 495"/>
              <p:cNvSpPr/>
              <p:nvPr/>
            </p:nvSpPr>
            <p:spPr>
              <a:xfrm>
                <a:off x="606834" y="0"/>
                <a:ext cx="194380" cy="197262"/>
              </a:xfrm>
              <a:custGeom>
                <a:avLst/>
                <a:gdLst/>
                <a:ahLst/>
                <a:cxnLst>
                  <a:cxn ang="0">
                    <a:pos x="wd2" y="hd2"/>
                  </a:cxn>
                  <a:cxn ang="5400000">
                    <a:pos x="wd2" y="hd2"/>
                  </a:cxn>
                  <a:cxn ang="10800000">
                    <a:pos x="wd2" y="hd2"/>
                  </a:cxn>
                  <a:cxn ang="16200000">
                    <a:pos x="wd2" y="hd2"/>
                  </a:cxn>
                </a:cxnLst>
                <a:rect l="0" t="0" r="r" b="b"/>
                <a:pathLst>
                  <a:path w="21600" h="21600" extrusionOk="0">
                    <a:moveTo>
                      <a:pt x="12943" y="8193"/>
                    </a:moveTo>
                    <a:cubicBezTo>
                      <a:pt x="9497" y="4717"/>
                      <a:pt x="5631" y="2069"/>
                      <a:pt x="1429" y="0"/>
                    </a:cubicBezTo>
                    <a:cubicBezTo>
                      <a:pt x="0" y="2897"/>
                      <a:pt x="0" y="2897"/>
                      <a:pt x="0" y="2897"/>
                    </a:cubicBezTo>
                    <a:cubicBezTo>
                      <a:pt x="3866" y="4800"/>
                      <a:pt x="7396" y="7366"/>
                      <a:pt x="10590" y="10510"/>
                    </a:cubicBezTo>
                    <a:cubicBezTo>
                      <a:pt x="13952" y="13821"/>
                      <a:pt x="16641" y="17545"/>
                      <a:pt x="18574" y="21600"/>
                    </a:cubicBezTo>
                    <a:cubicBezTo>
                      <a:pt x="21600" y="20110"/>
                      <a:pt x="21600" y="20110"/>
                      <a:pt x="21600" y="20110"/>
                    </a:cubicBezTo>
                    <a:cubicBezTo>
                      <a:pt x="19499" y="15807"/>
                      <a:pt x="16641" y="11752"/>
                      <a:pt x="12943" y="8193"/>
                    </a:cubicBezTo>
                    <a:close/>
                  </a:path>
                </a:pathLst>
              </a:custGeom>
              <a:solidFill>
                <a:srgbClr val="FF1414"/>
              </a:solidFill>
              <a:ln w="12700" cap="flat">
                <a:noFill/>
                <a:miter lim="400000"/>
              </a:ln>
              <a:effectLst/>
            </p:spPr>
            <p:txBody>
              <a:bodyPr wrap="square" lIns="60896" tIns="60896" rIns="60896" bIns="60896" numCol="1" anchor="t">
                <a:noAutofit/>
              </a:bodyPr>
              <a:lstStyle/>
              <a:p>
                <a:pPr lvl="0">
                  <a:defRPr sz="2400">
                    <a:solidFill>
                      <a:srgbClr val="000000"/>
                    </a:solidFill>
                    <a:latin typeface="Arial"/>
                    <a:ea typeface="Arial"/>
                    <a:cs typeface="Arial"/>
                    <a:sym typeface="Arial"/>
                  </a:defRPr>
                </a:pPr>
                <a:endParaRPr/>
              </a:p>
            </p:txBody>
          </p:sp>
        </p:grpSp>
        <p:sp>
          <p:nvSpPr>
            <p:cNvPr id="497" name="Shape 497"/>
            <p:cNvSpPr/>
            <p:nvPr/>
          </p:nvSpPr>
          <p:spPr>
            <a:xfrm>
              <a:off x="3692795" y="2919642"/>
              <a:ext cx="842166" cy="891693"/>
            </a:xfrm>
            <a:custGeom>
              <a:avLst/>
              <a:gdLst/>
              <a:ahLst/>
              <a:cxnLst>
                <a:cxn ang="0">
                  <a:pos x="wd2" y="hd2"/>
                </a:cxn>
                <a:cxn ang="5400000">
                  <a:pos x="wd2" y="hd2"/>
                </a:cxn>
                <a:cxn ang="10800000">
                  <a:pos x="wd2" y="hd2"/>
                </a:cxn>
                <a:cxn ang="16200000">
                  <a:pos x="wd2" y="hd2"/>
                </a:cxn>
              </a:cxnLst>
              <a:rect l="0" t="0" r="r" b="b"/>
              <a:pathLst>
                <a:path w="21600" h="21600" extrusionOk="0">
                  <a:moveTo>
                    <a:pt x="16477" y="10800"/>
                  </a:moveTo>
                  <a:cubicBezTo>
                    <a:pt x="21600" y="13750"/>
                    <a:pt x="21600" y="13750"/>
                    <a:pt x="21600" y="13750"/>
                  </a:cubicBezTo>
                  <a:cubicBezTo>
                    <a:pt x="18761" y="18652"/>
                    <a:pt x="18761" y="18652"/>
                    <a:pt x="18761" y="18652"/>
                  </a:cubicBezTo>
                  <a:cubicBezTo>
                    <a:pt x="13639" y="15705"/>
                    <a:pt x="13639" y="15705"/>
                    <a:pt x="13639" y="15705"/>
                  </a:cubicBezTo>
                  <a:cubicBezTo>
                    <a:pt x="13639" y="21600"/>
                    <a:pt x="13639" y="21600"/>
                    <a:pt x="13639" y="21600"/>
                  </a:cubicBezTo>
                  <a:cubicBezTo>
                    <a:pt x="7961" y="21600"/>
                    <a:pt x="7961" y="21600"/>
                    <a:pt x="7961" y="21600"/>
                  </a:cubicBezTo>
                  <a:cubicBezTo>
                    <a:pt x="7961" y="15705"/>
                    <a:pt x="7961" y="15705"/>
                    <a:pt x="7961" y="15705"/>
                  </a:cubicBezTo>
                  <a:cubicBezTo>
                    <a:pt x="2839" y="18652"/>
                    <a:pt x="2839" y="18652"/>
                    <a:pt x="2839" y="18652"/>
                  </a:cubicBezTo>
                  <a:cubicBezTo>
                    <a:pt x="0" y="13750"/>
                    <a:pt x="0" y="13750"/>
                    <a:pt x="0" y="13750"/>
                  </a:cubicBezTo>
                  <a:cubicBezTo>
                    <a:pt x="5121" y="10800"/>
                    <a:pt x="5121" y="10800"/>
                    <a:pt x="5121" y="10800"/>
                  </a:cubicBezTo>
                  <a:cubicBezTo>
                    <a:pt x="0" y="7852"/>
                    <a:pt x="0" y="7852"/>
                    <a:pt x="0" y="7852"/>
                  </a:cubicBezTo>
                  <a:cubicBezTo>
                    <a:pt x="2839" y="2948"/>
                    <a:pt x="2839" y="2948"/>
                    <a:pt x="2839" y="2948"/>
                  </a:cubicBezTo>
                  <a:cubicBezTo>
                    <a:pt x="7961" y="5897"/>
                    <a:pt x="7961" y="5897"/>
                    <a:pt x="7961" y="5897"/>
                  </a:cubicBezTo>
                  <a:cubicBezTo>
                    <a:pt x="7961" y="0"/>
                    <a:pt x="7961" y="0"/>
                    <a:pt x="7961" y="0"/>
                  </a:cubicBezTo>
                  <a:cubicBezTo>
                    <a:pt x="13639" y="0"/>
                    <a:pt x="13639" y="0"/>
                    <a:pt x="13639" y="0"/>
                  </a:cubicBezTo>
                  <a:cubicBezTo>
                    <a:pt x="13639" y="5897"/>
                    <a:pt x="13639" y="5897"/>
                    <a:pt x="13639" y="5897"/>
                  </a:cubicBezTo>
                  <a:cubicBezTo>
                    <a:pt x="18761" y="2948"/>
                    <a:pt x="18761" y="2948"/>
                    <a:pt x="18761" y="2948"/>
                  </a:cubicBezTo>
                  <a:cubicBezTo>
                    <a:pt x="21600" y="7852"/>
                    <a:pt x="21600" y="7852"/>
                    <a:pt x="21600" y="7852"/>
                  </a:cubicBezTo>
                  <a:lnTo>
                    <a:pt x="16477" y="10800"/>
                  </a:lnTo>
                  <a:close/>
                  <a:moveTo>
                    <a:pt x="10396" y="8067"/>
                  </a:moveTo>
                  <a:cubicBezTo>
                    <a:pt x="11082" y="7750"/>
                    <a:pt x="11760" y="8237"/>
                    <a:pt x="12000" y="8421"/>
                  </a:cubicBezTo>
                  <a:cubicBezTo>
                    <a:pt x="12445" y="8764"/>
                    <a:pt x="13048" y="8900"/>
                    <a:pt x="13326" y="8623"/>
                  </a:cubicBezTo>
                  <a:cubicBezTo>
                    <a:pt x="13604" y="8346"/>
                    <a:pt x="13268" y="7818"/>
                    <a:pt x="12990" y="7541"/>
                  </a:cubicBezTo>
                  <a:cubicBezTo>
                    <a:pt x="12657" y="7208"/>
                    <a:pt x="12095" y="6962"/>
                    <a:pt x="11482" y="6860"/>
                  </a:cubicBezTo>
                  <a:cubicBezTo>
                    <a:pt x="11482" y="5375"/>
                    <a:pt x="11482" y="5375"/>
                    <a:pt x="11482" y="5375"/>
                  </a:cubicBezTo>
                  <a:cubicBezTo>
                    <a:pt x="11482" y="4999"/>
                    <a:pt x="11177" y="4695"/>
                    <a:pt x="10800" y="4695"/>
                  </a:cubicBezTo>
                  <a:cubicBezTo>
                    <a:pt x="10423" y="4695"/>
                    <a:pt x="10118" y="4999"/>
                    <a:pt x="10118" y="5375"/>
                  </a:cubicBezTo>
                  <a:cubicBezTo>
                    <a:pt x="10118" y="6890"/>
                    <a:pt x="10118" y="6890"/>
                    <a:pt x="10118" y="6890"/>
                  </a:cubicBezTo>
                  <a:cubicBezTo>
                    <a:pt x="9952" y="6929"/>
                    <a:pt x="9790" y="6983"/>
                    <a:pt x="9638" y="7053"/>
                  </a:cubicBezTo>
                  <a:cubicBezTo>
                    <a:pt x="9164" y="7271"/>
                    <a:pt x="8314" y="7818"/>
                    <a:pt x="8427" y="9165"/>
                  </a:cubicBezTo>
                  <a:cubicBezTo>
                    <a:pt x="8509" y="10145"/>
                    <a:pt x="9347" y="10698"/>
                    <a:pt x="10118" y="11024"/>
                  </a:cubicBezTo>
                  <a:cubicBezTo>
                    <a:pt x="10118" y="13020"/>
                    <a:pt x="10118" y="13020"/>
                    <a:pt x="10118" y="13020"/>
                  </a:cubicBezTo>
                  <a:cubicBezTo>
                    <a:pt x="9494" y="13420"/>
                    <a:pt x="8915" y="14021"/>
                    <a:pt x="8915" y="14735"/>
                  </a:cubicBezTo>
                  <a:cubicBezTo>
                    <a:pt x="8915" y="15393"/>
                    <a:pt x="9455" y="15975"/>
                    <a:pt x="10118" y="16407"/>
                  </a:cubicBezTo>
                  <a:cubicBezTo>
                    <a:pt x="10118" y="17661"/>
                    <a:pt x="10118" y="17661"/>
                    <a:pt x="10118" y="17661"/>
                  </a:cubicBezTo>
                  <a:cubicBezTo>
                    <a:pt x="10118" y="18035"/>
                    <a:pt x="10423" y="18339"/>
                    <a:pt x="10800" y="18339"/>
                  </a:cubicBezTo>
                  <a:cubicBezTo>
                    <a:pt x="11177" y="18339"/>
                    <a:pt x="11482" y="18035"/>
                    <a:pt x="11482" y="17661"/>
                  </a:cubicBezTo>
                  <a:cubicBezTo>
                    <a:pt x="11482" y="14343"/>
                    <a:pt x="11482" y="14343"/>
                    <a:pt x="11482" y="14343"/>
                  </a:cubicBezTo>
                  <a:cubicBezTo>
                    <a:pt x="11367" y="14397"/>
                    <a:pt x="11257" y="14444"/>
                    <a:pt x="11159" y="14485"/>
                  </a:cubicBezTo>
                  <a:cubicBezTo>
                    <a:pt x="10552" y="14737"/>
                    <a:pt x="10204" y="14928"/>
                    <a:pt x="10118" y="15109"/>
                  </a:cubicBezTo>
                  <a:cubicBezTo>
                    <a:pt x="10118" y="15109"/>
                    <a:pt x="9907" y="14987"/>
                    <a:pt x="9919" y="14739"/>
                  </a:cubicBezTo>
                  <a:cubicBezTo>
                    <a:pt x="9935" y="14397"/>
                    <a:pt x="10382" y="14089"/>
                    <a:pt x="11216" y="13794"/>
                  </a:cubicBezTo>
                  <a:cubicBezTo>
                    <a:pt x="11887" y="13556"/>
                    <a:pt x="13130" y="13168"/>
                    <a:pt x="13130" y="12016"/>
                  </a:cubicBezTo>
                  <a:cubicBezTo>
                    <a:pt x="13130" y="11220"/>
                    <a:pt x="12608" y="10712"/>
                    <a:pt x="11964" y="10376"/>
                  </a:cubicBezTo>
                  <a:cubicBezTo>
                    <a:pt x="11964" y="11972"/>
                    <a:pt x="11964" y="11972"/>
                    <a:pt x="11964" y="11972"/>
                  </a:cubicBezTo>
                  <a:cubicBezTo>
                    <a:pt x="11964" y="11993"/>
                    <a:pt x="11964" y="11993"/>
                    <a:pt x="11964" y="11993"/>
                  </a:cubicBezTo>
                  <a:cubicBezTo>
                    <a:pt x="11961" y="11997"/>
                    <a:pt x="11961" y="11997"/>
                    <a:pt x="11961" y="11997"/>
                  </a:cubicBezTo>
                  <a:cubicBezTo>
                    <a:pt x="11939" y="12149"/>
                    <a:pt x="11726" y="12285"/>
                    <a:pt x="11482" y="12397"/>
                  </a:cubicBezTo>
                  <a:cubicBezTo>
                    <a:pt x="11482" y="8750"/>
                    <a:pt x="11482" y="8750"/>
                    <a:pt x="11482" y="8750"/>
                  </a:cubicBezTo>
                  <a:cubicBezTo>
                    <a:pt x="11218" y="8616"/>
                    <a:pt x="10881" y="8546"/>
                    <a:pt x="10547" y="8727"/>
                  </a:cubicBezTo>
                  <a:cubicBezTo>
                    <a:pt x="10391" y="8811"/>
                    <a:pt x="10185" y="8927"/>
                    <a:pt x="10118" y="9219"/>
                  </a:cubicBezTo>
                  <a:cubicBezTo>
                    <a:pt x="10118" y="9589"/>
                    <a:pt x="10118" y="9589"/>
                    <a:pt x="10118" y="9589"/>
                  </a:cubicBezTo>
                  <a:cubicBezTo>
                    <a:pt x="9876" y="9426"/>
                    <a:pt x="9733" y="9249"/>
                    <a:pt x="9717" y="9056"/>
                  </a:cubicBezTo>
                  <a:cubicBezTo>
                    <a:pt x="9668" y="8484"/>
                    <a:pt x="10169" y="8174"/>
                    <a:pt x="10396" y="8067"/>
                  </a:cubicBezTo>
                  <a:moveTo>
                    <a:pt x="12317" y="17227"/>
                  </a:moveTo>
                  <a:cubicBezTo>
                    <a:pt x="12604" y="17218"/>
                    <a:pt x="12662" y="17008"/>
                    <a:pt x="12619" y="16713"/>
                  </a:cubicBezTo>
                  <a:cubicBezTo>
                    <a:pt x="12597" y="16577"/>
                    <a:pt x="12314" y="16429"/>
                    <a:pt x="11937" y="16259"/>
                  </a:cubicBezTo>
                  <a:cubicBezTo>
                    <a:pt x="11937" y="17184"/>
                    <a:pt x="11937" y="17184"/>
                    <a:pt x="11937" y="17184"/>
                  </a:cubicBezTo>
                  <a:cubicBezTo>
                    <a:pt x="12088" y="17214"/>
                    <a:pt x="12217" y="17230"/>
                    <a:pt x="12317" y="17227"/>
                  </a:cubicBezTo>
                </a:path>
              </a:pathLst>
            </a:custGeom>
            <a:solidFill>
              <a:srgbClr val="FF0000"/>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98" name="Shape 498"/>
            <p:cNvSpPr/>
            <p:nvPr/>
          </p:nvSpPr>
          <p:spPr>
            <a:xfrm>
              <a:off x="8051607" y="5054878"/>
              <a:ext cx="1210148" cy="554684"/>
            </a:xfrm>
            <a:custGeom>
              <a:avLst/>
              <a:gdLst/>
              <a:ahLst/>
              <a:cxnLst>
                <a:cxn ang="0">
                  <a:pos x="wd2" y="hd2"/>
                </a:cxn>
                <a:cxn ang="5400000">
                  <a:pos x="wd2" y="hd2"/>
                </a:cxn>
                <a:cxn ang="10800000">
                  <a:pos x="wd2" y="hd2"/>
                </a:cxn>
                <a:cxn ang="16200000">
                  <a:pos x="wd2" y="hd2"/>
                </a:cxn>
              </a:cxnLst>
              <a:rect l="0" t="0" r="r" b="b"/>
              <a:pathLst>
                <a:path w="21600" h="21600" extrusionOk="0">
                  <a:moveTo>
                    <a:pt x="8685" y="3580"/>
                  </a:moveTo>
                  <a:cubicBezTo>
                    <a:pt x="8685" y="2267"/>
                    <a:pt x="8685" y="2267"/>
                    <a:pt x="8685" y="2267"/>
                  </a:cubicBezTo>
                  <a:cubicBezTo>
                    <a:pt x="9418" y="716"/>
                    <a:pt x="9418" y="716"/>
                    <a:pt x="9418" y="716"/>
                  </a:cubicBezTo>
                  <a:cubicBezTo>
                    <a:pt x="9080" y="0"/>
                    <a:pt x="9080" y="0"/>
                    <a:pt x="9080" y="0"/>
                  </a:cubicBezTo>
                  <a:cubicBezTo>
                    <a:pt x="8234" y="1909"/>
                    <a:pt x="8234" y="1909"/>
                    <a:pt x="8234" y="1909"/>
                  </a:cubicBezTo>
                  <a:cubicBezTo>
                    <a:pt x="8234" y="11098"/>
                    <a:pt x="8234" y="11098"/>
                    <a:pt x="8234" y="11098"/>
                  </a:cubicBezTo>
                  <a:cubicBezTo>
                    <a:pt x="7726" y="11098"/>
                    <a:pt x="7726" y="11098"/>
                    <a:pt x="7726" y="11098"/>
                  </a:cubicBezTo>
                  <a:cubicBezTo>
                    <a:pt x="7726" y="3222"/>
                    <a:pt x="7726" y="3222"/>
                    <a:pt x="7726" y="3222"/>
                  </a:cubicBezTo>
                  <a:cubicBezTo>
                    <a:pt x="5978" y="3699"/>
                    <a:pt x="5019" y="5848"/>
                    <a:pt x="4681" y="6683"/>
                  </a:cubicBezTo>
                  <a:cubicBezTo>
                    <a:pt x="4399" y="6683"/>
                    <a:pt x="4399" y="6683"/>
                    <a:pt x="4399" y="6683"/>
                  </a:cubicBezTo>
                  <a:cubicBezTo>
                    <a:pt x="4230" y="6683"/>
                    <a:pt x="4117" y="6922"/>
                    <a:pt x="4061" y="7160"/>
                  </a:cubicBezTo>
                  <a:cubicBezTo>
                    <a:pt x="3722" y="10502"/>
                    <a:pt x="3722" y="10502"/>
                    <a:pt x="3722" y="10502"/>
                  </a:cubicBezTo>
                  <a:cubicBezTo>
                    <a:pt x="3666" y="10740"/>
                    <a:pt x="3553" y="11098"/>
                    <a:pt x="3440" y="11218"/>
                  </a:cubicBezTo>
                  <a:cubicBezTo>
                    <a:pt x="508" y="13008"/>
                    <a:pt x="508" y="13008"/>
                    <a:pt x="508" y="13008"/>
                  </a:cubicBezTo>
                  <a:cubicBezTo>
                    <a:pt x="338" y="13127"/>
                    <a:pt x="282" y="13485"/>
                    <a:pt x="282" y="13724"/>
                  </a:cubicBezTo>
                  <a:cubicBezTo>
                    <a:pt x="282" y="17185"/>
                    <a:pt x="282" y="17185"/>
                    <a:pt x="282" y="17185"/>
                  </a:cubicBezTo>
                  <a:cubicBezTo>
                    <a:pt x="0" y="17185"/>
                    <a:pt x="0" y="17185"/>
                    <a:pt x="0" y="17185"/>
                  </a:cubicBezTo>
                  <a:cubicBezTo>
                    <a:pt x="0" y="19094"/>
                    <a:pt x="0" y="19094"/>
                    <a:pt x="0" y="19094"/>
                  </a:cubicBezTo>
                  <a:cubicBezTo>
                    <a:pt x="1015" y="19094"/>
                    <a:pt x="1015" y="19094"/>
                    <a:pt x="1015" y="19094"/>
                  </a:cubicBezTo>
                  <a:cubicBezTo>
                    <a:pt x="1015" y="20526"/>
                    <a:pt x="1579" y="21600"/>
                    <a:pt x="2256" y="21600"/>
                  </a:cubicBezTo>
                  <a:cubicBezTo>
                    <a:pt x="2933" y="21600"/>
                    <a:pt x="3497" y="20526"/>
                    <a:pt x="3497" y="19094"/>
                  </a:cubicBezTo>
                  <a:cubicBezTo>
                    <a:pt x="7275" y="19094"/>
                    <a:pt x="7275" y="19094"/>
                    <a:pt x="7275" y="19094"/>
                  </a:cubicBezTo>
                  <a:cubicBezTo>
                    <a:pt x="7275" y="20526"/>
                    <a:pt x="7839" y="21600"/>
                    <a:pt x="8516" y="21600"/>
                  </a:cubicBezTo>
                  <a:cubicBezTo>
                    <a:pt x="9193" y="21600"/>
                    <a:pt x="9757" y="20526"/>
                    <a:pt x="9757" y="19094"/>
                  </a:cubicBezTo>
                  <a:cubicBezTo>
                    <a:pt x="10095" y="19094"/>
                    <a:pt x="10095" y="19094"/>
                    <a:pt x="10095" y="19094"/>
                  </a:cubicBezTo>
                  <a:cubicBezTo>
                    <a:pt x="10095" y="20526"/>
                    <a:pt x="10659" y="21600"/>
                    <a:pt x="11336" y="21600"/>
                  </a:cubicBezTo>
                  <a:cubicBezTo>
                    <a:pt x="12013" y="21600"/>
                    <a:pt x="12577" y="20526"/>
                    <a:pt x="12577" y="19094"/>
                  </a:cubicBezTo>
                  <a:cubicBezTo>
                    <a:pt x="15509" y="19094"/>
                    <a:pt x="15509" y="19094"/>
                    <a:pt x="15509" y="19094"/>
                  </a:cubicBezTo>
                  <a:cubicBezTo>
                    <a:pt x="15509" y="20526"/>
                    <a:pt x="16073" y="21600"/>
                    <a:pt x="16750" y="21600"/>
                  </a:cubicBezTo>
                  <a:cubicBezTo>
                    <a:pt x="17427" y="21600"/>
                    <a:pt x="17991" y="20526"/>
                    <a:pt x="17991" y="19094"/>
                  </a:cubicBezTo>
                  <a:cubicBezTo>
                    <a:pt x="18329" y="19094"/>
                    <a:pt x="18329" y="19094"/>
                    <a:pt x="18329" y="19094"/>
                  </a:cubicBezTo>
                  <a:cubicBezTo>
                    <a:pt x="18329" y="20526"/>
                    <a:pt x="18893" y="21600"/>
                    <a:pt x="19570" y="21600"/>
                  </a:cubicBezTo>
                  <a:cubicBezTo>
                    <a:pt x="20246" y="21600"/>
                    <a:pt x="20810" y="20526"/>
                    <a:pt x="20810" y="19094"/>
                  </a:cubicBezTo>
                  <a:cubicBezTo>
                    <a:pt x="21600" y="19094"/>
                    <a:pt x="21600" y="19094"/>
                    <a:pt x="21600" y="19094"/>
                  </a:cubicBezTo>
                  <a:cubicBezTo>
                    <a:pt x="21600" y="3580"/>
                    <a:pt x="21600" y="3580"/>
                    <a:pt x="21600" y="3580"/>
                  </a:cubicBezTo>
                  <a:lnTo>
                    <a:pt x="8685" y="3580"/>
                  </a:lnTo>
                  <a:close/>
                  <a:moveTo>
                    <a:pt x="2256" y="20168"/>
                  </a:moveTo>
                  <a:cubicBezTo>
                    <a:pt x="1917" y="20168"/>
                    <a:pt x="1692" y="19691"/>
                    <a:pt x="1692" y="18975"/>
                  </a:cubicBezTo>
                  <a:cubicBezTo>
                    <a:pt x="1692" y="18378"/>
                    <a:pt x="1917" y="17781"/>
                    <a:pt x="2256" y="17781"/>
                  </a:cubicBezTo>
                  <a:cubicBezTo>
                    <a:pt x="2538" y="17781"/>
                    <a:pt x="2820" y="18378"/>
                    <a:pt x="2820" y="18975"/>
                  </a:cubicBezTo>
                  <a:cubicBezTo>
                    <a:pt x="2820" y="19691"/>
                    <a:pt x="2538" y="20168"/>
                    <a:pt x="2256" y="20168"/>
                  </a:cubicBezTo>
                  <a:moveTo>
                    <a:pt x="6542" y="11098"/>
                  </a:moveTo>
                  <a:cubicBezTo>
                    <a:pt x="5527" y="11098"/>
                    <a:pt x="5527" y="11098"/>
                    <a:pt x="5527" y="11098"/>
                  </a:cubicBezTo>
                  <a:cubicBezTo>
                    <a:pt x="5019" y="9547"/>
                    <a:pt x="5019" y="9547"/>
                    <a:pt x="5019" y="9547"/>
                  </a:cubicBezTo>
                  <a:cubicBezTo>
                    <a:pt x="4963" y="9308"/>
                    <a:pt x="4907" y="9308"/>
                    <a:pt x="4850" y="9428"/>
                  </a:cubicBezTo>
                  <a:cubicBezTo>
                    <a:pt x="4737" y="9428"/>
                    <a:pt x="4737" y="9666"/>
                    <a:pt x="4794" y="9786"/>
                  </a:cubicBezTo>
                  <a:cubicBezTo>
                    <a:pt x="5189" y="11098"/>
                    <a:pt x="5189" y="11098"/>
                    <a:pt x="5189" y="11098"/>
                  </a:cubicBezTo>
                  <a:cubicBezTo>
                    <a:pt x="4117" y="11098"/>
                    <a:pt x="4117" y="11098"/>
                    <a:pt x="4117" y="11098"/>
                  </a:cubicBezTo>
                  <a:cubicBezTo>
                    <a:pt x="4117" y="10979"/>
                    <a:pt x="4173" y="10860"/>
                    <a:pt x="4173" y="10740"/>
                  </a:cubicBezTo>
                  <a:cubicBezTo>
                    <a:pt x="4512" y="7757"/>
                    <a:pt x="4512" y="7757"/>
                    <a:pt x="4512" y="7757"/>
                  </a:cubicBezTo>
                  <a:cubicBezTo>
                    <a:pt x="6542" y="7757"/>
                    <a:pt x="6542" y="7757"/>
                    <a:pt x="6542" y="7757"/>
                  </a:cubicBezTo>
                  <a:lnTo>
                    <a:pt x="6542" y="11098"/>
                  </a:lnTo>
                  <a:close/>
                  <a:moveTo>
                    <a:pt x="8516" y="20168"/>
                  </a:moveTo>
                  <a:cubicBezTo>
                    <a:pt x="8178" y="20168"/>
                    <a:pt x="7952" y="19691"/>
                    <a:pt x="7952" y="18975"/>
                  </a:cubicBezTo>
                  <a:cubicBezTo>
                    <a:pt x="7952" y="18378"/>
                    <a:pt x="8178" y="17781"/>
                    <a:pt x="8516" y="17781"/>
                  </a:cubicBezTo>
                  <a:cubicBezTo>
                    <a:pt x="8798" y="17781"/>
                    <a:pt x="9080" y="18378"/>
                    <a:pt x="9080" y="18975"/>
                  </a:cubicBezTo>
                  <a:cubicBezTo>
                    <a:pt x="9080" y="19691"/>
                    <a:pt x="8798" y="20168"/>
                    <a:pt x="8516" y="20168"/>
                  </a:cubicBezTo>
                  <a:moveTo>
                    <a:pt x="11336" y="20168"/>
                  </a:moveTo>
                  <a:cubicBezTo>
                    <a:pt x="11054" y="20168"/>
                    <a:pt x="10772" y="19691"/>
                    <a:pt x="10772" y="18975"/>
                  </a:cubicBezTo>
                  <a:cubicBezTo>
                    <a:pt x="10772" y="18378"/>
                    <a:pt x="11054" y="17781"/>
                    <a:pt x="11336" y="17781"/>
                  </a:cubicBezTo>
                  <a:cubicBezTo>
                    <a:pt x="11674" y="17781"/>
                    <a:pt x="11900" y="18378"/>
                    <a:pt x="11900" y="18975"/>
                  </a:cubicBezTo>
                  <a:cubicBezTo>
                    <a:pt x="11900" y="19691"/>
                    <a:pt x="11674" y="20168"/>
                    <a:pt x="11336" y="20168"/>
                  </a:cubicBezTo>
                  <a:moveTo>
                    <a:pt x="16750" y="20168"/>
                  </a:moveTo>
                  <a:cubicBezTo>
                    <a:pt x="16411" y="20168"/>
                    <a:pt x="16186" y="19691"/>
                    <a:pt x="16186" y="18975"/>
                  </a:cubicBezTo>
                  <a:cubicBezTo>
                    <a:pt x="16186" y="18378"/>
                    <a:pt x="16411" y="17781"/>
                    <a:pt x="16750" y="17781"/>
                  </a:cubicBezTo>
                  <a:cubicBezTo>
                    <a:pt x="17032" y="17781"/>
                    <a:pt x="17314" y="18378"/>
                    <a:pt x="17314" y="18975"/>
                  </a:cubicBezTo>
                  <a:cubicBezTo>
                    <a:pt x="17314" y="19691"/>
                    <a:pt x="17032" y="20168"/>
                    <a:pt x="16750" y="20168"/>
                  </a:cubicBezTo>
                  <a:moveTo>
                    <a:pt x="19570" y="20168"/>
                  </a:moveTo>
                  <a:cubicBezTo>
                    <a:pt x="19288" y="20168"/>
                    <a:pt x="19006" y="19691"/>
                    <a:pt x="19006" y="18975"/>
                  </a:cubicBezTo>
                  <a:cubicBezTo>
                    <a:pt x="19006" y="18378"/>
                    <a:pt x="19288" y="17781"/>
                    <a:pt x="19570" y="17781"/>
                  </a:cubicBezTo>
                  <a:cubicBezTo>
                    <a:pt x="19908" y="17781"/>
                    <a:pt x="20134" y="18378"/>
                    <a:pt x="20134" y="18975"/>
                  </a:cubicBezTo>
                  <a:cubicBezTo>
                    <a:pt x="20134" y="19691"/>
                    <a:pt x="19908" y="20168"/>
                    <a:pt x="19570" y="20168"/>
                  </a:cubicBezTo>
                </a:path>
              </a:pathLst>
            </a:custGeom>
            <a:solidFill>
              <a:srgbClr val="FF0000"/>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499" name="Shape 499"/>
            <p:cNvSpPr/>
            <p:nvPr/>
          </p:nvSpPr>
          <p:spPr>
            <a:xfrm>
              <a:off x="326907" y="4835564"/>
              <a:ext cx="1318140" cy="492150"/>
            </a:xfrm>
            <a:custGeom>
              <a:avLst/>
              <a:gdLst/>
              <a:ahLst/>
              <a:cxnLst>
                <a:cxn ang="0">
                  <a:pos x="wd2" y="hd2"/>
                </a:cxn>
                <a:cxn ang="5400000">
                  <a:pos x="wd2" y="hd2"/>
                </a:cxn>
                <a:cxn ang="10800000">
                  <a:pos x="wd2" y="hd2"/>
                </a:cxn>
                <a:cxn ang="16200000">
                  <a:pos x="wd2" y="hd2"/>
                </a:cxn>
              </a:cxnLst>
              <a:rect l="0" t="0" r="r" b="b"/>
              <a:pathLst>
                <a:path w="21600" h="21600" extrusionOk="0">
                  <a:moveTo>
                    <a:pt x="21272" y="13463"/>
                  </a:moveTo>
                  <a:cubicBezTo>
                    <a:pt x="21272" y="10185"/>
                    <a:pt x="21272" y="10185"/>
                    <a:pt x="21272" y="10185"/>
                  </a:cubicBezTo>
                  <a:cubicBezTo>
                    <a:pt x="21272" y="9717"/>
                    <a:pt x="21140" y="9190"/>
                    <a:pt x="20987" y="9015"/>
                  </a:cubicBezTo>
                  <a:cubicBezTo>
                    <a:pt x="16238" y="6498"/>
                    <a:pt x="16238" y="6498"/>
                    <a:pt x="16238" y="6498"/>
                  </a:cubicBezTo>
                  <a:cubicBezTo>
                    <a:pt x="14181" y="761"/>
                    <a:pt x="14181" y="761"/>
                    <a:pt x="14181" y="761"/>
                  </a:cubicBezTo>
                  <a:cubicBezTo>
                    <a:pt x="14072" y="351"/>
                    <a:pt x="13853" y="0"/>
                    <a:pt x="13678" y="0"/>
                  </a:cubicBezTo>
                  <a:cubicBezTo>
                    <a:pt x="10461" y="0"/>
                    <a:pt x="10461" y="0"/>
                    <a:pt x="10461" y="0"/>
                  </a:cubicBezTo>
                  <a:cubicBezTo>
                    <a:pt x="5887" y="0"/>
                    <a:pt x="5887" y="0"/>
                    <a:pt x="5887" y="0"/>
                  </a:cubicBezTo>
                  <a:cubicBezTo>
                    <a:pt x="5712" y="0"/>
                    <a:pt x="5493" y="351"/>
                    <a:pt x="5384" y="761"/>
                  </a:cubicBezTo>
                  <a:cubicBezTo>
                    <a:pt x="4224" y="6498"/>
                    <a:pt x="4224" y="6498"/>
                    <a:pt x="4224" y="6498"/>
                  </a:cubicBezTo>
                  <a:cubicBezTo>
                    <a:pt x="635" y="9015"/>
                    <a:pt x="635" y="9015"/>
                    <a:pt x="635" y="9015"/>
                  </a:cubicBezTo>
                  <a:cubicBezTo>
                    <a:pt x="460" y="9190"/>
                    <a:pt x="328" y="9717"/>
                    <a:pt x="328" y="10185"/>
                  </a:cubicBezTo>
                  <a:cubicBezTo>
                    <a:pt x="328" y="13463"/>
                    <a:pt x="328" y="13463"/>
                    <a:pt x="328" y="13463"/>
                  </a:cubicBezTo>
                  <a:cubicBezTo>
                    <a:pt x="0" y="13463"/>
                    <a:pt x="0" y="13463"/>
                    <a:pt x="0" y="13463"/>
                  </a:cubicBezTo>
                  <a:cubicBezTo>
                    <a:pt x="0" y="16449"/>
                    <a:pt x="0" y="16449"/>
                    <a:pt x="0" y="16449"/>
                  </a:cubicBezTo>
                  <a:cubicBezTo>
                    <a:pt x="1335" y="16449"/>
                    <a:pt x="1335" y="16449"/>
                    <a:pt x="1335" y="16449"/>
                  </a:cubicBezTo>
                  <a:cubicBezTo>
                    <a:pt x="1357" y="19317"/>
                    <a:pt x="2210" y="21600"/>
                    <a:pt x="3261" y="21600"/>
                  </a:cubicBezTo>
                  <a:cubicBezTo>
                    <a:pt x="4333" y="21600"/>
                    <a:pt x="5187" y="19317"/>
                    <a:pt x="5187" y="16449"/>
                  </a:cubicBezTo>
                  <a:cubicBezTo>
                    <a:pt x="16413" y="16449"/>
                    <a:pt x="16413" y="16449"/>
                    <a:pt x="16413" y="16449"/>
                  </a:cubicBezTo>
                  <a:cubicBezTo>
                    <a:pt x="16435" y="19317"/>
                    <a:pt x="17289" y="21600"/>
                    <a:pt x="18339" y="21600"/>
                  </a:cubicBezTo>
                  <a:cubicBezTo>
                    <a:pt x="19390" y="21600"/>
                    <a:pt x="20265" y="19317"/>
                    <a:pt x="20265" y="16449"/>
                  </a:cubicBezTo>
                  <a:cubicBezTo>
                    <a:pt x="21600" y="16449"/>
                    <a:pt x="21600" y="16449"/>
                    <a:pt x="21600" y="16449"/>
                  </a:cubicBezTo>
                  <a:cubicBezTo>
                    <a:pt x="21600" y="13463"/>
                    <a:pt x="21600" y="13463"/>
                    <a:pt x="21600" y="13463"/>
                  </a:cubicBezTo>
                  <a:lnTo>
                    <a:pt x="21272" y="13463"/>
                  </a:lnTo>
                  <a:close/>
                  <a:moveTo>
                    <a:pt x="3261" y="19200"/>
                  </a:moveTo>
                  <a:cubicBezTo>
                    <a:pt x="2692" y="19200"/>
                    <a:pt x="2232" y="17971"/>
                    <a:pt x="2232" y="16449"/>
                  </a:cubicBezTo>
                  <a:cubicBezTo>
                    <a:pt x="2232" y="14927"/>
                    <a:pt x="2692" y="13639"/>
                    <a:pt x="3261" y="13639"/>
                  </a:cubicBezTo>
                  <a:cubicBezTo>
                    <a:pt x="3830" y="13639"/>
                    <a:pt x="4289" y="14927"/>
                    <a:pt x="4289" y="16449"/>
                  </a:cubicBezTo>
                  <a:cubicBezTo>
                    <a:pt x="4289" y="17971"/>
                    <a:pt x="3830" y="19200"/>
                    <a:pt x="3261" y="19200"/>
                  </a:cubicBezTo>
                  <a:close/>
                  <a:moveTo>
                    <a:pt x="9870" y="6732"/>
                  </a:moveTo>
                  <a:cubicBezTo>
                    <a:pt x="5099" y="6732"/>
                    <a:pt x="5099" y="6732"/>
                    <a:pt x="5099" y="6732"/>
                  </a:cubicBezTo>
                  <a:cubicBezTo>
                    <a:pt x="5974" y="1756"/>
                    <a:pt x="5974" y="1756"/>
                    <a:pt x="5974" y="1756"/>
                  </a:cubicBezTo>
                  <a:cubicBezTo>
                    <a:pt x="9870" y="1756"/>
                    <a:pt x="9870" y="1756"/>
                    <a:pt x="9870" y="1756"/>
                  </a:cubicBezTo>
                  <a:lnTo>
                    <a:pt x="9870" y="6732"/>
                  </a:lnTo>
                  <a:close/>
                  <a:moveTo>
                    <a:pt x="13547" y="6673"/>
                  </a:moveTo>
                  <a:cubicBezTo>
                    <a:pt x="13875" y="5210"/>
                    <a:pt x="13875" y="5210"/>
                    <a:pt x="13875" y="5210"/>
                  </a:cubicBezTo>
                  <a:cubicBezTo>
                    <a:pt x="13962" y="4859"/>
                    <a:pt x="13940" y="4390"/>
                    <a:pt x="13787" y="4156"/>
                  </a:cubicBezTo>
                  <a:cubicBezTo>
                    <a:pt x="13656" y="3922"/>
                    <a:pt x="13481" y="4039"/>
                    <a:pt x="13393" y="4390"/>
                  </a:cubicBezTo>
                  <a:cubicBezTo>
                    <a:pt x="12846" y="6615"/>
                    <a:pt x="12846" y="6615"/>
                    <a:pt x="12846" y="6615"/>
                  </a:cubicBezTo>
                  <a:cubicBezTo>
                    <a:pt x="10395" y="6615"/>
                    <a:pt x="10395" y="6615"/>
                    <a:pt x="10395" y="6615"/>
                  </a:cubicBezTo>
                  <a:cubicBezTo>
                    <a:pt x="10395" y="1815"/>
                    <a:pt x="10395" y="1815"/>
                    <a:pt x="10395" y="1815"/>
                  </a:cubicBezTo>
                  <a:cubicBezTo>
                    <a:pt x="13634" y="1815"/>
                    <a:pt x="13634" y="1815"/>
                    <a:pt x="13634" y="1815"/>
                  </a:cubicBezTo>
                  <a:cubicBezTo>
                    <a:pt x="15407" y="6673"/>
                    <a:pt x="15407" y="6673"/>
                    <a:pt x="15407" y="6673"/>
                  </a:cubicBezTo>
                  <a:lnTo>
                    <a:pt x="13547" y="6673"/>
                  </a:lnTo>
                  <a:close/>
                  <a:moveTo>
                    <a:pt x="18339" y="19200"/>
                  </a:moveTo>
                  <a:cubicBezTo>
                    <a:pt x="17770" y="19200"/>
                    <a:pt x="17311" y="17971"/>
                    <a:pt x="17311" y="16449"/>
                  </a:cubicBezTo>
                  <a:cubicBezTo>
                    <a:pt x="17311" y="14927"/>
                    <a:pt x="17770" y="13639"/>
                    <a:pt x="18339" y="13639"/>
                  </a:cubicBezTo>
                  <a:cubicBezTo>
                    <a:pt x="18908" y="13639"/>
                    <a:pt x="19368" y="14927"/>
                    <a:pt x="19368" y="16449"/>
                  </a:cubicBezTo>
                  <a:cubicBezTo>
                    <a:pt x="19368" y="17971"/>
                    <a:pt x="18908" y="19200"/>
                    <a:pt x="18339" y="19200"/>
                  </a:cubicBezTo>
                  <a:close/>
                </a:path>
              </a:pathLst>
            </a:custGeom>
            <a:solidFill>
              <a:srgbClr val="FF0000"/>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sp>
          <p:nvSpPr>
            <p:cNvPr id="501" name="Shape 501"/>
            <p:cNvSpPr/>
            <p:nvPr/>
          </p:nvSpPr>
          <p:spPr>
            <a:xfrm>
              <a:off x="1156071" y="2518597"/>
              <a:ext cx="519246" cy="517620"/>
            </a:xfrm>
            <a:custGeom>
              <a:avLst/>
              <a:gdLst/>
              <a:ahLst/>
              <a:cxnLst>
                <a:cxn ang="0">
                  <a:pos x="wd2" y="hd2"/>
                </a:cxn>
                <a:cxn ang="5400000">
                  <a:pos x="wd2" y="hd2"/>
                </a:cxn>
                <a:cxn ang="10800000">
                  <a:pos x="wd2" y="hd2"/>
                </a:cxn>
                <a:cxn ang="16200000">
                  <a:pos x="wd2" y="hd2"/>
                </a:cxn>
              </a:cxnLst>
              <a:rect l="0" t="0" r="r" b="b"/>
              <a:pathLst>
                <a:path w="21600" h="21600" extrusionOk="0">
                  <a:moveTo>
                    <a:pt x="21600" y="19920"/>
                  </a:moveTo>
                  <a:cubicBezTo>
                    <a:pt x="21600" y="20820"/>
                    <a:pt x="20822" y="21600"/>
                    <a:pt x="19865" y="21600"/>
                  </a:cubicBezTo>
                  <a:cubicBezTo>
                    <a:pt x="1735" y="21600"/>
                    <a:pt x="1735" y="21600"/>
                    <a:pt x="1735" y="21600"/>
                  </a:cubicBezTo>
                  <a:cubicBezTo>
                    <a:pt x="778" y="21600"/>
                    <a:pt x="0" y="20820"/>
                    <a:pt x="0" y="19920"/>
                  </a:cubicBezTo>
                  <a:cubicBezTo>
                    <a:pt x="0" y="1680"/>
                    <a:pt x="0" y="1680"/>
                    <a:pt x="0" y="1680"/>
                  </a:cubicBezTo>
                  <a:cubicBezTo>
                    <a:pt x="0" y="720"/>
                    <a:pt x="778" y="0"/>
                    <a:pt x="1735" y="0"/>
                  </a:cubicBezTo>
                  <a:cubicBezTo>
                    <a:pt x="19865" y="0"/>
                    <a:pt x="19865" y="0"/>
                    <a:pt x="19865" y="0"/>
                  </a:cubicBezTo>
                  <a:cubicBezTo>
                    <a:pt x="20822" y="0"/>
                    <a:pt x="21600" y="720"/>
                    <a:pt x="21600" y="1680"/>
                  </a:cubicBezTo>
                  <a:lnTo>
                    <a:pt x="21600" y="19920"/>
                  </a:lnTo>
                  <a:close/>
                  <a:moveTo>
                    <a:pt x="19865" y="18000"/>
                  </a:moveTo>
                  <a:cubicBezTo>
                    <a:pt x="19865" y="3540"/>
                    <a:pt x="19865" y="3540"/>
                    <a:pt x="19865" y="3540"/>
                  </a:cubicBezTo>
                  <a:cubicBezTo>
                    <a:pt x="19865" y="2340"/>
                    <a:pt x="19207" y="1680"/>
                    <a:pt x="18010" y="1680"/>
                  </a:cubicBezTo>
                  <a:cubicBezTo>
                    <a:pt x="7120" y="1680"/>
                    <a:pt x="7120" y="1680"/>
                    <a:pt x="7120" y="1680"/>
                  </a:cubicBezTo>
                  <a:cubicBezTo>
                    <a:pt x="1735" y="7140"/>
                    <a:pt x="1735" y="7140"/>
                    <a:pt x="1735" y="7140"/>
                  </a:cubicBezTo>
                  <a:cubicBezTo>
                    <a:pt x="1735" y="18000"/>
                    <a:pt x="1735" y="18000"/>
                    <a:pt x="1735" y="18000"/>
                  </a:cubicBezTo>
                  <a:cubicBezTo>
                    <a:pt x="1735" y="19200"/>
                    <a:pt x="2393" y="19920"/>
                    <a:pt x="3590" y="19920"/>
                  </a:cubicBezTo>
                  <a:cubicBezTo>
                    <a:pt x="18010" y="19920"/>
                    <a:pt x="18010" y="19920"/>
                    <a:pt x="18010" y="19920"/>
                  </a:cubicBezTo>
                  <a:cubicBezTo>
                    <a:pt x="19207" y="19920"/>
                    <a:pt x="19865" y="19200"/>
                    <a:pt x="19865" y="18000"/>
                  </a:cubicBezTo>
                  <a:moveTo>
                    <a:pt x="7539" y="2700"/>
                  </a:moveTo>
                  <a:cubicBezTo>
                    <a:pt x="18010" y="2700"/>
                    <a:pt x="18010" y="2700"/>
                    <a:pt x="18010" y="2700"/>
                  </a:cubicBezTo>
                  <a:cubicBezTo>
                    <a:pt x="18668" y="2700"/>
                    <a:pt x="18907" y="2880"/>
                    <a:pt x="18907" y="3540"/>
                  </a:cubicBezTo>
                  <a:cubicBezTo>
                    <a:pt x="18907" y="18000"/>
                    <a:pt x="18907" y="18000"/>
                    <a:pt x="18907" y="18000"/>
                  </a:cubicBezTo>
                  <a:cubicBezTo>
                    <a:pt x="18907" y="18660"/>
                    <a:pt x="18668" y="18900"/>
                    <a:pt x="18010" y="18900"/>
                  </a:cubicBezTo>
                  <a:cubicBezTo>
                    <a:pt x="3590" y="18900"/>
                    <a:pt x="3590" y="18900"/>
                    <a:pt x="3590" y="18900"/>
                  </a:cubicBezTo>
                  <a:cubicBezTo>
                    <a:pt x="2932" y="18900"/>
                    <a:pt x="2693" y="18660"/>
                    <a:pt x="2693" y="18000"/>
                  </a:cubicBezTo>
                  <a:cubicBezTo>
                    <a:pt x="2693" y="7500"/>
                    <a:pt x="2693" y="7500"/>
                    <a:pt x="2693" y="7500"/>
                  </a:cubicBezTo>
                  <a:lnTo>
                    <a:pt x="7539" y="2700"/>
                  </a:lnTo>
                  <a:close/>
                  <a:moveTo>
                    <a:pt x="16873" y="15600"/>
                  </a:moveTo>
                  <a:cubicBezTo>
                    <a:pt x="16873" y="6000"/>
                    <a:pt x="16873" y="6000"/>
                    <a:pt x="16873" y="6000"/>
                  </a:cubicBezTo>
                  <a:cubicBezTo>
                    <a:pt x="16873" y="5100"/>
                    <a:pt x="16454" y="4680"/>
                    <a:pt x="15617" y="4680"/>
                  </a:cubicBezTo>
                  <a:cubicBezTo>
                    <a:pt x="8437" y="4680"/>
                    <a:pt x="8437" y="4680"/>
                    <a:pt x="8437" y="4680"/>
                  </a:cubicBezTo>
                  <a:cubicBezTo>
                    <a:pt x="4727" y="8400"/>
                    <a:pt x="4727" y="8400"/>
                    <a:pt x="4727" y="8400"/>
                  </a:cubicBezTo>
                  <a:cubicBezTo>
                    <a:pt x="4727" y="15600"/>
                    <a:pt x="4727" y="15600"/>
                    <a:pt x="4727" y="15600"/>
                  </a:cubicBezTo>
                  <a:cubicBezTo>
                    <a:pt x="4727" y="16440"/>
                    <a:pt x="5146" y="16860"/>
                    <a:pt x="5983" y="16860"/>
                  </a:cubicBezTo>
                  <a:cubicBezTo>
                    <a:pt x="15617" y="16860"/>
                    <a:pt x="15617" y="16860"/>
                    <a:pt x="15617" y="16860"/>
                  </a:cubicBezTo>
                  <a:cubicBezTo>
                    <a:pt x="16454" y="16860"/>
                    <a:pt x="16873" y="16440"/>
                    <a:pt x="16873" y="15600"/>
                  </a:cubicBezTo>
                  <a:moveTo>
                    <a:pt x="5684" y="15600"/>
                  </a:moveTo>
                  <a:cubicBezTo>
                    <a:pt x="5684" y="8820"/>
                    <a:pt x="5684" y="8820"/>
                    <a:pt x="5684" y="8820"/>
                  </a:cubicBezTo>
                  <a:cubicBezTo>
                    <a:pt x="8855" y="5700"/>
                    <a:pt x="8855" y="5700"/>
                    <a:pt x="8855" y="5700"/>
                  </a:cubicBezTo>
                  <a:cubicBezTo>
                    <a:pt x="15617" y="5700"/>
                    <a:pt x="15617" y="5700"/>
                    <a:pt x="15617" y="5700"/>
                  </a:cubicBezTo>
                  <a:cubicBezTo>
                    <a:pt x="15736" y="5700"/>
                    <a:pt x="15796" y="5700"/>
                    <a:pt x="15856" y="5700"/>
                  </a:cubicBezTo>
                  <a:cubicBezTo>
                    <a:pt x="15856" y="5760"/>
                    <a:pt x="15856" y="5820"/>
                    <a:pt x="15856" y="6000"/>
                  </a:cubicBezTo>
                  <a:cubicBezTo>
                    <a:pt x="15856" y="15600"/>
                    <a:pt x="15856" y="15600"/>
                    <a:pt x="15856" y="15600"/>
                  </a:cubicBezTo>
                  <a:cubicBezTo>
                    <a:pt x="15856" y="15780"/>
                    <a:pt x="15856" y="15840"/>
                    <a:pt x="15856" y="15840"/>
                  </a:cubicBezTo>
                  <a:cubicBezTo>
                    <a:pt x="15796" y="15900"/>
                    <a:pt x="15736" y="15900"/>
                    <a:pt x="15617" y="15900"/>
                  </a:cubicBezTo>
                  <a:cubicBezTo>
                    <a:pt x="5983" y="15900"/>
                    <a:pt x="5983" y="15900"/>
                    <a:pt x="5983" y="15900"/>
                  </a:cubicBezTo>
                  <a:cubicBezTo>
                    <a:pt x="5864" y="15900"/>
                    <a:pt x="5744" y="15900"/>
                    <a:pt x="5744" y="15840"/>
                  </a:cubicBezTo>
                  <a:cubicBezTo>
                    <a:pt x="5744" y="15840"/>
                    <a:pt x="5684" y="15780"/>
                    <a:pt x="5684" y="15600"/>
                  </a:cubicBezTo>
                  <a:moveTo>
                    <a:pt x="13463" y="7440"/>
                  </a:moveTo>
                  <a:cubicBezTo>
                    <a:pt x="9813" y="7440"/>
                    <a:pt x="9813" y="7440"/>
                    <a:pt x="9813" y="7440"/>
                  </a:cubicBezTo>
                  <a:cubicBezTo>
                    <a:pt x="7419" y="9780"/>
                    <a:pt x="7419" y="9780"/>
                    <a:pt x="7419" y="9780"/>
                  </a:cubicBezTo>
                  <a:cubicBezTo>
                    <a:pt x="7419" y="13500"/>
                    <a:pt x="7419" y="13500"/>
                    <a:pt x="7419" y="13500"/>
                  </a:cubicBezTo>
                  <a:cubicBezTo>
                    <a:pt x="7419" y="13860"/>
                    <a:pt x="7719" y="14160"/>
                    <a:pt x="8078" y="14160"/>
                  </a:cubicBezTo>
                  <a:cubicBezTo>
                    <a:pt x="13463" y="14160"/>
                    <a:pt x="13463" y="14160"/>
                    <a:pt x="13463" y="14160"/>
                  </a:cubicBezTo>
                  <a:cubicBezTo>
                    <a:pt x="13881" y="14160"/>
                    <a:pt x="14181" y="13860"/>
                    <a:pt x="14181" y="13500"/>
                  </a:cubicBezTo>
                  <a:cubicBezTo>
                    <a:pt x="14181" y="8100"/>
                    <a:pt x="14181" y="8100"/>
                    <a:pt x="14181" y="8100"/>
                  </a:cubicBezTo>
                  <a:cubicBezTo>
                    <a:pt x="14181" y="7740"/>
                    <a:pt x="13881" y="7440"/>
                    <a:pt x="13463" y="7440"/>
                  </a:cubicBezTo>
                </a:path>
              </a:pathLst>
            </a:custGeom>
            <a:solidFill>
              <a:srgbClr val="FF1414"/>
            </a:solidFill>
            <a:ln w="12700">
              <a:miter lim="400000"/>
            </a:ln>
          </p:spPr>
          <p:txBody>
            <a:bodyPr lIns="60896" tIns="60896" rIns="60896" bIns="60896"/>
            <a:lstStyle/>
            <a:p>
              <a:pPr lvl="0">
                <a:defRPr sz="2400">
                  <a:solidFill>
                    <a:srgbClr val="000000"/>
                  </a:solidFill>
                  <a:latin typeface="Arial"/>
                  <a:ea typeface="Arial"/>
                  <a:cs typeface="Arial"/>
                  <a:sym typeface="Arial"/>
                </a:defRPr>
              </a:pPr>
              <a:endParaRPr/>
            </a:p>
          </p:txBody>
        </p:sp>
      </p:grpSp>
    </p:spTree>
    <p:extLst>
      <p:ext uri="{BB962C8B-B14F-4D97-AF65-F5344CB8AC3E}">
        <p14:creationId xmlns:p14="http://schemas.microsoft.com/office/powerpoint/2010/main" val="1708844421"/>
      </p:ext>
    </p:extLst>
  </p:cSld>
  <p:clrMapOvr>
    <a:masterClrMapping/>
  </p:clrMapOvr>
  <p:transition spd="med" advTm="54511">
    <p:dissolve/>
  </p:transition>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Property Graph</a:t>
            </a:r>
            <a:endParaRPr lang="en-US" dirty="0"/>
          </a:p>
        </p:txBody>
      </p:sp>
      <p:sp>
        <p:nvSpPr>
          <p:cNvPr id="2" name="Title 1"/>
          <p:cNvSpPr>
            <a:spLocks noGrp="1"/>
          </p:cNvSpPr>
          <p:nvPr>
            <p:ph type="title"/>
          </p:nvPr>
        </p:nvSpPr>
        <p:spPr>
          <a:xfrm>
            <a:off x="760412" y="609600"/>
            <a:ext cx="5496095" cy="2044700"/>
          </a:xfrm>
        </p:spPr>
        <p:txBody>
          <a:bodyPr/>
          <a:lstStyle/>
          <a:p>
            <a:r>
              <a:rPr lang="en-US" sz="3600" b="0" dirty="0" smtClean="0"/>
              <a:t>Big Data Spatial and Graph</a:t>
            </a:r>
            <a:endParaRPr lang="en-US" sz="3600" b="0" dirty="0"/>
          </a:p>
        </p:txBody>
      </p:sp>
    </p:spTree>
    <p:extLst>
      <p:ext uri="{BB962C8B-B14F-4D97-AF65-F5344CB8AC3E}">
        <p14:creationId xmlns:p14="http://schemas.microsoft.com/office/powerpoint/2010/main" val="32371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Graph Architecture</a:t>
            </a:r>
            <a:endParaRPr lang="en-US" dirty="0"/>
          </a:p>
        </p:txBody>
      </p:sp>
      <p:grpSp>
        <p:nvGrpSpPr>
          <p:cNvPr id="6" name="Group 5"/>
          <p:cNvGrpSpPr/>
          <p:nvPr/>
        </p:nvGrpSpPr>
        <p:grpSpPr>
          <a:xfrm>
            <a:off x="6610107" y="1388957"/>
            <a:ext cx="5245100" cy="4610100"/>
            <a:chOff x="6610107" y="1388957"/>
            <a:chExt cx="5245100" cy="4610100"/>
          </a:xfrm>
        </p:grpSpPr>
        <p:pic>
          <p:nvPicPr>
            <p:cNvPr id="7" name="Picture 6"/>
            <p:cNvPicPr>
              <a:picLocks noChangeAspect="1"/>
            </p:cNvPicPr>
            <p:nvPr/>
          </p:nvPicPr>
          <p:blipFill>
            <a:blip r:embed="rId3"/>
            <a:stretch>
              <a:fillRect/>
            </a:stretch>
          </p:blipFill>
          <p:spPr>
            <a:xfrm>
              <a:off x="6610107" y="1388957"/>
              <a:ext cx="5245100" cy="4610100"/>
            </a:xfrm>
            <a:prstGeom prst="rect">
              <a:avLst/>
            </a:prstGeom>
          </p:spPr>
        </p:pic>
        <p:sp>
          <p:nvSpPr>
            <p:cNvPr id="3" name="TextBox 2"/>
            <p:cNvSpPr txBox="1"/>
            <p:nvPr/>
          </p:nvSpPr>
          <p:spPr>
            <a:xfrm>
              <a:off x="7847374" y="1604211"/>
              <a:ext cx="2259294" cy="254001"/>
            </a:xfrm>
            <a:prstGeom prst="rect">
              <a:avLst/>
            </a:prstGeom>
            <a:solidFill>
              <a:schemeClr val="bg1"/>
            </a:solidFill>
          </p:spPr>
          <p:txBody>
            <a:bodyPr wrap="square" lIns="0" tIns="0" rIns="0" bIns="0" rtlCol="0">
              <a:noAutofit/>
            </a:bodyPr>
            <a:lstStyle/>
            <a:p>
              <a:pPr>
                <a:lnSpc>
                  <a:spcPct val="90000"/>
                </a:lnSpc>
              </a:pPr>
              <a:r>
                <a:rPr lang="en-US" sz="2000" b="1" dirty="0" smtClean="0"/>
                <a:t>In-Memory Analyst</a:t>
              </a:r>
            </a:p>
          </p:txBody>
        </p:sp>
      </p:grpSp>
      <p:grpSp>
        <p:nvGrpSpPr>
          <p:cNvPr id="15" name="Group 14"/>
          <p:cNvGrpSpPr/>
          <p:nvPr/>
        </p:nvGrpSpPr>
        <p:grpSpPr>
          <a:xfrm>
            <a:off x="582832" y="4432964"/>
            <a:ext cx="5776916" cy="867423"/>
            <a:chOff x="526580" y="4708816"/>
            <a:chExt cx="5776916" cy="867423"/>
          </a:xfrm>
        </p:grpSpPr>
        <p:sp>
          <p:nvSpPr>
            <p:cNvPr id="9" name="Right Arrow 8"/>
            <p:cNvSpPr/>
            <p:nvPr/>
          </p:nvSpPr>
          <p:spPr>
            <a:xfrm>
              <a:off x="5281308" y="4848230"/>
              <a:ext cx="1022188" cy="728009"/>
            </a:xfrm>
            <a:prstGeom prs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TextBox 10"/>
            <p:cNvSpPr txBox="1"/>
            <p:nvPr/>
          </p:nvSpPr>
          <p:spPr>
            <a:xfrm>
              <a:off x="526580" y="4708816"/>
              <a:ext cx="3004615" cy="557624"/>
            </a:xfrm>
            <a:prstGeom prst="rect">
              <a:avLst/>
            </a:prstGeom>
            <a:noFill/>
          </p:spPr>
          <p:txBody>
            <a:bodyPr wrap="none" lIns="0" tIns="0" rIns="0" bIns="0" rtlCol="0">
              <a:noAutofit/>
            </a:bodyPr>
            <a:lstStyle/>
            <a:p>
              <a:pPr>
                <a:lnSpc>
                  <a:spcPct val="90000"/>
                </a:lnSpc>
              </a:pPr>
              <a:r>
                <a:rPr lang="en-US" sz="2800" dirty="0" smtClean="0"/>
                <a:t>Massively Scalable Graph Store</a:t>
              </a:r>
            </a:p>
            <a:p>
              <a:pPr marL="457200" indent="-457200">
                <a:lnSpc>
                  <a:spcPct val="110000"/>
                </a:lnSpc>
                <a:buFont typeface="Arial"/>
                <a:buChar char="•"/>
              </a:pPr>
              <a:r>
                <a:rPr lang="en-US" sz="2800" dirty="0" smtClean="0"/>
                <a:t>Oracle </a:t>
              </a:r>
              <a:r>
                <a:rPr lang="en-US" sz="2800" dirty="0" err="1" smtClean="0"/>
                <a:t>NoSQL</a:t>
              </a:r>
              <a:endParaRPr lang="en-US" sz="2800" dirty="0" smtClean="0"/>
            </a:p>
            <a:p>
              <a:pPr marL="457200" indent="-457200">
                <a:lnSpc>
                  <a:spcPct val="110000"/>
                </a:lnSpc>
                <a:buFont typeface="Arial"/>
                <a:buChar char="•"/>
              </a:pPr>
              <a:r>
                <a:rPr lang="en-US" sz="2800" dirty="0" err="1" smtClean="0"/>
                <a:t>HBase</a:t>
              </a:r>
              <a:endParaRPr lang="en-US" sz="2800" dirty="0" smtClean="0"/>
            </a:p>
          </p:txBody>
        </p:sp>
      </p:grpSp>
      <p:grpSp>
        <p:nvGrpSpPr>
          <p:cNvPr id="14" name="Group 13"/>
          <p:cNvGrpSpPr/>
          <p:nvPr/>
        </p:nvGrpSpPr>
        <p:grpSpPr>
          <a:xfrm>
            <a:off x="588378" y="1732976"/>
            <a:ext cx="6301020" cy="728009"/>
            <a:chOff x="294267" y="1639397"/>
            <a:chExt cx="6301020" cy="728009"/>
          </a:xfrm>
        </p:grpSpPr>
        <p:sp>
          <p:nvSpPr>
            <p:cNvPr id="12" name="TextBox 11"/>
            <p:cNvSpPr txBox="1"/>
            <p:nvPr/>
          </p:nvSpPr>
          <p:spPr>
            <a:xfrm>
              <a:off x="294267" y="1716845"/>
              <a:ext cx="4013795" cy="557624"/>
            </a:xfrm>
            <a:prstGeom prst="rect">
              <a:avLst/>
            </a:prstGeom>
            <a:noFill/>
          </p:spPr>
          <p:txBody>
            <a:bodyPr wrap="none" lIns="0" tIns="0" rIns="0" bIns="0" rtlCol="0">
              <a:noAutofit/>
            </a:bodyPr>
            <a:lstStyle/>
            <a:p>
              <a:pPr>
                <a:lnSpc>
                  <a:spcPct val="90000"/>
                </a:lnSpc>
              </a:pPr>
              <a:r>
                <a:rPr lang="en-US" sz="2800" dirty="0" smtClean="0"/>
                <a:t>Lightning-Fast In-Memory Analytics</a:t>
              </a:r>
            </a:p>
            <a:p>
              <a:pPr marL="285750" indent="-285750">
                <a:lnSpc>
                  <a:spcPct val="110000"/>
                </a:lnSpc>
                <a:buFont typeface="Arial"/>
                <a:buChar char="•"/>
              </a:pPr>
              <a:r>
                <a:rPr lang="en-US" sz="2800" dirty="0" smtClean="0"/>
                <a:t>YARN Container</a:t>
              </a:r>
            </a:p>
            <a:p>
              <a:pPr marL="285750" indent="-285750">
                <a:lnSpc>
                  <a:spcPct val="110000"/>
                </a:lnSpc>
                <a:buFont typeface="Arial"/>
                <a:buChar char="•"/>
              </a:pPr>
              <a:r>
                <a:rPr lang="en-US" sz="2800" dirty="0" smtClean="0"/>
                <a:t>Standalone Server</a:t>
              </a:r>
            </a:p>
            <a:p>
              <a:pPr marL="285750" indent="-285750">
                <a:lnSpc>
                  <a:spcPct val="110000"/>
                </a:lnSpc>
                <a:buFont typeface="Arial"/>
                <a:buChar char="•"/>
              </a:pPr>
              <a:r>
                <a:rPr lang="en-US" sz="2800" dirty="0" smtClean="0"/>
                <a:t>Embedded</a:t>
              </a:r>
            </a:p>
          </p:txBody>
        </p:sp>
        <p:sp>
          <p:nvSpPr>
            <p:cNvPr id="13" name="Right Arrow 12"/>
            <p:cNvSpPr/>
            <p:nvPr/>
          </p:nvSpPr>
          <p:spPr>
            <a:xfrm>
              <a:off x="5573099" y="1639397"/>
              <a:ext cx="1022188" cy="728009"/>
            </a:xfrm>
            <a:prstGeom prs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Tree>
    <p:extLst>
      <p:ext uri="{BB962C8B-B14F-4D97-AF65-F5344CB8AC3E}">
        <p14:creationId xmlns:p14="http://schemas.microsoft.com/office/powerpoint/2010/main" val="40212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ppt_x</p:attrName>
                                        </p:attrNameLst>
                                      </p:cBhvr>
                                      <p:tavLst>
                                        <p:tav tm="0">
                                          <p:val>
                                            <p:strVal val="#ppt_x-#ppt_w*1.125000"/>
                                          </p:val>
                                        </p:tav>
                                        <p:tav tm="100000">
                                          <p:val>
                                            <p:strVal val="#ppt_x"/>
                                          </p:val>
                                        </p:tav>
                                      </p:tavLst>
                                    </p:anim>
                                    <p:animEffect transition="in" filter="wipe(right)">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Scales to Trillions of Edges</a:t>
            </a:r>
            <a:endParaRPr lang="en-US" dirty="0"/>
          </a:p>
        </p:txBody>
      </p:sp>
      <p:sp>
        <p:nvSpPr>
          <p:cNvPr id="3" name="Content Placeholder 2"/>
          <p:cNvSpPr>
            <a:spLocks noGrp="1"/>
          </p:cNvSpPr>
          <p:nvPr>
            <p:ph idx="1"/>
          </p:nvPr>
        </p:nvSpPr>
        <p:spPr>
          <a:xfrm>
            <a:off x="531151" y="1524001"/>
            <a:ext cx="11126522" cy="996979"/>
          </a:xfrm>
        </p:spPr>
        <p:txBody>
          <a:bodyPr/>
          <a:lstStyle/>
          <a:p>
            <a:r>
              <a:rPr lang="en-US" dirty="0" smtClean="0"/>
              <a:t>Leverage HBase or Oracle NoSQL for massive storage scalability</a:t>
            </a:r>
          </a:p>
          <a:p>
            <a:r>
              <a:rPr lang="en-US" dirty="0" smtClean="0"/>
              <a:t>Use underlying engine for node/edge access and graph filtering</a:t>
            </a:r>
            <a:endParaRPr lang="en-US" dirty="0"/>
          </a:p>
        </p:txBody>
      </p:sp>
      <p:sp>
        <p:nvSpPr>
          <p:cNvPr id="10" name="Oval 9"/>
          <p:cNvSpPr/>
          <p:nvPr/>
        </p:nvSpPr>
        <p:spPr>
          <a:xfrm>
            <a:off x="2494791" y="3717267"/>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96017" y="3302957"/>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596017" y="3924422"/>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97242" y="3717267"/>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64318" y="4338731"/>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3092" y="4753041"/>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494791" y="4545886"/>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798468" y="5167351"/>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532619" y="4338731"/>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32619" y="3717267"/>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431393" y="3095802"/>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2" idx="0"/>
            <a:endCxn id="11" idx="4"/>
          </p:cNvCxnSpPr>
          <p:nvPr/>
        </p:nvCxnSpPr>
        <p:spPr>
          <a:xfrm flipV="1">
            <a:off x="3963092" y="3717267"/>
            <a:ext cx="0" cy="207155"/>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5"/>
          </p:cNvCxnSpPr>
          <p:nvPr/>
        </p:nvCxnSpPr>
        <p:spPr>
          <a:xfrm>
            <a:off x="3121430" y="4070904"/>
            <a:ext cx="474587" cy="6067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3"/>
            <a:endCxn id="16" idx="7"/>
          </p:cNvCxnSpPr>
          <p:nvPr/>
        </p:nvCxnSpPr>
        <p:spPr>
          <a:xfrm flipH="1">
            <a:off x="3121430" y="4278058"/>
            <a:ext cx="582098" cy="328501"/>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4"/>
            <a:endCxn id="15" idx="0"/>
          </p:cNvCxnSpPr>
          <p:nvPr/>
        </p:nvCxnSpPr>
        <p:spPr>
          <a:xfrm>
            <a:off x="3963092" y="4338731"/>
            <a:ext cx="367075" cy="414310"/>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6"/>
            <a:endCxn id="13" idx="3"/>
          </p:cNvCxnSpPr>
          <p:nvPr/>
        </p:nvCxnSpPr>
        <p:spPr>
          <a:xfrm flipV="1">
            <a:off x="4330167" y="4070904"/>
            <a:ext cx="474587" cy="60673"/>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1"/>
          </p:cNvCxnSpPr>
          <p:nvPr/>
        </p:nvCxnSpPr>
        <p:spPr>
          <a:xfrm flipV="1">
            <a:off x="5171829" y="4131577"/>
            <a:ext cx="0" cy="267828"/>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9" idx="1"/>
            <a:endCxn id="20" idx="5"/>
          </p:cNvCxnSpPr>
          <p:nvPr/>
        </p:nvCxnSpPr>
        <p:spPr>
          <a:xfrm flipH="1" flipV="1">
            <a:off x="6058032" y="3449439"/>
            <a:ext cx="582098" cy="328501"/>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3"/>
            <a:endCxn id="14" idx="7"/>
          </p:cNvCxnSpPr>
          <p:nvPr/>
        </p:nvCxnSpPr>
        <p:spPr>
          <a:xfrm flipH="1">
            <a:off x="5690952" y="4070901"/>
            <a:ext cx="949179" cy="328504"/>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14" idx="7"/>
          </p:cNvCxnSpPr>
          <p:nvPr/>
        </p:nvCxnSpPr>
        <p:spPr>
          <a:xfrm flipH="1">
            <a:off x="5690956" y="3510112"/>
            <a:ext cx="107512" cy="88929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4" idx="5"/>
            <a:endCxn id="17" idx="0"/>
          </p:cNvCxnSpPr>
          <p:nvPr/>
        </p:nvCxnSpPr>
        <p:spPr>
          <a:xfrm>
            <a:off x="5690956" y="4692368"/>
            <a:ext cx="474587" cy="47498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4" idx="6"/>
            <a:endCxn id="18" idx="2"/>
          </p:cNvCxnSpPr>
          <p:nvPr/>
        </p:nvCxnSpPr>
        <p:spPr>
          <a:xfrm>
            <a:off x="5798468" y="4545886"/>
            <a:ext cx="734155" cy="0"/>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6" idx="5"/>
          </p:cNvCxnSpPr>
          <p:nvPr/>
        </p:nvCxnSpPr>
        <p:spPr>
          <a:xfrm flipH="1" flipV="1">
            <a:off x="3121430" y="4899523"/>
            <a:ext cx="841662" cy="6067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36" idx="6"/>
          </p:cNvCxnSpPr>
          <p:nvPr/>
        </p:nvCxnSpPr>
        <p:spPr>
          <a:xfrm flipV="1">
            <a:off x="7209353" y="4657456"/>
            <a:ext cx="367075" cy="1"/>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rot="10800000">
            <a:off x="7576428" y="3621681"/>
            <a:ext cx="2569527" cy="2485859"/>
            <a:chOff x="7355564" y="3663099"/>
            <a:chExt cx="2569527" cy="2485859"/>
          </a:xfrm>
        </p:grpSpPr>
        <p:sp>
          <p:nvSpPr>
            <p:cNvPr id="33" name="Oval 32"/>
            <p:cNvSpPr/>
            <p:nvPr/>
          </p:nvSpPr>
          <p:spPr>
            <a:xfrm>
              <a:off x="7355564" y="4284564"/>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722640" y="4906028"/>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456790" y="5734648"/>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190941" y="4906028"/>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190941" y="4284564"/>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89715" y="3663099"/>
              <a:ext cx="734150" cy="41431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4" idx="1"/>
            </p:cNvCxnSpPr>
            <p:nvPr/>
          </p:nvCxnSpPr>
          <p:spPr>
            <a:xfrm flipV="1">
              <a:off x="7830151" y="4698874"/>
              <a:ext cx="0" cy="267828"/>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7" idx="1"/>
              <a:endCxn id="38" idx="5"/>
            </p:cNvCxnSpPr>
            <p:nvPr/>
          </p:nvCxnSpPr>
          <p:spPr>
            <a:xfrm flipH="1" flipV="1">
              <a:off x="8716354" y="4016736"/>
              <a:ext cx="582098" cy="328501"/>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7" idx="3"/>
              <a:endCxn id="34" idx="7"/>
            </p:cNvCxnSpPr>
            <p:nvPr/>
          </p:nvCxnSpPr>
          <p:spPr>
            <a:xfrm flipH="1">
              <a:off x="8349274" y="4638198"/>
              <a:ext cx="949179" cy="328504"/>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4"/>
              <a:endCxn id="34" idx="7"/>
            </p:cNvCxnSpPr>
            <p:nvPr/>
          </p:nvCxnSpPr>
          <p:spPr>
            <a:xfrm flipH="1">
              <a:off x="8349278" y="4077409"/>
              <a:ext cx="107512" cy="88929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4" idx="5"/>
              <a:endCxn id="35" idx="0"/>
            </p:cNvCxnSpPr>
            <p:nvPr/>
          </p:nvCxnSpPr>
          <p:spPr>
            <a:xfrm>
              <a:off x="8349278" y="5259665"/>
              <a:ext cx="474587" cy="47498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4" idx="6"/>
              <a:endCxn id="36" idx="2"/>
            </p:cNvCxnSpPr>
            <p:nvPr/>
          </p:nvCxnSpPr>
          <p:spPr>
            <a:xfrm>
              <a:off x="8456790" y="5113183"/>
              <a:ext cx="734155" cy="0"/>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2256614" y="2725332"/>
            <a:ext cx="2446636" cy="3604068"/>
          </a:xfrm>
          <a:prstGeom prst="rect">
            <a:avLst/>
          </a:prstGeom>
          <a:solidFill>
            <a:srgbClr val="41555E">
              <a:alpha val="23000"/>
            </a:srgbClr>
          </a:solid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smtClean="0">
                <a:solidFill>
                  <a:srgbClr val="232C2F"/>
                </a:solidFill>
              </a:rPr>
              <a:t>Server 1</a:t>
            </a:r>
            <a:endParaRPr lang="en-US" dirty="0">
              <a:solidFill>
                <a:srgbClr val="232C2F"/>
              </a:solidFill>
            </a:endParaRPr>
          </a:p>
        </p:txBody>
      </p:sp>
      <p:sp>
        <p:nvSpPr>
          <p:cNvPr id="49" name="Rectangle 48"/>
          <p:cNvSpPr/>
          <p:nvPr/>
        </p:nvSpPr>
        <p:spPr>
          <a:xfrm>
            <a:off x="7459466" y="2725331"/>
            <a:ext cx="2944932" cy="3604068"/>
          </a:xfrm>
          <a:prstGeom prst="rect">
            <a:avLst/>
          </a:prstGeom>
          <a:solidFill>
            <a:srgbClr val="41555E">
              <a:alpha val="23000"/>
            </a:srgbClr>
          </a:solid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smtClean="0">
                <a:solidFill>
                  <a:srgbClr val="232C2F"/>
                </a:solidFill>
              </a:rPr>
              <a:t>Server 3</a:t>
            </a:r>
            <a:endParaRPr lang="en-US" dirty="0">
              <a:solidFill>
                <a:srgbClr val="232C2F"/>
              </a:solidFill>
            </a:endParaRPr>
          </a:p>
        </p:txBody>
      </p:sp>
      <p:sp>
        <p:nvSpPr>
          <p:cNvPr id="48" name="Rectangle 47"/>
          <p:cNvSpPr/>
          <p:nvPr/>
        </p:nvSpPr>
        <p:spPr>
          <a:xfrm>
            <a:off x="4706237" y="2725332"/>
            <a:ext cx="2742476" cy="3604068"/>
          </a:xfrm>
          <a:prstGeom prst="rect">
            <a:avLst/>
          </a:prstGeom>
          <a:solidFill>
            <a:srgbClr val="41555E">
              <a:alpha val="23000"/>
            </a:srgbClr>
          </a:solid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smtClean="0">
                <a:solidFill>
                  <a:srgbClr val="232C2F"/>
                </a:solidFill>
              </a:rPr>
              <a:t>Server 2</a:t>
            </a:r>
            <a:endParaRPr lang="en-US" dirty="0">
              <a:solidFill>
                <a:srgbClr val="232C2F"/>
              </a:solidFill>
            </a:endParaRPr>
          </a:p>
        </p:txBody>
      </p:sp>
    </p:spTree>
    <p:extLst>
      <p:ext uri="{BB962C8B-B14F-4D97-AF65-F5344CB8AC3E}">
        <p14:creationId xmlns:p14="http://schemas.microsoft.com/office/powerpoint/2010/main" val="380936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6"/>
                                        </p:tgtEl>
                                        <p:attrNameLst>
                                          <p:attrName>fillcolor</p:attrName>
                                        </p:attrNameLst>
                                      </p:cBhvr>
                                      <p:to>
                                        <a:schemeClr val="accent2"/>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2"/>
                                        </p:tgtEl>
                                        <p:attrNameLst>
                                          <p:attrName>fillcolor</p:attrName>
                                        </p:attrNameLst>
                                      </p:cBhvr>
                                      <p:to>
                                        <a:schemeClr val="accent2"/>
                                      </p:to>
                                    </p:animClr>
                                    <p:set>
                                      <p:cBhvr>
                                        <p:cTn id="11" dur="2000" fill="hold"/>
                                        <p:tgtEl>
                                          <p:spTgt spid="12"/>
                                        </p:tgtEl>
                                        <p:attrNameLst>
                                          <p:attrName>fill.type</p:attrName>
                                        </p:attrNameLst>
                                      </p:cBhvr>
                                      <p:to>
                                        <p:strVal val="solid"/>
                                      </p:to>
                                    </p:set>
                                    <p:set>
                                      <p:cBhvr>
                                        <p:cTn id="12" dur="2000" fill="hold"/>
                                        <p:tgtEl>
                                          <p:spTgt spid="1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3"/>
                                        </p:tgtEl>
                                        <p:attrNameLst>
                                          <p:attrName>fillcolor</p:attrName>
                                        </p:attrNameLst>
                                      </p:cBhvr>
                                      <p:to>
                                        <a:schemeClr val="accent2"/>
                                      </p:to>
                                    </p:animClr>
                                    <p:set>
                                      <p:cBhvr>
                                        <p:cTn id="15" dur="2000" fill="hold"/>
                                        <p:tgtEl>
                                          <p:spTgt spid="13"/>
                                        </p:tgtEl>
                                        <p:attrNameLst>
                                          <p:attrName>fill.type</p:attrName>
                                        </p:attrNameLst>
                                      </p:cBhvr>
                                      <p:to>
                                        <p:strVal val="solid"/>
                                      </p:to>
                                    </p:set>
                                    <p:set>
                                      <p:cBhvr>
                                        <p:cTn id="16" dur="2000" fill="hold"/>
                                        <p:tgtEl>
                                          <p:spTgt spid="13"/>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14"/>
                                        </p:tgtEl>
                                        <p:attrNameLst>
                                          <p:attrName>fillcolor</p:attrName>
                                        </p:attrNameLst>
                                      </p:cBhvr>
                                      <p:to>
                                        <a:schemeClr val="accent2"/>
                                      </p:to>
                                    </p:animClr>
                                    <p:set>
                                      <p:cBhvr>
                                        <p:cTn id="19" dur="2000" fill="hold"/>
                                        <p:tgtEl>
                                          <p:spTgt spid="14"/>
                                        </p:tgtEl>
                                        <p:attrNameLst>
                                          <p:attrName>fill.type</p:attrName>
                                        </p:attrNameLst>
                                      </p:cBhvr>
                                      <p:to>
                                        <p:strVal val="solid"/>
                                      </p:to>
                                    </p:set>
                                    <p:set>
                                      <p:cBhvr>
                                        <p:cTn id="20" dur="2000" fill="hold"/>
                                        <p:tgtEl>
                                          <p:spTgt spid="14"/>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19"/>
                                        </p:tgtEl>
                                        <p:attrNameLst>
                                          <p:attrName>fillcolor</p:attrName>
                                        </p:attrNameLst>
                                      </p:cBhvr>
                                      <p:to>
                                        <a:schemeClr val="accent2"/>
                                      </p:to>
                                    </p:animClr>
                                    <p:set>
                                      <p:cBhvr>
                                        <p:cTn id="23" dur="2000" fill="hold"/>
                                        <p:tgtEl>
                                          <p:spTgt spid="19"/>
                                        </p:tgtEl>
                                        <p:attrNameLst>
                                          <p:attrName>fill.type</p:attrName>
                                        </p:attrNameLst>
                                      </p:cBhvr>
                                      <p:to>
                                        <p:strVal val="solid"/>
                                      </p:to>
                                    </p:set>
                                    <p:set>
                                      <p:cBhvr>
                                        <p:cTn id="24" dur="2000" fill="hold"/>
                                        <p:tgtEl>
                                          <p:spTgt spid="19"/>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18"/>
                                        </p:tgtEl>
                                        <p:attrNameLst>
                                          <p:attrName>fillcolor</p:attrName>
                                        </p:attrNameLst>
                                      </p:cBhvr>
                                      <p:to>
                                        <a:schemeClr val="accent2"/>
                                      </p:to>
                                    </p:animClr>
                                    <p:set>
                                      <p:cBhvr>
                                        <p:cTn id="27" dur="2000" fill="hold"/>
                                        <p:tgtEl>
                                          <p:spTgt spid="18"/>
                                        </p:tgtEl>
                                        <p:attrNameLst>
                                          <p:attrName>fill.type</p:attrName>
                                        </p:attrNameLst>
                                      </p:cBhvr>
                                      <p:to>
                                        <p:strVal val="solid"/>
                                      </p:to>
                                    </p:set>
                                    <p:set>
                                      <p:cBhvr>
                                        <p:cTn id="28"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Analyst</a:t>
            </a:r>
            <a:endParaRPr lang="en-US" dirty="0"/>
          </a:p>
        </p:txBody>
      </p:sp>
      <p:sp>
        <p:nvSpPr>
          <p:cNvPr id="3" name="Content Placeholder 2"/>
          <p:cNvSpPr>
            <a:spLocks noGrp="1"/>
          </p:cNvSpPr>
          <p:nvPr>
            <p:ph idx="1"/>
          </p:nvPr>
        </p:nvSpPr>
        <p:spPr>
          <a:xfrm>
            <a:off x="531151" y="1517652"/>
            <a:ext cx="5536802" cy="1157110"/>
          </a:xfrm>
        </p:spPr>
        <p:txBody>
          <a:bodyPr numCol="1"/>
          <a:lstStyle/>
          <a:p>
            <a:pPr marL="514350" indent="-514350">
              <a:buFont typeface="+mj-lt"/>
              <a:buAutoNum type="arabicPeriod"/>
            </a:pPr>
            <a:r>
              <a:rPr lang="en-US" sz="2400" dirty="0" smtClean="0"/>
              <a:t>Analyst engine runs on one or more servers</a:t>
            </a:r>
          </a:p>
          <a:p>
            <a:pPr marL="514350" indent="-514350">
              <a:buFont typeface="+mj-lt"/>
              <a:buAutoNum type="arabicPeriod"/>
            </a:pPr>
            <a:r>
              <a:rPr lang="en-US" sz="2400" dirty="0" smtClean="0"/>
              <a:t>Users request loads </a:t>
            </a:r>
            <a:r>
              <a:rPr lang="en-US" sz="2400" dirty="0" err="1" smtClean="0"/>
              <a:t>subgraph</a:t>
            </a:r>
            <a:r>
              <a:rPr lang="en-US" sz="2400" dirty="0" smtClean="0"/>
              <a:t> of interest into engine</a:t>
            </a:r>
          </a:p>
        </p:txBody>
      </p:sp>
      <p:grpSp>
        <p:nvGrpSpPr>
          <p:cNvPr id="107" name="Group 106"/>
          <p:cNvGrpSpPr/>
          <p:nvPr/>
        </p:nvGrpSpPr>
        <p:grpSpPr>
          <a:xfrm>
            <a:off x="3500234" y="4199184"/>
            <a:ext cx="5041950" cy="1984670"/>
            <a:chOff x="3581291" y="4388373"/>
            <a:chExt cx="5041950" cy="1984670"/>
          </a:xfrm>
        </p:grpSpPr>
        <p:sp>
          <p:nvSpPr>
            <p:cNvPr id="10" name="Oval 9"/>
            <p:cNvSpPr/>
            <p:nvPr/>
          </p:nvSpPr>
          <p:spPr>
            <a:xfrm>
              <a:off x="3581291" y="4797905"/>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306975" y="4524884"/>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306975" y="4934416"/>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032658" y="4797905"/>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74553" y="5207436"/>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548869" y="5480458"/>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581291" y="5343947"/>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758342" y="5753479"/>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42131" y="5207436"/>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242131" y="4797905"/>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16448" y="4388373"/>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2" idx="0"/>
              <a:endCxn id="11" idx="4"/>
            </p:cNvCxnSpPr>
            <p:nvPr/>
          </p:nvCxnSpPr>
          <p:spPr>
            <a:xfrm flipV="1">
              <a:off x="4548869" y="4797905"/>
              <a:ext cx="0" cy="136511"/>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5"/>
            </p:cNvCxnSpPr>
            <p:nvPr/>
          </p:nvCxnSpPr>
          <p:spPr>
            <a:xfrm>
              <a:off x="3994232" y="5030944"/>
              <a:ext cx="312742" cy="39982"/>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3"/>
              <a:endCxn id="16" idx="7"/>
            </p:cNvCxnSpPr>
            <p:nvPr/>
          </p:nvCxnSpPr>
          <p:spPr>
            <a:xfrm flipH="1">
              <a:off x="3994232" y="5167454"/>
              <a:ext cx="383590" cy="216475"/>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4"/>
              <a:endCxn id="15" idx="0"/>
            </p:cNvCxnSpPr>
            <p:nvPr/>
          </p:nvCxnSpPr>
          <p:spPr>
            <a:xfrm>
              <a:off x="4548869" y="5207436"/>
              <a:ext cx="241894" cy="273021"/>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6"/>
              <a:endCxn id="13" idx="3"/>
            </p:cNvCxnSpPr>
            <p:nvPr/>
          </p:nvCxnSpPr>
          <p:spPr>
            <a:xfrm flipV="1">
              <a:off x="4790764" y="5030944"/>
              <a:ext cx="312742" cy="39982"/>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1"/>
            </p:cNvCxnSpPr>
            <p:nvPr/>
          </p:nvCxnSpPr>
          <p:spPr>
            <a:xfrm flipV="1">
              <a:off x="5345401" y="5070926"/>
              <a:ext cx="0" cy="176493"/>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9" idx="1"/>
              <a:endCxn id="20" idx="5"/>
            </p:cNvCxnSpPr>
            <p:nvPr/>
          </p:nvCxnSpPr>
          <p:spPr>
            <a:xfrm flipH="1" flipV="1">
              <a:off x="5929389" y="4621412"/>
              <a:ext cx="383590" cy="216475"/>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3"/>
              <a:endCxn id="14" idx="7"/>
            </p:cNvCxnSpPr>
            <p:nvPr/>
          </p:nvCxnSpPr>
          <p:spPr>
            <a:xfrm flipH="1">
              <a:off x="5687491" y="5030942"/>
              <a:ext cx="625488" cy="216477"/>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14" idx="7"/>
            </p:cNvCxnSpPr>
            <p:nvPr/>
          </p:nvCxnSpPr>
          <p:spPr>
            <a:xfrm flipH="1">
              <a:off x="5687494" y="4661394"/>
              <a:ext cx="70848" cy="586025"/>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4" idx="5"/>
              <a:endCxn id="17" idx="0"/>
            </p:cNvCxnSpPr>
            <p:nvPr/>
          </p:nvCxnSpPr>
          <p:spPr>
            <a:xfrm>
              <a:off x="5687494" y="5440475"/>
              <a:ext cx="312742" cy="31300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4" idx="6"/>
              <a:endCxn id="18" idx="2"/>
            </p:cNvCxnSpPr>
            <p:nvPr/>
          </p:nvCxnSpPr>
          <p:spPr>
            <a:xfrm>
              <a:off x="5758342" y="5343947"/>
              <a:ext cx="483792" cy="0"/>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6" idx="5"/>
            </p:cNvCxnSpPr>
            <p:nvPr/>
          </p:nvCxnSpPr>
          <p:spPr>
            <a:xfrm flipH="1" flipV="1">
              <a:off x="3994232" y="5576986"/>
              <a:ext cx="554637" cy="39982"/>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929979" y="5144448"/>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171874" y="5553979"/>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655663" y="6100022"/>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139452" y="5553979"/>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139452" y="5144448"/>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413768" y="4734916"/>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a:endCxn id="33" idx="3"/>
            </p:cNvCxnSpPr>
            <p:nvPr/>
          </p:nvCxnSpPr>
          <p:spPr>
            <a:xfrm flipV="1">
              <a:off x="6688084" y="5377487"/>
              <a:ext cx="312742" cy="39982"/>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1"/>
            </p:cNvCxnSpPr>
            <p:nvPr/>
          </p:nvCxnSpPr>
          <p:spPr>
            <a:xfrm flipV="1">
              <a:off x="7242721" y="5417469"/>
              <a:ext cx="0" cy="176493"/>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7" idx="1"/>
              <a:endCxn id="38" idx="5"/>
            </p:cNvCxnSpPr>
            <p:nvPr/>
          </p:nvCxnSpPr>
          <p:spPr>
            <a:xfrm flipH="1" flipV="1">
              <a:off x="7826710" y="4967955"/>
              <a:ext cx="383590" cy="216475"/>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7" idx="3"/>
              <a:endCxn id="34" idx="7"/>
            </p:cNvCxnSpPr>
            <p:nvPr/>
          </p:nvCxnSpPr>
          <p:spPr>
            <a:xfrm flipH="1">
              <a:off x="7584812" y="5377485"/>
              <a:ext cx="625488" cy="216477"/>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4"/>
              <a:endCxn id="34" idx="7"/>
            </p:cNvCxnSpPr>
            <p:nvPr/>
          </p:nvCxnSpPr>
          <p:spPr>
            <a:xfrm flipH="1">
              <a:off x="7584815" y="5007937"/>
              <a:ext cx="70848" cy="586025"/>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4" idx="5"/>
              <a:endCxn id="35" idx="0"/>
            </p:cNvCxnSpPr>
            <p:nvPr/>
          </p:nvCxnSpPr>
          <p:spPr>
            <a:xfrm>
              <a:off x="7584815" y="5787018"/>
              <a:ext cx="312742" cy="31300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4" idx="6"/>
              <a:endCxn id="36" idx="2"/>
            </p:cNvCxnSpPr>
            <p:nvPr/>
          </p:nvCxnSpPr>
          <p:spPr>
            <a:xfrm>
              <a:off x="7655663" y="5690490"/>
              <a:ext cx="483792" cy="0"/>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09" name="Rectangle 108"/>
          <p:cNvSpPr/>
          <p:nvPr/>
        </p:nvSpPr>
        <p:spPr>
          <a:xfrm>
            <a:off x="3073035" y="3866182"/>
            <a:ext cx="5691647" cy="2396528"/>
          </a:xfrm>
          <a:prstGeom prst="rect">
            <a:avLst/>
          </a:prstGeom>
          <a:solidFill>
            <a:srgbClr val="41555E">
              <a:alpha val="23000"/>
            </a:srgbClr>
          </a:solid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smtClean="0">
                <a:solidFill>
                  <a:srgbClr val="232C2F"/>
                </a:solidFill>
              </a:rPr>
              <a:t>Graph Database</a:t>
            </a:r>
            <a:endParaRPr lang="en-US" dirty="0">
              <a:solidFill>
                <a:srgbClr val="232C2F"/>
              </a:solidFill>
            </a:endParaRPr>
          </a:p>
        </p:txBody>
      </p:sp>
      <p:grpSp>
        <p:nvGrpSpPr>
          <p:cNvPr id="130" name="Group 129"/>
          <p:cNvGrpSpPr/>
          <p:nvPr/>
        </p:nvGrpSpPr>
        <p:grpSpPr>
          <a:xfrm>
            <a:off x="381011" y="3288175"/>
            <a:ext cx="2568297" cy="1117613"/>
            <a:chOff x="381011" y="2720608"/>
            <a:chExt cx="2568297" cy="1117613"/>
          </a:xfrm>
        </p:grpSpPr>
        <p:grpSp>
          <p:nvGrpSpPr>
            <p:cNvPr id="69" name="Group 68"/>
            <p:cNvGrpSpPr/>
            <p:nvPr/>
          </p:nvGrpSpPr>
          <p:grpSpPr>
            <a:xfrm>
              <a:off x="1460061" y="2782988"/>
              <a:ext cx="1489247" cy="840441"/>
              <a:chOff x="4459375" y="4540773"/>
              <a:chExt cx="2418945" cy="1365106"/>
            </a:xfrm>
            <a:solidFill>
              <a:srgbClr val="FF0000"/>
            </a:solidFill>
          </p:grpSpPr>
          <p:sp>
            <p:nvSpPr>
              <p:cNvPr id="57" name="Oval 56"/>
              <p:cNvSpPr/>
              <p:nvPr/>
            </p:nvSpPr>
            <p:spPr>
              <a:xfrm>
                <a:off x="4459375" y="508681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185058" y="4950305"/>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426953" y="535983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701269" y="5632858"/>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394531" y="4950305"/>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68848" y="4540773"/>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a:stCxn id="57" idx="4"/>
                <a:endCxn id="60" idx="0"/>
              </p:cNvCxnSpPr>
              <p:nvPr/>
            </p:nvCxnSpPr>
            <p:spPr>
              <a:xfrm>
                <a:off x="4701269" y="5359836"/>
                <a:ext cx="241894" cy="273021"/>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6"/>
                <a:endCxn id="58" idx="3"/>
              </p:cNvCxnSpPr>
              <p:nvPr/>
            </p:nvCxnSpPr>
            <p:spPr>
              <a:xfrm flipV="1">
                <a:off x="4943164" y="5183344"/>
                <a:ext cx="312742" cy="39982"/>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9" idx="1"/>
              </p:cNvCxnSpPr>
              <p:nvPr/>
            </p:nvCxnSpPr>
            <p:spPr>
              <a:xfrm flipV="1">
                <a:off x="5497801" y="5223326"/>
                <a:ext cx="0" cy="176493"/>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1" idx="1"/>
                <a:endCxn id="62" idx="5"/>
              </p:cNvCxnSpPr>
              <p:nvPr/>
            </p:nvCxnSpPr>
            <p:spPr>
              <a:xfrm flipH="1" flipV="1">
                <a:off x="6081789" y="4773812"/>
                <a:ext cx="383590" cy="21647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1" idx="3"/>
                <a:endCxn id="59" idx="7"/>
              </p:cNvCxnSpPr>
              <p:nvPr/>
            </p:nvCxnSpPr>
            <p:spPr>
              <a:xfrm flipH="1">
                <a:off x="5839891" y="5183342"/>
                <a:ext cx="625488" cy="216477"/>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4"/>
                <a:endCxn id="59" idx="7"/>
              </p:cNvCxnSpPr>
              <p:nvPr/>
            </p:nvCxnSpPr>
            <p:spPr>
              <a:xfrm flipH="1">
                <a:off x="5839894" y="4813794"/>
                <a:ext cx="70848" cy="58602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pic>
          <p:nvPicPr>
            <p:cNvPr id="110" name="Picture 109"/>
            <p:cNvPicPr>
              <a:picLocks noChangeAspect="1"/>
            </p:cNvPicPr>
            <p:nvPr/>
          </p:nvPicPr>
          <p:blipFill>
            <a:blip r:embed="rId2"/>
            <a:stretch>
              <a:fillRect/>
            </a:stretch>
          </p:blipFill>
          <p:spPr>
            <a:xfrm>
              <a:off x="396163" y="2720608"/>
              <a:ext cx="965200" cy="965200"/>
            </a:xfrm>
            <a:prstGeom prst="rect">
              <a:avLst/>
            </a:prstGeom>
          </p:spPr>
        </p:pic>
        <p:sp>
          <p:nvSpPr>
            <p:cNvPr id="114" name="TextBox 113"/>
            <p:cNvSpPr txBox="1"/>
            <p:nvPr/>
          </p:nvSpPr>
          <p:spPr>
            <a:xfrm>
              <a:off x="381011" y="3668888"/>
              <a:ext cx="1933278" cy="169333"/>
            </a:xfrm>
            <a:prstGeom prst="rect">
              <a:avLst/>
            </a:prstGeom>
            <a:noFill/>
          </p:spPr>
          <p:txBody>
            <a:bodyPr wrap="square" lIns="0" tIns="0" rIns="0" bIns="0" rtlCol="0">
              <a:noAutofit/>
            </a:bodyPr>
            <a:lstStyle/>
            <a:p>
              <a:pPr>
                <a:lnSpc>
                  <a:spcPct val="90000"/>
                </a:lnSpc>
              </a:pPr>
              <a:r>
                <a:rPr lang="en-US" dirty="0" smtClean="0"/>
                <a:t>Analyst A</a:t>
              </a:r>
            </a:p>
          </p:txBody>
        </p:sp>
      </p:grpSp>
      <p:grpSp>
        <p:nvGrpSpPr>
          <p:cNvPr id="149" name="Group 148"/>
          <p:cNvGrpSpPr/>
          <p:nvPr/>
        </p:nvGrpSpPr>
        <p:grpSpPr>
          <a:xfrm>
            <a:off x="8848964" y="3212650"/>
            <a:ext cx="2991487" cy="1123346"/>
            <a:chOff x="8848964" y="2726164"/>
            <a:chExt cx="2991487" cy="1123346"/>
          </a:xfrm>
        </p:grpSpPr>
        <p:grpSp>
          <p:nvGrpSpPr>
            <p:cNvPr id="106" name="Group 105"/>
            <p:cNvGrpSpPr/>
            <p:nvPr/>
          </p:nvGrpSpPr>
          <p:grpSpPr>
            <a:xfrm>
              <a:off x="9909035" y="2788331"/>
              <a:ext cx="1931416" cy="829754"/>
              <a:chOff x="5426953" y="4540773"/>
              <a:chExt cx="3348688" cy="1438627"/>
            </a:xfrm>
            <a:solidFill>
              <a:srgbClr val="0000FF"/>
            </a:solidFill>
          </p:grpSpPr>
          <p:sp>
            <p:nvSpPr>
              <p:cNvPr id="89" name="Oval 88"/>
              <p:cNvSpPr/>
              <p:nvPr/>
            </p:nvSpPr>
            <p:spPr>
              <a:xfrm>
                <a:off x="5426953" y="535983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394531" y="535983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394531" y="4950305"/>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5668848" y="4540773"/>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stCxn id="91" idx="1"/>
                <a:endCxn id="92" idx="5"/>
              </p:cNvCxnSpPr>
              <p:nvPr/>
            </p:nvCxnSpPr>
            <p:spPr>
              <a:xfrm flipH="1" flipV="1">
                <a:off x="6081789" y="4773812"/>
                <a:ext cx="383590" cy="21647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1" idx="3"/>
                <a:endCxn id="89" idx="7"/>
              </p:cNvCxnSpPr>
              <p:nvPr/>
            </p:nvCxnSpPr>
            <p:spPr>
              <a:xfrm flipH="1">
                <a:off x="5839891" y="5183342"/>
                <a:ext cx="625488" cy="216477"/>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92" idx="4"/>
                <a:endCxn id="89" idx="7"/>
              </p:cNvCxnSpPr>
              <p:nvPr/>
            </p:nvCxnSpPr>
            <p:spPr>
              <a:xfrm flipH="1">
                <a:off x="5839894" y="4813794"/>
                <a:ext cx="70848" cy="58602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9" idx="6"/>
                <a:endCxn id="90" idx="2"/>
              </p:cNvCxnSpPr>
              <p:nvPr/>
            </p:nvCxnSpPr>
            <p:spPr>
              <a:xfrm>
                <a:off x="5910742" y="5496347"/>
                <a:ext cx="483792" cy="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7082379" y="5296848"/>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324274" y="5706379"/>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8291852" y="5296848"/>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7566168" y="488731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a:endCxn id="97" idx="3"/>
              </p:cNvCxnSpPr>
              <p:nvPr/>
            </p:nvCxnSpPr>
            <p:spPr>
              <a:xfrm flipV="1">
                <a:off x="6840484" y="5529887"/>
                <a:ext cx="312742" cy="39982"/>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8" idx="1"/>
              </p:cNvCxnSpPr>
              <p:nvPr/>
            </p:nvCxnSpPr>
            <p:spPr>
              <a:xfrm flipV="1">
                <a:off x="7395121" y="5569869"/>
                <a:ext cx="0" cy="176493"/>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99" idx="1"/>
                <a:endCxn id="100" idx="5"/>
              </p:cNvCxnSpPr>
              <p:nvPr/>
            </p:nvCxnSpPr>
            <p:spPr>
              <a:xfrm flipH="1" flipV="1">
                <a:off x="7979110" y="5120355"/>
                <a:ext cx="383590" cy="21647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99" idx="3"/>
                <a:endCxn id="98" idx="7"/>
              </p:cNvCxnSpPr>
              <p:nvPr/>
            </p:nvCxnSpPr>
            <p:spPr>
              <a:xfrm flipH="1">
                <a:off x="7737212" y="5529885"/>
                <a:ext cx="625488" cy="216477"/>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0" idx="4"/>
                <a:endCxn id="98" idx="7"/>
              </p:cNvCxnSpPr>
              <p:nvPr/>
            </p:nvCxnSpPr>
            <p:spPr>
              <a:xfrm flipH="1">
                <a:off x="7737215" y="5160337"/>
                <a:ext cx="70848" cy="58602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pic>
          <p:nvPicPr>
            <p:cNvPr id="111" name="Picture 110"/>
            <p:cNvPicPr>
              <a:picLocks noChangeAspect="1"/>
            </p:cNvPicPr>
            <p:nvPr/>
          </p:nvPicPr>
          <p:blipFill>
            <a:blip r:embed="rId3"/>
            <a:stretch>
              <a:fillRect/>
            </a:stretch>
          </p:blipFill>
          <p:spPr>
            <a:xfrm>
              <a:off x="8848964" y="2726164"/>
              <a:ext cx="954088" cy="954088"/>
            </a:xfrm>
            <a:prstGeom prst="rect">
              <a:avLst/>
            </a:prstGeom>
          </p:spPr>
        </p:pic>
        <p:sp>
          <p:nvSpPr>
            <p:cNvPr id="115" name="TextBox 114"/>
            <p:cNvSpPr txBox="1"/>
            <p:nvPr/>
          </p:nvSpPr>
          <p:spPr>
            <a:xfrm>
              <a:off x="8943877" y="3680177"/>
              <a:ext cx="1933278" cy="169333"/>
            </a:xfrm>
            <a:prstGeom prst="rect">
              <a:avLst/>
            </a:prstGeom>
            <a:noFill/>
          </p:spPr>
          <p:txBody>
            <a:bodyPr wrap="square" lIns="0" tIns="0" rIns="0" bIns="0" rtlCol="0">
              <a:noAutofit/>
            </a:bodyPr>
            <a:lstStyle/>
            <a:p>
              <a:pPr>
                <a:lnSpc>
                  <a:spcPct val="90000"/>
                </a:lnSpc>
              </a:pPr>
              <a:r>
                <a:rPr lang="en-US" dirty="0" smtClean="0"/>
                <a:t>Analyst B</a:t>
              </a:r>
            </a:p>
          </p:txBody>
        </p:sp>
      </p:grpSp>
      <p:sp>
        <p:nvSpPr>
          <p:cNvPr id="116" name="Content Placeholder 2"/>
          <p:cNvSpPr txBox="1">
            <a:spLocks/>
          </p:cNvSpPr>
          <p:nvPr/>
        </p:nvSpPr>
        <p:spPr>
          <a:xfrm>
            <a:off x="5791921" y="1541640"/>
            <a:ext cx="5536802" cy="1109134"/>
          </a:xfrm>
          <a:prstGeom prst="rect">
            <a:avLst/>
          </a:prstGeom>
        </p:spPr>
        <p:txBody>
          <a:bodyPr vert="horz" lIns="0" tIns="0" rIns="0" bIns="0" numCol="1"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14350" indent="-514350">
              <a:buFont typeface="+mj-lt"/>
              <a:buAutoNum type="arabicPeriod" startAt="3"/>
            </a:pPr>
            <a:r>
              <a:rPr lang="en-US" sz="2400" dirty="0" smtClean="0"/>
              <a:t>Users call simple functions for complex analyses</a:t>
            </a:r>
          </a:p>
          <a:p>
            <a:pPr marL="514350" indent="-514350">
              <a:buFont typeface="+mj-lt"/>
              <a:buAutoNum type="arabicPeriod" startAt="3"/>
            </a:pPr>
            <a:r>
              <a:rPr lang="en-US" sz="2400" dirty="0" smtClean="0"/>
              <a:t>Write results back or share on-the-fly</a:t>
            </a:r>
          </a:p>
        </p:txBody>
      </p:sp>
      <p:grpSp>
        <p:nvGrpSpPr>
          <p:cNvPr id="117" name="Group 116"/>
          <p:cNvGrpSpPr/>
          <p:nvPr/>
        </p:nvGrpSpPr>
        <p:grpSpPr>
          <a:xfrm>
            <a:off x="4396042" y="4467755"/>
            <a:ext cx="1489247" cy="840441"/>
            <a:chOff x="4459375" y="4540773"/>
            <a:chExt cx="2418945" cy="1365106"/>
          </a:xfrm>
          <a:solidFill>
            <a:srgbClr val="FF0000"/>
          </a:solidFill>
        </p:grpSpPr>
        <p:sp>
          <p:nvSpPr>
            <p:cNvPr id="118" name="Oval 117"/>
            <p:cNvSpPr/>
            <p:nvPr/>
          </p:nvSpPr>
          <p:spPr>
            <a:xfrm>
              <a:off x="4459375" y="508681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5185058" y="4950305"/>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426953" y="535983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01269" y="5632858"/>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394531" y="4950305"/>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5668848" y="4540773"/>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p:cNvCxnSpPr>
              <a:stCxn id="118" idx="4"/>
              <a:endCxn id="121" idx="0"/>
            </p:cNvCxnSpPr>
            <p:nvPr/>
          </p:nvCxnSpPr>
          <p:spPr>
            <a:xfrm>
              <a:off x="4701269" y="5359836"/>
              <a:ext cx="241894" cy="273021"/>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18" idx="6"/>
              <a:endCxn id="119" idx="3"/>
            </p:cNvCxnSpPr>
            <p:nvPr/>
          </p:nvCxnSpPr>
          <p:spPr>
            <a:xfrm flipV="1">
              <a:off x="4943164" y="5183344"/>
              <a:ext cx="312742" cy="39982"/>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0" idx="1"/>
            </p:cNvCxnSpPr>
            <p:nvPr/>
          </p:nvCxnSpPr>
          <p:spPr>
            <a:xfrm flipV="1">
              <a:off x="5497801" y="5223326"/>
              <a:ext cx="0" cy="176493"/>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22" idx="1"/>
              <a:endCxn id="123" idx="5"/>
            </p:cNvCxnSpPr>
            <p:nvPr/>
          </p:nvCxnSpPr>
          <p:spPr>
            <a:xfrm flipH="1" flipV="1">
              <a:off x="6081789" y="4773812"/>
              <a:ext cx="383590" cy="21647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2" idx="3"/>
              <a:endCxn id="120" idx="7"/>
            </p:cNvCxnSpPr>
            <p:nvPr/>
          </p:nvCxnSpPr>
          <p:spPr>
            <a:xfrm flipH="1">
              <a:off x="5839891" y="5183342"/>
              <a:ext cx="625488" cy="216477"/>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23" idx="4"/>
              <a:endCxn id="120" idx="7"/>
            </p:cNvCxnSpPr>
            <p:nvPr/>
          </p:nvCxnSpPr>
          <p:spPr>
            <a:xfrm flipH="1">
              <a:off x="5839894" y="4813794"/>
              <a:ext cx="70848" cy="58602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5450580" y="4303764"/>
            <a:ext cx="1931416" cy="829754"/>
            <a:chOff x="5426953" y="4540773"/>
            <a:chExt cx="3348688" cy="1438627"/>
          </a:xfrm>
          <a:solidFill>
            <a:srgbClr val="0000FF"/>
          </a:solidFill>
        </p:grpSpPr>
        <p:sp>
          <p:nvSpPr>
            <p:cNvPr id="132" name="Oval 131"/>
            <p:cNvSpPr/>
            <p:nvPr/>
          </p:nvSpPr>
          <p:spPr>
            <a:xfrm>
              <a:off x="5426953" y="535983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6394531" y="535983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394531" y="4950305"/>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5668848" y="4540773"/>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a:stCxn id="134" idx="1"/>
              <a:endCxn id="135" idx="5"/>
            </p:cNvCxnSpPr>
            <p:nvPr/>
          </p:nvCxnSpPr>
          <p:spPr>
            <a:xfrm flipH="1" flipV="1">
              <a:off x="6081789" y="4773812"/>
              <a:ext cx="383590" cy="21647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34" idx="3"/>
              <a:endCxn id="132" idx="7"/>
            </p:cNvCxnSpPr>
            <p:nvPr/>
          </p:nvCxnSpPr>
          <p:spPr>
            <a:xfrm flipH="1">
              <a:off x="5839891" y="5183342"/>
              <a:ext cx="625488" cy="216477"/>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35" idx="4"/>
              <a:endCxn id="132" idx="7"/>
            </p:cNvCxnSpPr>
            <p:nvPr/>
          </p:nvCxnSpPr>
          <p:spPr>
            <a:xfrm flipH="1">
              <a:off x="5839894" y="4813794"/>
              <a:ext cx="70848" cy="58602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2" idx="6"/>
              <a:endCxn id="133" idx="2"/>
            </p:cNvCxnSpPr>
            <p:nvPr/>
          </p:nvCxnSpPr>
          <p:spPr>
            <a:xfrm>
              <a:off x="5910742" y="5496347"/>
              <a:ext cx="483792" cy="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082379" y="5296848"/>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7324274" y="5706379"/>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291852" y="5296848"/>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7566168" y="488731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a:endCxn id="140" idx="3"/>
            </p:cNvCxnSpPr>
            <p:nvPr/>
          </p:nvCxnSpPr>
          <p:spPr>
            <a:xfrm flipV="1">
              <a:off x="6840484" y="5529887"/>
              <a:ext cx="312742" cy="39982"/>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41" idx="1"/>
            </p:cNvCxnSpPr>
            <p:nvPr/>
          </p:nvCxnSpPr>
          <p:spPr>
            <a:xfrm flipV="1">
              <a:off x="7395121" y="5569869"/>
              <a:ext cx="0" cy="176493"/>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42" idx="1"/>
              <a:endCxn id="143" idx="5"/>
            </p:cNvCxnSpPr>
            <p:nvPr/>
          </p:nvCxnSpPr>
          <p:spPr>
            <a:xfrm flipH="1" flipV="1">
              <a:off x="7979110" y="5120355"/>
              <a:ext cx="383590" cy="21647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2" idx="3"/>
              <a:endCxn id="141" idx="7"/>
            </p:cNvCxnSpPr>
            <p:nvPr/>
          </p:nvCxnSpPr>
          <p:spPr>
            <a:xfrm flipH="1">
              <a:off x="7737212" y="5529885"/>
              <a:ext cx="625488" cy="216477"/>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43" idx="4"/>
              <a:endCxn id="141" idx="7"/>
            </p:cNvCxnSpPr>
            <p:nvPr/>
          </p:nvCxnSpPr>
          <p:spPr>
            <a:xfrm flipH="1">
              <a:off x="7737215" y="5160337"/>
              <a:ext cx="70848" cy="58602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348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8.125E-6 3.7037E-7 L -0.24076 -0.27176 " pathEditMode="relative" ptsTypes="AA">
                                      <p:cBhvr>
                                        <p:cTn id="10" dur="2000" fill="hold"/>
                                        <p:tgtEl>
                                          <p:spTgt spid="117"/>
                                        </p:tgtEl>
                                        <p:attrNameLst>
                                          <p:attrName>ppt_x</p:attrName>
                                          <p:attrName>ppt_y</p:attrName>
                                        </p:attrNameLst>
                                      </p:cBhvr>
                                    </p:animMotion>
                                  </p:childTnLst>
                                </p:cTn>
                              </p:par>
                            </p:childTnLst>
                          </p:cTn>
                        </p:par>
                        <p:par>
                          <p:cTn id="11" fill="hold">
                            <p:stCondLst>
                              <p:cond delay="2500"/>
                            </p:stCondLst>
                            <p:childTnLst>
                              <p:par>
                                <p:cTn id="12" presetID="1" presetClass="exit" presetSubtype="0" fill="hold" nodeType="afterEffect">
                                  <p:stCondLst>
                                    <p:cond delay="0"/>
                                  </p:stCondLst>
                                  <p:childTnLst>
                                    <p:set>
                                      <p:cBhvr>
                                        <p:cTn id="13" dur="1" fill="hold">
                                          <p:stCondLst>
                                            <p:cond delay="0"/>
                                          </p:stCondLst>
                                        </p:cTn>
                                        <p:tgtEl>
                                          <p:spTgt spid="11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childTnLst>
                          </p:cTn>
                        </p:par>
                        <p:par>
                          <p:cTn id="22" fill="hold">
                            <p:stCondLst>
                              <p:cond delay="500"/>
                            </p:stCondLst>
                            <p:childTnLst>
                              <p:par>
                                <p:cTn id="23" presetID="0" presetClass="path" presetSubtype="0" accel="50000" decel="50000" fill="hold" nodeType="afterEffect">
                                  <p:stCondLst>
                                    <p:cond delay="0"/>
                                  </p:stCondLst>
                                  <p:childTnLst>
                                    <p:animMotion origin="layout" path="M 3.125E-6 -4.81481E-6 L 0.34492 -0.26759 " pathEditMode="relative" ptsTypes="AA">
                                      <p:cBhvr>
                                        <p:cTn id="24" dur="2000" fill="hold"/>
                                        <p:tgtEl>
                                          <p:spTgt spid="131"/>
                                        </p:tgtEl>
                                        <p:attrNameLst>
                                          <p:attrName>ppt_x</p:attrName>
                                          <p:attrName>ppt_y</p:attrName>
                                        </p:attrNameLst>
                                      </p:cBhvr>
                                    </p:animMotion>
                                  </p:childTnLst>
                                </p:cTn>
                              </p:par>
                            </p:childTnLst>
                          </p:cTn>
                        </p:par>
                        <p:par>
                          <p:cTn id="25" fill="hold">
                            <p:stCondLst>
                              <p:cond delay="2500"/>
                            </p:stCondLst>
                            <p:childTnLst>
                              <p:par>
                                <p:cTn id="26" presetID="1" presetClass="exit" presetSubtype="0" fill="hold" nodeType="afterEffect">
                                  <p:stCondLst>
                                    <p:cond delay="0"/>
                                  </p:stCondLst>
                                  <p:childTnLst>
                                    <p:set>
                                      <p:cBhvr>
                                        <p:cTn id="27" dur="1" fill="hold">
                                          <p:stCondLst>
                                            <p:cond delay="0"/>
                                          </p:stCondLst>
                                        </p:cTn>
                                        <p:tgtEl>
                                          <p:spTgt spid="131"/>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49"/>
                                        </p:tgtEl>
                                        <p:attrNameLst>
                                          <p:attrName>style.visibility</p:attrName>
                                        </p:attrNameLst>
                                      </p:cBhvr>
                                      <p:to>
                                        <p:strVal val="visible"/>
                                      </p:to>
                                    </p:set>
                                    <p:animEffect transition="in" filter="fade">
                                      <p:cBhvr>
                                        <p:cTn id="30"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a:stretch>
            <a:fillRect/>
          </a:stretch>
        </p:blipFill>
        <p:spPr>
          <a:xfrm>
            <a:off x="2099510" y="1013552"/>
            <a:ext cx="2267990" cy="2267990"/>
          </a:xfrm>
          <a:prstGeom prst="rect">
            <a:avLst/>
          </a:prstGeom>
        </p:spPr>
      </p:pic>
      <p:sp>
        <p:nvSpPr>
          <p:cNvPr id="2" name="Title 1"/>
          <p:cNvSpPr>
            <a:spLocks noGrp="1"/>
          </p:cNvSpPr>
          <p:nvPr>
            <p:ph type="title"/>
          </p:nvPr>
        </p:nvSpPr>
        <p:spPr/>
        <p:txBody>
          <a:bodyPr/>
          <a:lstStyle/>
          <a:p>
            <a:r>
              <a:rPr lang="en-US" dirty="0" smtClean="0"/>
              <a:t>Multiple Interfaces for Many Kinds of Users</a:t>
            </a:r>
            <a:endParaRPr lang="en-US" dirty="0"/>
          </a:p>
        </p:txBody>
      </p:sp>
      <p:grpSp>
        <p:nvGrpSpPr>
          <p:cNvPr id="6" name="Group 5"/>
          <p:cNvGrpSpPr/>
          <p:nvPr/>
        </p:nvGrpSpPr>
        <p:grpSpPr>
          <a:xfrm>
            <a:off x="3581291" y="4258793"/>
            <a:ext cx="5041950" cy="1984670"/>
            <a:chOff x="3581291" y="4388373"/>
            <a:chExt cx="5041950" cy="1984670"/>
          </a:xfrm>
        </p:grpSpPr>
        <p:sp>
          <p:nvSpPr>
            <p:cNvPr id="7" name="Oval 6"/>
            <p:cNvSpPr/>
            <p:nvPr/>
          </p:nvSpPr>
          <p:spPr>
            <a:xfrm>
              <a:off x="3581291" y="4797905"/>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06975" y="4524884"/>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306975" y="4934416"/>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032658" y="4797905"/>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274553" y="5207436"/>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48869" y="5480458"/>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81291" y="5343947"/>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758342" y="5753479"/>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242131" y="5207436"/>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42131" y="4797905"/>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516448" y="4388373"/>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9" idx="0"/>
              <a:endCxn id="8" idx="4"/>
            </p:cNvCxnSpPr>
            <p:nvPr/>
          </p:nvCxnSpPr>
          <p:spPr>
            <a:xfrm flipV="1">
              <a:off x="4548869" y="4797905"/>
              <a:ext cx="0" cy="136511"/>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5"/>
            </p:cNvCxnSpPr>
            <p:nvPr/>
          </p:nvCxnSpPr>
          <p:spPr>
            <a:xfrm>
              <a:off x="3994232" y="5030944"/>
              <a:ext cx="312742" cy="39982"/>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3"/>
              <a:endCxn id="13" idx="7"/>
            </p:cNvCxnSpPr>
            <p:nvPr/>
          </p:nvCxnSpPr>
          <p:spPr>
            <a:xfrm flipH="1">
              <a:off x="3994232" y="5167454"/>
              <a:ext cx="383590" cy="216475"/>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4"/>
              <a:endCxn id="12" idx="0"/>
            </p:cNvCxnSpPr>
            <p:nvPr/>
          </p:nvCxnSpPr>
          <p:spPr>
            <a:xfrm>
              <a:off x="4548869" y="5207436"/>
              <a:ext cx="241894" cy="273021"/>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6"/>
              <a:endCxn id="10" idx="3"/>
            </p:cNvCxnSpPr>
            <p:nvPr/>
          </p:nvCxnSpPr>
          <p:spPr>
            <a:xfrm flipV="1">
              <a:off x="4790764" y="5030944"/>
              <a:ext cx="312742" cy="39982"/>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1"/>
            </p:cNvCxnSpPr>
            <p:nvPr/>
          </p:nvCxnSpPr>
          <p:spPr>
            <a:xfrm flipV="1">
              <a:off x="5345401" y="5070926"/>
              <a:ext cx="0" cy="176493"/>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1"/>
              <a:endCxn id="17" idx="5"/>
            </p:cNvCxnSpPr>
            <p:nvPr/>
          </p:nvCxnSpPr>
          <p:spPr>
            <a:xfrm flipH="1" flipV="1">
              <a:off x="5929389" y="4621412"/>
              <a:ext cx="383590" cy="216475"/>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6" idx="3"/>
              <a:endCxn id="11" idx="7"/>
            </p:cNvCxnSpPr>
            <p:nvPr/>
          </p:nvCxnSpPr>
          <p:spPr>
            <a:xfrm flipH="1">
              <a:off x="5687491" y="5030942"/>
              <a:ext cx="625488" cy="216477"/>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4"/>
              <a:endCxn id="11" idx="7"/>
            </p:cNvCxnSpPr>
            <p:nvPr/>
          </p:nvCxnSpPr>
          <p:spPr>
            <a:xfrm flipH="1">
              <a:off x="5687494" y="4661394"/>
              <a:ext cx="70848" cy="586025"/>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1" idx="5"/>
              <a:endCxn id="14" idx="0"/>
            </p:cNvCxnSpPr>
            <p:nvPr/>
          </p:nvCxnSpPr>
          <p:spPr>
            <a:xfrm>
              <a:off x="5687494" y="5440475"/>
              <a:ext cx="312742" cy="31300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6"/>
              <a:endCxn id="15" idx="2"/>
            </p:cNvCxnSpPr>
            <p:nvPr/>
          </p:nvCxnSpPr>
          <p:spPr>
            <a:xfrm>
              <a:off x="5758342" y="5343947"/>
              <a:ext cx="483792" cy="0"/>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13" idx="5"/>
            </p:cNvCxnSpPr>
            <p:nvPr/>
          </p:nvCxnSpPr>
          <p:spPr>
            <a:xfrm flipH="1" flipV="1">
              <a:off x="3994232" y="5576986"/>
              <a:ext cx="554637" cy="39982"/>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6929979" y="5144448"/>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171874" y="5553979"/>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655663" y="6100022"/>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139452" y="5553979"/>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139452" y="5144448"/>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413768" y="4734916"/>
              <a:ext cx="483789" cy="27302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endCxn id="30" idx="3"/>
            </p:cNvCxnSpPr>
            <p:nvPr/>
          </p:nvCxnSpPr>
          <p:spPr>
            <a:xfrm flipV="1">
              <a:off x="6688084" y="5377487"/>
              <a:ext cx="312742" cy="39982"/>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1" idx="1"/>
            </p:cNvCxnSpPr>
            <p:nvPr/>
          </p:nvCxnSpPr>
          <p:spPr>
            <a:xfrm flipV="1">
              <a:off x="7242721" y="5417469"/>
              <a:ext cx="0" cy="176493"/>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4" idx="1"/>
              <a:endCxn id="35" idx="5"/>
            </p:cNvCxnSpPr>
            <p:nvPr/>
          </p:nvCxnSpPr>
          <p:spPr>
            <a:xfrm flipH="1" flipV="1">
              <a:off x="7826710" y="4967955"/>
              <a:ext cx="383590" cy="216475"/>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4" idx="3"/>
              <a:endCxn id="31" idx="7"/>
            </p:cNvCxnSpPr>
            <p:nvPr/>
          </p:nvCxnSpPr>
          <p:spPr>
            <a:xfrm flipH="1">
              <a:off x="7584812" y="5377485"/>
              <a:ext cx="625488" cy="216477"/>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1" idx="7"/>
            </p:cNvCxnSpPr>
            <p:nvPr/>
          </p:nvCxnSpPr>
          <p:spPr>
            <a:xfrm flipH="1">
              <a:off x="7584815" y="5007937"/>
              <a:ext cx="70848" cy="586025"/>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5"/>
              <a:endCxn id="32" idx="0"/>
            </p:cNvCxnSpPr>
            <p:nvPr/>
          </p:nvCxnSpPr>
          <p:spPr>
            <a:xfrm>
              <a:off x="7584815" y="5787018"/>
              <a:ext cx="312742" cy="313003"/>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6"/>
              <a:endCxn id="33" idx="2"/>
            </p:cNvCxnSpPr>
            <p:nvPr/>
          </p:nvCxnSpPr>
          <p:spPr>
            <a:xfrm>
              <a:off x="7655663" y="5690490"/>
              <a:ext cx="483792" cy="0"/>
            </a:xfrm>
            <a:prstGeom prst="line">
              <a:avLst/>
            </a:prstGeom>
            <a:solidFill>
              <a:schemeClr val="accent1">
                <a:lumMod val="40000"/>
                <a:lumOff val="60000"/>
              </a:schemeClr>
            </a:solid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818468" y="3844710"/>
            <a:ext cx="10625974" cy="2396528"/>
          </a:xfrm>
          <a:prstGeom prst="rect">
            <a:avLst/>
          </a:prstGeom>
          <a:solidFill>
            <a:srgbClr val="41555E">
              <a:alpha val="23000"/>
            </a:srgbClr>
          </a:solid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smtClean="0">
                <a:solidFill>
                  <a:srgbClr val="232C2F"/>
                </a:solidFill>
              </a:rPr>
              <a:t>Graph Database</a:t>
            </a:r>
            <a:endParaRPr lang="en-US" dirty="0">
              <a:solidFill>
                <a:srgbClr val="232C2F"/>
              </a:solidFill>
            </a:endParaRPr>
          </a:p>
        </p:txBody>
      </p:sp>
      <p:grpSp>
        <p:nvGrpSpPr>
          <p:cNvPr id="83" name="Group 82"/>
          <p:cNvGrpSpPr/>
          <p:nvPr/>
        </p:nvGrpSpPr>
        <p:grpSpPr>
          <a:xfrm>
            <a:off x="1417727" y="2993891"/>
            <a:ext cx="1461024" cy="824514"/>
            <a:chOff x="4459375" y="4540773"/>
            <a:chExt cx="2418945" cy="1365106"/>
          </a:xfrm>
          <a:solidFill>
            <a:srgbClr val="FF0000"/>
          </a:solidFill>
        </p:grpSpPr>
        <p:sp>
          <p:nvSpPr>
            <p:cNvPr id="86" name="Oval 85"/>
            <p:cNvSpPr/>
            <p:nvPr/>
          </p:nvSpPr>
          <p:spPr>
            <a:xfrm>
              <a:off x="4459375" y="508681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185058" y="4950305"/>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5426953" y="535983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701269" y="5632858"/>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394531" y="4950305"/>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5668848" y="4540773"/>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a:stCxn id="86" idx="4"/>
              <a:endCxn id="89" idx="0"/>
            </p:cNvCxnSpPr>
            <p:nvPr/>
          </p:nvCxnSpPr>
          <p:spPr>
            <a:xfrm>
              <a:off x="4701269" y="5359836"/>
              <a:ext cx="241894" cy="273021"/>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86" idx="6"/>
              <a:endCxn id="87" idx="3"/>
            </p:cNvCxnSpPr>
            <p:nvPr/>
          </p:nvCxnSpPr>
          <p:spPr>
            <a:xfrm flipV="1">
              <a:off x="4943164" y="5183344"/>
              <a:ext cx="312742" cy="39982"/>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8" idx="1"/>
            </p:cNvCxnSpPr>
            <p:nvPr/>
          </p:nvCxnSpPr>
          <p:spPr>
            <a:xfrm flipV="1">
              <a:off x="5497801" y="5223326"/>
              <a:ext cx="0" cy="176493"/>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90" idx="1"/>
              <a:endCxn id="91" idx="5"/>
            </p:cNvCxnSpPr>
            <p:nvPr/>
          </p:nvCxnSpPr>
          <p:spPr>
            <a:xfrm flipH="1" flipV="1">
              <a:off x="6081789" y="4773812"/>
              <a:ext cx="383590" cy="21647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0" idx="3"/>
              <a:endCxn id="88" idx="7"/>
            </p:cNvCxnSpPr>
            <p:nvPr/>
          </p:nvCxnSpPr>
          <p:spPr>
            <a:xfrm flipH="1">
              <a:off x="5839891" y="5183342"/>
              <a:ext cx="625488" cy="216477"/>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1" idx="4"/>
              <a:endCxn id="88" idx="7"/>
            </p:cNvCxnSpPr>
            <p:nvPr/>
          </p:nvCxnSpPr>
          <p:spPr>
            <a:xfrm flipH="1">
              <a:off x="5839894" y="4813794"/>
              <a:ext cx="70848" cy="58602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98" name="Rectangle 97"/>
          <p:cNvSpPr/>
          <p:nvPr/>
        </p:nvSpPr>
        <p:spPr>
          <a:xfrm>
            <a:off x="815642" y="2854110"/>
            <a:ext cx="8512073" cy="967421"/>
          </a:xfrm>
          <a:prstGeom prst="rect">
            <a:avLst/>
          </a:prstGeom>
          <a:solidFill>
            <a:srgbClr val="3366FF">
              <a:alpha val="23000"/>
            </a:srgbClr>
          </a:solid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smtClean="0">
                <a:solidFill>
                  <a:srgbClr val="232C2F"/>
                </a:solidFill>
              </a:rPr>
              <a:t>In-Memory Analyst</a:t>
            </a:r>
            <a:endParaRPr lang="en-US" dirty="0">
              <a:solidFill>
                <a:srgbClr val="232C2F"/>
              </a:solidFill>
            </a:endParaRPr>
          </a:p>
        </p:txBody>
      </p:sp>
      <p:grpSp>
        <p:nvGrpSpPr>
          <p:cNvPr id="99" name="Group 98"/>
          <p:cNvGrpSpPr/>
          <p:nvPr/>
        </p:nvGrpSpPr>
        <p:grpSpPr>
          <a:xfrm>
            <a:off x="6279547" y="2994595"/>
            <a:ext cx="1931416" cy="829754"/>
            <a:chOff x="5426953" y="4540773"/>
            <a:chExt cx="3348688" cy="1438627"/>
          </a:xfrm>
          <a:solidFill>
            <a:srgbClr val="0000FF"/>
          </a:solidFill>
        </p:grpSpPr>
        <p:sp>
          <p:nvSpPr>
            <p:cNvPr id="100" name="Oval 99"/>
            <p:cNvSpPr/>
            <p:nvPr/>
          </p:nvSpPr>
          <p:spPr>
            <a:xfrm>
              <a:off x="5426953" y="535983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394531" y="535983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394531" y="4950305"/>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668848" y="4540773"/>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a:stCxn id="102" idx="1"/>
              <a:endCxn id="103" idx="5"/>
            </p:cNvCxnSpPr>
            <p:nvPr/>
          </p:nvCxnSpPr>
          <p:spPr>
            <a:xfrm flipH="1" flipV="1">
              <a:off x="6081789" y="4773812"/>
              <a:ext cx="383590" cy="21647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2" idx="3"/>
              <a:endCxn id="100" idx="7"/>
            </p:cNvCxnSpPr>
            <p:nvPr/>
          </p:nvCxnSpPr>
          <p:spPr>
            <a:xfrm flipH="1">
              <a:off x="5839891" y="5183342"/>
              <a:ext cx="625488" cy="216477"/>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3" idx="4"/>
              <a:endCxn id="100" idx="7"/>
            </p:cNvCxnSpPr>
            <p:nvPr/>
          </p:nvCxnSpPr>
          <p:spPr>
            <a:xfrm flipH="1">
              <a:off x="5839894" y="4813794"/>
              <a:ext cx="70848" cy="58602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0" idx="6"/>
              <a:endCxn id="101" idx="2"/>
            </p:cNvCxnSpPr>
            <p:nvPr/>
          </p:nvCxnSpPr>
          <p:spPr>
            <a:xfrm>
              <a:off x="5910742" y="5496347"/>
              <a:ext cx="483792" cy="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7082379" y="5296848"/>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7324274" y="5706379"/>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8291852" y="5296848"/>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566168" y="4887316"/>
              <a:ext cx="483789" cy="273021"/>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a:endCxn id="108" idx="3"/>
            </p:cNvCxnSpPr>
            <p:nvPr/>
          </p:nvCxnSpPr>
          <p:spPr>
            <a:xfrm flipV="1">
              <a:off x="6840484" y="5529887"/>
              <a:ext cx="312742" cy="39982"/>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09" idx="1"/>
            </p:cNvCxnSpPr>
            <p:nvPr/>
          </p:nvCxnSpPr>
          <p:spPr>
            <a:xfrm flipV="1">
              <a:off x="7395121" y="5569869"/>
              <a:ext cx="0" cy="176493"/>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10" idx="1"/>
              <a:endCxn id="111" idx="5"/>
            </p:cNvCxnSpPr>
            <p:nvPr/>
          </p:nvCxnSpPr>
          <p:spPr>
            <a:xfrm flipH="1" flipV="1">
              <a:off x="7979110" y="5120355"/>
              <a:ext cx="383590" cy="21647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0" idx="3"/>
              <a:endCxn id="109" idx="7"/>
            </p:cNvCxnSpPr>
            <p:nvPr/>
          </p:nvCxnSpPr>
          <p:spPr>
            <a:xfrm flipH="1">
              <a:off x="7737212" y="5529885"/>
              <a:ext cx="625488" cy="216477"/>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11" idx="4"/>
              <a:endCxn id="109" idx="7"/>
            </p:cNvCxnSpPr>
            <p:nvPr/>
          </p:nvCxnSpPr>
          <p:spPr>
            <a:xfrm flipH="1">
              <a:off x="7737215" y="5160337"/>
              <a:ext cx="70848" cy="586025"/>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stretch>
            <a:fillRect/>
          </a:stretch>
        </p:blipFill>
        <p:spPr>
          <a:xfrm>
            <a:off x="4458219" y="1573828"/>
            <a:ext cx="1641308" cy="1106230"/>
          </a:xfrm>
          <a:prstGeom prst="rect">
            <a:avLst/>
          </a:prstGeom>
        </p:spPr>
      </p:pic>
      <p:pic>
        <p:nvPicPr>
          <p:cNvPr id="44" name="Picture 43"/>
          <p:cNvPicPr>
            <a:picLocks noChangeAspect="1"/>
          </p:cNvPicPr>
          <p:nvPr/>
        </p:nvPicPr>
        <p:blipFill>
          <a:blip r:embed="rId4"/>
          <a:stretch>
            <a:fillRect/>
          </a:stretch>
        </p:blipFill>
        <p:spPr>
          <a:xfrm>
            <a:off x="694490" y="1218535"/>
            <a:ext cx="1599420" cy="1599420"/>
          </a:xfrm>
          <a:prstGeom prst="rect">
            <a:avLst/>
          </a:prstGeom>
        </p:spPr>
      </p:pic>
      <p:pic>
        <p:nvPicPr>
          <p:cNvPr id="47" name="Picture 46"/>
          <p:cNvPicPr>
            <a:picLocks noChangeAspect="1"/>
          </p:cNvPicPr>
          <p:nvPr/>
        </p:nvPicPr>
        <p:blipFill>
          <a:blip r:embed="rId5"/>
          <a:stretch>
            <a:fillRect/>
          </a:stretch>
        </p:blipFill>
        <p:spPr>
          <a:xfrm>
            <a:off x="6259651" y="1633998"/>
            <a:ext cx="3127617" cy="1085330"/>
          </a:xfrm>
          <a:prstGeom prst="rect">
            <a:avLst/>
          </a:prstGeom>
        </p:spPr>
      </p:pic>
      <p:pic>
        <p:nvPicPr>
          <p:cNvPr id="48" name="Picture 47"/>
          <p:cNvPicPr>
            <a:picLocks noChangeAspect="1"/>
          </p:cNvPicPr>
          <p:nvPr/>
        </p:nvPicPr>
        <p:blipFill>
          <a:blip r:embed="rId6"/>
          <a:stretch>
            <a:fillRect/>
          </a:stretch>
        </p:blipFill>
        <p:spPr>
          <a:xfrm>
            <a:off x="9370037" y="1082305"/>
            <a:ext cx="2128773" cy="2128773"/>
          </a:xfrm>
          <a:prstGeom prst="rect">
            <a:avLst/>
          </a:prstGeom>
        </p:spPr>
      </p:pic>
    </p:spTree>
    <p:extLst>
      <p:ext uri="{BB962C8B-B14F-4D97-AF65-F5344CB8AC3E}">
        <p14:creationId xmlns:p14="http://schemas.microsoft.com/office/powerpoint/2010/main" val="16817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z="3200" dirty="0" smtClean="0"/>
              <a:t>35 </a:t>
            </a:r>
            <a:r>
              <a:rPr lang="en-US" sz="3200" dirty="0"/>
              <a:t>Graph Functions</a:t>
            </a:r>
            <a:endParaRPr lang="en-US" altLang="en-US" sz="3200" dirty="0">
              <a:latin typeface="Arial" charset="0"/>
              <a:cs typeface="Arial" charset="0"/>
            </a:endParaRPr>
          </a:p>
        </p:txBody>
      </p:sp>
      <p:grpSp>
        <p:nvGrpSpPr>
          <p:cNvPr id="2" name="Group 60"/>
          <p:cNvGrpSpPr/>
          <p:nvPr/>
        </p:nvGrpSpPr>
        <p:grpSpPr>
          <a:xfrm>
            <a:off x="276073" y="1103283"/>
            <a:ext cx="5711559" cy="2021895"/>
            <a:chOff x="105507" y="1418829"/>
            <a:chExt cx="4284785" cy="2021894"/>
          </a:xfrm>
        </p:grpSpPr>
        <p:sp>
          <p:nvSpPr>
            <p:cNvPr id="14" name="Rounded Rectangle 13"/>
            <p:cNvSpPr/>
            <p:nvPr/>
          </p:nvSpPr>
          <p:spPr>
            <a:xfrm>
              <a:off x="105507" y="1418829"/>
              <a:ext cx="4196862" cy="202189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TextBox 17"/>
            <p:cNvSpPr txBox="1"/>
            <p:nvPr/>
          </p:nvSpPr>
          <p:spPr>
            <a:xfrm>
              <a:off x="159390" y="1526176"/>
              <a:ext cx="3352800" cy="369332"/>
            </a:xfrm>
            <a:prstGeom prst="rect">
              <a:avLst/>
            </a:prstGeom>
            <a:noFill/>
          </p:spPr>
          <p:txBody>
            <a:bodyPr wrap="square" rtlCol="0">
              <a:spAutoFit/>
            </a:bodyPr>
            <a:lstStyle/>
            <a:p>
              <a:r>
                <a:rPr lang="en-US" dirty="0" smtClean="0"/>
                <a:t>Detecting Components and Communities</a:t>
              </a:r>
              <a:endParaRPr lang="en-US" dirty="0"/>
            </a:p>
          </p:txBody>
        </p:sp>
        <p:grpSp>
          <p:nvGrpSpPr>
            <p:cNvPr id="3" name="Group 21534"/>
            <p:cNvGrpSpPr/>
            <p:nvPr/>
          </p:nvGrpSpPr>
          <p:grpSpPr>
            <a:xfrm>
              <a:off x="214510" y="2297723"/>
              <a:ext cx="1219200" cy="977900"/>
              <a:chOff x="533400" y="3886200"/>
              <a:chExt cx="990600" cy="914400"/>
            </a:xfrm>
          </p:grpSpPr>
          <p:sp>
            <p:nvSpPr>
              <p:cNvPr id="19" name="Oval 18"/>
              <p:cNvSpPr/>
              <p:nvPr/>
            </p:nvSpPr>
            <p:spPr>
              <a:xfrm>
                <a:off x="533400" y="41148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2000" y="39624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62000" y="41910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90600" y="41148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066800" y="43434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38200" y="44958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33400" y="44196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219200" y="46482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371600" y="43434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371600" y="41148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43000" y="38862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24" idx="0"/>
                <a:endCxn id="23" idx="4"/>
              </p:cNvCxnSpPr>
              <p:nvPr/>
            </p:nvCxnSpPr>
            <p:spPr>
              <a:xfrm flipV="1">
                <a:off x="838200" y="4114800"/>
                <a:ext cx="0" cy="76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9" idx="5"/>
              </p:cNvCxnSpPr>
              <p:nvPr/>
            </p:nvCxnSpPr>
            <p:spPr>
              <a:xfrm>
                <a:off x="663482" y="4244882"/>
                <a:ext cx="98518" cy="2231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4" idx="3"/>
                <a:endCxn id="28" idx="7"/>
              </p:cNvCxnSpPr>
              <p:nvPr/>
            </p:nvCxnSpPr>
            <p:spPr>
              <a:xfrm flipH="1">
                <a:off x="663482" y="4321082"/>
                <a:ext cx="120836" cy="12083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4" idx="4"/>
                <a:endCxn id="27" idx="0"/>
              </p:cNvCxnSpPr>
              <p:nvPr/>
            </p:nvCxnSpPr>
            <p:spPr>
              <a:xfrm>
                <a:off x="838200" y="4343400"/>
                <a:ext cx="76200" cy="1524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4" idx="6"/>
                <a:endCxn id="25" idx="3"/>
              </p:cNvCxnSpPr>
              <p:nvPr/>
            </p:nvCxnSpPr>
            <p:spPr>
              <a:xfrm flipV="1">
                <a:off x="914400" y="4244882"/>
                <a:ext cx="98518" cy="2231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6" idx="1"/>
              </p:cNvCxnSpPr>
              <p:nvPr/>
            </p:nvCxnSpPr>
            <p:spPr>
              <a:xfrm flipV="1">
                <a:off x="1089118" y="4267200"/>
                <a:ext cx="0"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1" idx="1"/>
                <a:endCxn id="32" idx="5"/>
              </p:cNvCxnSpPr>
              <p:nvPr/>
            </p:nvCxnSpPr>
            <p:spPr>
              <a:xfrm flipH="1" flipV="1">
                <a:off x="1273082" y="4016282"/>
                <a:ext cx="1208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31" idx="3"/>
                <a:endCxn id="26" idx="7"/>
              </p:cNvCxnSpPr>
              <p:nvPr/>
            </p:nvCxnSpPr>
            <p:spPr>
              <a:xfrm flipH="1">
                <a:off x="1196881" y="4244882"/>
                <a:ext cx="197038" cy="12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2" idx="4"/>
                <a:endCxn id="26" idx="7"/>
              </p:cNvCxnSpPr>
              <p:nvPr/>
            </p:nvCxnSpPr>
            <p:spPr>
              <a:xfrm flipH="1">
                <a:off x="1196882" y="4038600"/>
                <a:ext cx="223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6" idx="5"/>
                <a:endCxn id="29" idx="0"/>
              </p:cNvCxnSpPr>
              <p:nvPr/>
            </p:nvCxnSpPr>
            <p:spPr>
              <a:xfrm>
                <a:off x="1196882" y="4473482"/>
                <a:ext cx="985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6" idx="6"/>
                <a:endCxn id="30" idx="2"/>
              </p:cNvCxnSpPr>
              <p:nvPr/>
            </p:nvCxnSpPr>
            <p:spPr>
              <a:xfrm>
                <a:off x="1219200" y="4419600"/>
                <a:ext cx="1524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28" idx="5"/>
              </p:cNvCxnSpPr>
              <p:nvPr/>
            </p:nvCxnSpPr>
            <p:spPr>
              <a:xfrm flipH="1" flipV="1">
                <a:off x="663482" y="4549682"/>
                <a:ext cx="174718" cy="2231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168747" y="2277375"/>
              <a:ext cx="593254" cy="978877"/>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94802" y="2297723"/>
              <a:ext cx="762000" cy="1003995"/>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1556802" y="2309618"/>
              <a:ext cx="2833490" cy="1107995"/>
            </a:xfrm>
            <a:prstGeom prst="rect">
              <a:avLst/>
            </a:prstGeom>
            <a:noFill/>
          </p:spPr>
          <p:txBody>
            <a:bodyPr wrap="square" rtlCol="0">
              <a:spAutoFit/>
            </a:bodyPr>
            <a:lstStyle/>
            <a:p>
              <a:r>
                <a:rPr lang="en-US" sz="1600" dirty="0" err="1"/>
                <a:t>Tarjan’s</a:t>
              </a:r>
              <a:r>
                <a:rPr lang="en-US" sz="1600" dirty="0"/>
                <a:t>, </a:t>
              </a:r>
              <a:r>
                <a:rPr lang="en-US" sz="1600" dirty="0" err="1"/>
                <a:t>Kosaraju’s</a:t>
              </a:r>
              <a:r>
                <a:rPr lang="en-US" sz="1600" dirty="0"/>
                <a:t>, </a:t>
              </a:r>
            </a:p>
            <a:p>
              <a:r>
                <a:rPr lang="en-US" sz="1600" dirty="0"/>
                <a:t>Weakly Connected Components, Label Propagation (w/ variants), </a:t>
              </a:r>
              <a:r>
                <a:rPr lang="en-US" sz="1600" dirty="0" err="1"/>
                <a:t>Soman</a:t>
              </a:r>
              <a:r>
                <a:rPr lang="en-US" sz="1600" dirty="0"/>
                <a:t> and </a:t>
              </a:r>
              <a:r>
                <a:rPr lang="en-US" sz="1600" dirty="0" err="1"/>
                <a:t>Narang’s</a:t>
              </a:r>
              <a:endParaRPr lang="en-US" sz="1600" dirty="0"/>
            </a:p>
          </p:txBody>
        </p:sp>
      </p:grpSp>
      <p:grpSp>
        <p:nvGrpSpPr>
          <p:cNvPr id="4" name="Group 62"/>
          <p:cNvGrpSpPr/>
          <p:nvPr/>
        </p:nvGrpSpPr>
        <p:grpSpPr>
          <a:xfrm>
            <a:off x="6073579" y="1067777"/>
            <a:ext cx="6203801" cy="2057400"/>
            <a:chOff x="4454769" y="1383323"/>
            <a:chExt cx="4654063" cy="2057400"/>
          </a:xfrm>
        </p:grpSpPr>
        <p:sp>
          <p:nvSpPr>
            <p:cNvPr id="116" name="Rounded Rectangle 115"/>
            <p:cNvSpPr/>
            <p:nvPr/>
          </p:nvSpPr>
          <p:spPr>
            <a:xfrm>
              <a:off x="4454769" y="1383323"/>
              <a:ext cx="4419600" cy="20574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7" name="TextBox 116"/>
            <p:cNvSpPr txBox="1"/>
            <p:nvPr/>
          </p:nvSpPr>
          <p:spPr>
            <a:xfrm>
              <a:off x="4563771" y="1526175"/>
              <a:ext cx="3352800" cy="369332"/>
            </a:xfrm>
            <a:prstGeom prst="rect">
              <a:avLst/>
            </a:prstGeom>
            <a:noFill/>
          </p:spPr>
          <p:txBody>
            <a:bodyPr wrap="square" rtlCol="0">
              <a:spAutoFit/>
            </a:bodyPr>
            <a:lstStyle/>
            <a:p>
              <a:r>
                <a:rPr lang="en-US" dirty="0" smtClean="0"/>
                <a:t>Ranking and Walking</a:t>
              </a:r>
              <a:endParaRPr lang="en-US" dirty="0"/>
            </a:p>
          </p:txBody>
        </p:sp>
        <p:grpSp>
          <p:nvGrpSpPr>
            <p:cNvPr id="5" name="Group 117"/>
            <p:cNvGrpSpPr/>
            <p:nvPr/>
          </p:nvGrpSpPr>
          <p:grpSpPr>
            <a:xfrm>
              <a:off x="4574683" y="2069123"/>
              <a:ext cx="1099286" cy="1083746"/>
              <a:chOff x="533400" y="3886200"/>
              <a:chExt cx="990600" cy="914400"/>
            </a:xfrm>
          </p:grpSpPr>
          <p:sp>
            <p:nvSpPr>
              <p:cNvPr id="119" name="Oval 118"/>
              <p:cNvSpPr/>
              <p:nvPr/>
            </p:nvSpPr>
            <p:spPr>
              <a:xfrm>
                <a:off x="533400" y="4114800"/>
                <a:ext cx="152400" cy="152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762000" y="3962400"/>
                <a:ext cx="152400" cy="152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62000" y="4191000"/>
                <a:ext cx="152400" cy="152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990600" y="41148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66800" y="4343400"/>
                <a:ext cx="152400" cy="152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838200" y="44958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533400" y="44196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219200" y="4648200"/>
                <a:ext cx="152400" cy="152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371600" y="4343400"/>
                <a:ext cx="152400" cy="152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371600" y="41148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143000" y="38862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p:cNvCxnSpPr>
                <a:stCxn id="121" idx="0"/>
                <a:endCxn id="120" idx="4"/>
              </p:cNvCxnSpPr>
              <p:nvPr/>
            </p:nvCxnSpPr>
            <p:spPr>
              <a:xfrm flipV="1">
                <a:off x="838200" y="4114800"/>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9" idx="5"/>
              </p:cNvCxnSpPr>
              <p:nvPr/>
            </p:nvCxnSpPr>
            <p:spPr>
              <a:xfrm>
                <a:off x="663482" y="4244882"/>
                <a:ext cx="985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21" idx="3"/>
                <a:endCxn id="125" idx="7"/>
              </p:cNvCxnSpPr>
              <p:nvPr/>
            </p:nvCxnSpPr>
            <p:spPr>
              <a:xfrm flipH="1">
                <a:off x="663482" y="4321082"/>
                <a:ext cx="1208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4"/>
                <a:endCxn id="124" idx="0"/>
              </p:cNvCxnSpPr>
              <p:nvPr/>
            </p:nvCxnSpPr>
            <p:spPr>
              <a:xfrm>
                <a:off x="838200" y="43434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21" idx="6"/>
                <a:endCxn id="122" idx="3"/>
              </p:cNvCxnSpPr>
              <p:nvPr/>
            </p:nvCxnSpPr>
            <p:spPr>
              <a:xfrm flipV="1">
                <a:off x="914400" y="4244882"/>
                <a:ext cx="985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23" idx="1"/>
                <a:endCxn id="122" idx="4"/>
              </p:cNvCxnSpPr>
              <p:nvPr/>
            </p:nvCxnSpPr>
            <p:spPr>
              <a:xfrm flipH="1" flipV="1">
                <a:off x="1066801" y="4267200"/>
                <a:ext cx="223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28" idx="1"/>
                <a:endCxn id="129" idx="5"/>
              </p:cNvCxnSpPr>
              <p:nvPr/>
            </p:nvCxnSpPr>
            <p:spPr>
              <a:xfrm flipH="1" flipV="1">
                <a:off x="1273082" y="4016282"/>
                <a:ext cx="1208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28" idx="3"/>
                <a:endCxn id="123" idx="7"/>
              </p:cNvCxnSpPr>
              <p:nvPr/>
            </p:nvCxnSpPr>
            <p:spPr>
              <a:xfrm flipH="1">
                <a:off x="1196881" y="4244882"/>
                <a:ext cx="197038" cy="12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29" idx="4"/>
                <a:endCxn id="123" idx="7"/>
              </p:cNvCxnSpPr>
              <p:nvPr/>
            </p:nvCxnSpPr>
            <p:spPr>
              <a:xfrm flipH="1">
                <a:off x="1196882" y="4038600"/>
                <a:ext cx="223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23" idx="5"/>
                <a:endCxn id="126" idx="0"/>
              </p:cNvCxnSpPr>
              <p:nvPr/>
            </p:nvCxnSpPr>
            <p:spPr>
              <a:xfrm>
                <a:off x="1196882" y="4473482"/>
                <a:ext cx="985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23" idx="6"/>
                <a:endCxn id="127" idx="2"/>
              </p:cNvCxnSpPr>
              <p:nvPr/>
            </p:nvCxnSpPr>
            <p:spPr>
              <a:xfrm>
                <a:off x="1219200" y="4419600"/>
                <a:ext cx="1524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a:endCxn id="125" idx="5"/>
              </p:cNvCxnSpPr>
              <p:nvPr/>
            </p:nvCxnSpPr>
            <p:spPr>
              <a:xfrm flipH="1" flipV="1">
                <a:off x="663482" y="4549682"/>
                <a:ext cx="174718" cy="223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4" name="TextBox 143"/>
            <p:cNvSpPr txBox="1"/>
            <p:nvPr/>
          </p:nvSpPr>
          <p:spPr>
            <a:xfrm>
              <a:off x="5658042" y="1905000"/>
              <a:ext cx="3450790" cy="1354217"/>
            </a:xfrm>
            <a:prstGeom prst="rect">
              <a:avLst/>
            </a:prstGeom>
            <a:noFill/>
          </p:spPr>
          <p:txBody>
            <a:bodyPr wrap="square" rtlCol="0">
              <a:spAutoFit/>
            </a:bodyPr>
            <a:lstStyle/>
            <a:p>
              <a:r>
                <a:rPr lang="en-US" sz="1600" dirty="0" err="1"/>
                <a:t>Pagerank</a:t>
              </a:r>
              <a:r>
                <a:rPr lang="en-US" sz="1600" dirty="0"/>
                <a:t>, Personalized </a:t>
              </a:r>
              <a:r>
                <a:rPr lang="en-US" sz="1600" dirty="0" err="1"/>
                <a:t>Pagerank</a:t>
              </a:r>
              <a:r>
                <a:rPr lang="en-US" sz="1600" dirty="0"/>
                <a:t>,</a:t>
              </a:r>
            </a:p>
            <a:p>
              <a:r>
                <a:rPr lang="en-US" sz="1600" dirty="0" err="1" smtClean="0"/>
                <a:t>Betweenness</a:t>
              </a:r>
              <a:r>
                <a:rPr lang="en-US" sz="1600" dirty="0" smtClean="0"/>
                <a:t> </a:t>
              </a:r>
              <a:r>
                <a:rPr lang="en-US" sz="1600" dirty="0"/>
                <a:t>Centrality (w/ variants),</a:t>
              </a:r>
            </a:p>
            <a:p>
              <a:r>
                <a:rPr lang="en-US" sz="1600" dirty="0"/>
                <a:t>Closeness Centrality, Degree Centrality,</a:t>
              </a:r>
            </a:p>
            <a:p>
              <a:r>
                <a:rPr lang="en-US" sz="1600" dirty="0"/>
                <a:t>Eigenvector Centrality, HITS,</a:t>
              </a:r>
            </a:p>
            <a:p>
              <a:r>
                <a:rPr lang="en-US" sz="1600" dirty="0"/>
                <a:t>Random walking and sampling (w/ variants)</a:t>
              </a:r>
            </a:p>
          </p:txBody>
        </p:sp>
      </p:grpSp>
      <p:grpSp>
        <p:nvGrpSpPr>
          <p:cNvPr id="6" name="Group 243"/>
          <p:cNvGrpSpPr/>
          <p:nvPr/>
        </p:nvGrpSpPr>
        <p:grpSpPr>
          <a:xfrm>
            <a:off x="299511" y="3248355"/>
            <a:ext cx="5586545" cy="1693728"/>
            <a:chOff x="123092" y="3540454"/>
            <a:chExt cx="4191000" cy="1693728"/>
          </a:xfrm>
        </p:grpSpPr>
        <p:sp>
          <p:nvSpPr>
            <p:cNvPr id="147" name="Rounded Rectangle 146"/>
            <p:cNvSpPr/>
            <p:nvPr/>
          </p:nvSpPr>
          <p:spPr>
            <a:xfrm>
              <a:off x="123092" y="3540454"/>
              <a:ext cx="4191000" cy="165881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8" name="TextBox 147"/>
            <p:cNvSpPr txBox="1"/>
            <p:nvPr/>
          </p:nvSpPr>
          <p:spPr>
            <a:xfrm>
              <a:off x="161045" y="3701534"/>
              <a:ext cx="3760323" cy="369332"/>
            </a:xfrm>
            <a:prstGeom prst="rect">
              <a:avLst/>
            </a:prstGeom>
            <a:noFill/>
          </p:spPr>
          <p:txBody>
            <a:bodyPr wrap="square" rtlCol="0">
              <a:spAutoFit/>
            </a:bodyPr>
            <a:lstStyle/>
            <a:p>
              <a:r>
                <a:rPr lang="en-US" dirty="0" smtClean="0"/>
                <a:t>Evaluating Community Structures</a:t>
              </a:r>
              <a:endParaRPr lang="en-US" dirty="0"/>
            </a:p>
          </p:txBody>
        </p:sp>
        <p:grpSp>
          <p:nvGrpSpPr>
            <p:cNvPr id="7" name="Group 47"/>
            <p:cNvGrpSpPr/>
            <p:nvPr/>
          </p:nvGrpSpPr>
          <p:grpSpPr>
            <a:xfrm>
              <a:off x="308295" y="4202386"/>
              <a:ext cx="1295400" cy="744415"/>
              <a:chOff x="109003" y="4495800"/>
              <a:chExt cx="1418492" cy="1143000"/>
            </a:xfrm>
          </p:grpSpPr>
          <p:grpSp>
            <p:nvGrpSpPr>
              <p:cNvPr id="8" name="Group 148"/>
              <p:cNvGrpSpPr/>
              <p:nvPr/>
            </p:nvGrpSpPr>
            <p:grpSpPr>
              <a:xfrm>
                <a:off x="185203" y="4495800"/>
                <a:ext cx="1219200" cy="1066800"/>
                <a:chOff x="533400" y="3886200"/>
                <a:chExt cx="990600" cy="914400"/>
              </a:xfrm>
            </p:grpSpPr>
            <p:sp>
              <p:nvSpPr>
                <p:cNvPr id="150" name="Oval 149"/>
                <p:cNvSpPr/>
                <p:nvPr/>
              </p:nvSpPr>
              <p:spPr>
                <a:xfrm>
                  <a:off x="533400" y="41148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762000" y="39624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762000" y="41910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990600" y="41148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1066800" y="43434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838200" y="44958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533400" y="4419600"/>
                  <a:ext cx="152400" cy="152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1219200" y="46482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1371600" y="43434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1371600" y="41148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1143000" y="3886200"/>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p:cNvCxnSpPr>
                  <a:stCxn id="152" idx="0"/>
                  <a:endCxn id="151" idx="4"/>
                </p:cNvCxnSpPr>
                <p:nvPr/>
              </p:nvCxnSpPr>
              <p:spPr>
                <a:xfrm flipV="1">
                  <a:off x="838200" y="4114800"/>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50" idx="5"/>
                </p:cNvCxnSpPr>
                <p:nvPr/>
              </p:nvCxnSpPr>
              <p:spPr>
                <a:xfrm>
                  <a:off x="663482" y="4244882"/>
                  <a:ext cx="985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52" idx="3"/>
                  <a:endCxn id="156" idx="7"/>
                </p:cNvCxnSpPr>
                <p:nvPr/>
              </p:nvCxnSpPr>
              <p:spPr>
                <a:xfrm flipH="1">
                  <a:off x="663482" y="4321082"/>
                  <a:ext cx="1208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52" idx="4"/>
                  <a:endCxn id="155" idx="0"/>
                </p:cNvCxnSpPr>
                <p:nvPr/>
              </p:nvCxnSpPr>
              <p:spPr>
                <a:xfrm>
                  <a:off x="838200" y="43434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52" idx="6"/>
                  <a:endCxn id="153" idx="3"/>
                </p:cNvCxnSpPr>
                <p:nvPr/>
              </p:nvCxnSpPr>
              <p:spPr>
                <a:xfrm flipV="1">
                  <a:off x="914400" y="4244882"/>
                  <a:ext cx="985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54" idx="1"/>
                </p:cNvCxnSpPr>
                <p:nvPr/>
              </p:nvCxnSpPr>
              <p:spPr>
                <a:xfrm flipV="1">
                  <a:off x="1089118" y="4267200"/>
                  <a:ext cx="0"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59" idx="1"/>
                  <a:endCxn id="160" idx="5"/>
                </p:cNvCxnSpPr>
                <p:nvPr/>
              </p:nvCxnSpPr>
              <p:spPr>
                <a:xfrm flipH="1" flipV="1">
                  <a:off x="1273082" y="4016282"/>
                  <a:ext cx="1208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59" idx="3"/>
                  <a:endCxn id="154" idx="7"/>
                </p:cNvCxnSpPr>
                <p:nvPr/>
              </p:nvCxnSpPr>
              <p:spPr>
                <a:xfrm flipH="1">
                  <a:off x="1196881" y="4244882"/>
                  <a:ext cx="197038" cy="12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60" idx="4"/>
                  <a:endCxn id="154" idx="7"/>
                </p:cNvCxnSpPr>
                <p:nvPr/>
              </p:nvCxnSpPr>
              <p:spPr>
                <a:xfrm flipH="1">
                  <a:off x="1196882" y="4038600"/>
                  <a:ext cx="223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54" idx="5"/>
                  <a:endCxn id="157" idx="0"/>
                </p:cNvCxnSpPr>
                <p:nvPr/>
              </p:nvCxnSpPr>
              <p:spPr>
                <a:xfrm>
                  <a:off x="1196882" y="4473482"/>
                  <a:ext cx="985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54" idx="6"/>
                  <a:endCxn id="158" idx="2"/>
                </p:cNvCxnSpPr>
                <p:nvPr/>
              </p:nvCxnSpPr>
              <p:spPr>
                <a:xfrm>
                  <a:off x="1219200" y="4419600"/>
                  <a:ext cx="1524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a:endCxn id="156" idx="5"/>
                </p:cNvCxnSpPr>
                <p:nvPr/>
              </p:nvCxnSpPr>
              <p:spPr>
                <a:xfrm flipH="1" flipV="1">
                  <a:off x="663482" y="4549682"/>
                  <a:ext cx="174718" cy="223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a:off x="109003" y="4495800"/>
                <a:ext cx="621323" cy="978877"/>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765495" y="4495800"/>
                <a:ext cx="762000" cy="1143000"/>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ounded Rectangle 54"/>
            <p:cNvSpPr/>
            <p:nvPr/>
          </p:nvSpPr>
          <p:spPr>
            <a:xfrm>
              <a:off x="214510" y="4781374"/>
              <a:ext cx="309581" cy="2592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t>
              </a:r>
            </a:p>
          </p:txBody>
        </p:sp>
        <p:sp>
          <p:nvSpPr>
            <p:cNvPr id="181" name="Rounded Rectangle 180"/>
            <p:cNvSpPr/>
            <p:nvPr/>
          </p:nvSpPr>
          <p:spPr>
            <a:xfrm>
              <a:off x="1401988" y="4811986"/>
              <a:ext cx="309581" cy="2592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t>
              </a:r>
            </a:p>
          </p:txBody>
        </p:sp>
        <p:sp>
          <p:nvSpPr>
            <p:cNvPr id="182" name="TextBox 181"/>
            <p:cNvSpPr txBox="1"/>
            <p:nvPr/>
          </p:nvSpPr>
          <p:spPr>
            <a:xfrm>
              <a:off x="1717430" y="4126186"/>
              <a:ext cx="2321169" cy="1107996"/>
            </a:xfrm>
            <a:prstGeom prst="rect">
              <a:avLst/>
            </a:prstGeom>
            <a:noFill/>
          </p:spPr>
          <p:txBody>
            <a:bodyPr wrap="square" rtlCol="0">
              <a:spAutoFit/>
            </a:bodyPr>
            <a:lstStyle/>
            <a:p>
              <a:r>
                <a:rPr lang="en-US" sz="1600" dirty="0"/>
                <a:t>Conductance, Modularity</a:t>
              </a:r>
            </a:p>
            <a:p>
              <a:r>
                <a:rPr lang="en-US" sz="1600" dirty="0"/>
                <a:t>Clustering Coefficient (Triangle Counting)</a:t>
              </a:r>
            </a:p>
            <a:p>
              <a:r>
                <a:rPr lang="en-US" sz="1600" dirty="0" err="1"/>
                <a:t>Adamic</a:t>
              </a:r>
              <a:r>
                <a:rPr lang="en-US" sz="1600" dirty="0"/>
                <a:t>-Adar</a:t>
              </a:r>
            </a:p>
          </p:txBody>
        </p:sp>
      </p:grpSp>
      <p:grpSp>
        <p:nvGrpSpPr>
          <p:cNvPr id="9" name="Group 252"/>
          <p:cNvGrpSpPr/>
          <p:nvPr/>
        </p:nvGrpSpPr>
        <p:grpSpPr>
          <a:xfrm>
            <a:off x="6089205" y="3248359"/>
            <a:ext cx="5875639" cy="1658816"/>
            <a:chOff x="4466492" y="3540454"/>
            <a:chExt cx="4407877" cy="1658815"/>
          </a:xfrm>
        </p:grpSpPr>
        <p:sp>
          <p:nvSpPr>
            <p:cNvPr id="183" name="Rounded Rectangle 182"/>
            <p:cNvSpPr/>
            <p:nvPr/>
          </p:nvSpPr>
          <p:spPr>
            <a:xfrm>
              <a:off x="4466492" y="3540454"/>
              <a:ext cx="4407877" cy="165881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4" name="TextBox 183"/>
            <p:cNvSpPr txBox="1"/>
            <p:nvPr/>
          </p:nvSpPr>
          <p:spPr>
            <a:xfrm>
              <a:off x="4618892" y="3657599"/>
              <a:ext cx="3760323" cy="369332"/>
            </a:xfrm>
            <a:prstGeom prst="rect">
              <a:avLst/>
            </a:prstGeom>
            <a:noFill/>
          </p:spPr>
          <p:txBody>
            <a:bodyPr wrap="square" rtlCol="0">
              <a:spAutoFit/>
            </a:bodyPr>
            <a:lstStyle/>
            <a:p>
              <a:r>
                <a:rPr lang="en-US" dirty="0" smtClean="0"/>
                <a:t>Path-Finding </a:t>
              </a:r>
              <a:endParaRPr lang="en-US" dirty="0"/>
            </a:p>
          </p:txBody>
        </p:sp>
        <p:grpSp>
          <p:nvGrpSpPr>
            <p:cNvPr id="10" name="Group 185"/>
            <p:cNvGrpSpPr/>
            <p:nvPr/>
          </p:nvGrpSpPr>
          <p:grpSpPr>
            <a:xfrm>
              <a:off x="4659243" y="4117758"/>
              <a:ext cx="1283316" cy="891121"/>
              <a:chOff x="533400" y="3886200"/>
              <a:chExt cx="990600" cy="914400"/>
            </a:xfrm>
            <a:solidFill>
              <a:schemeClr val="accent1">
                <a:lumMod val="40000"/>
                <a:lumOff val="60000"/>
              </a:schemeClr>
            </a:solidFill>
          </p:grpSpPr>
          <p:sp>
            <p:nvSpPr>
              <p:cNvPr id="189" name="Oval 188"/>
              <p:cNvSpPr/>
              <p:nvPr/>
            </p:nvSpPr>
            <p:spPr>
              <a:xfrm>
                <a:off x="533400" y="41148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762000" y="39624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762000" y="41910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990600" y="41148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1066800" y="43434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38200" y="44958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533400" y="44196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219200" y="46482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1371600" y="43434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1371600" y="4114800"/>
                <a:ext cx="152400" cy="1524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1143000" y="38862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p:cNvCxnSpPr>
                <a:stCxn id="191" idx="0"/>
                <a:endCxn id="190" idx="4"/>
              </p:cNvCxnSpPr>
              <p:nvPr/>
            </p:nvCxnSpPr>
            <p:spPr>
              <a:xfrm flipV="1">
                <a:off x="838200" y="4114800"/>
                <a:ext cx="0" cy="7620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89" idx="5"/>
              </p:cNvCxnSpPr>
              <p:nvPr/>
            </p:nvCxnSpPr>
            <p:spPr>
              <a:xfrm>
                <a:off x="663482" y="4244882"/>
                <a:ext cx="98518" cy="223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91" idx="3"/>
                <a:endCxn id="195" idx="7"/>
              </p:cNvCxnSpPr>
              <p:nvPr/>
            </p:nvCxnSpPr>
            <p:spPr>
              <a:xfrm flipH="1">
                <a:off x="663482" y="4321082"/>
                <a:ext cx="120836" cy="120836"/>
              </a:xfrm>
              <a:prstGeom prst="line">
                <a:avLst/>
              </a:prstGeom>
              <a:grpFill/>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91" idx="4"/>
                <a:endCxn id="194" idx="0"/>
              </p:cNvCxnSpPr>
              <p:nvPr/>
            </p:nvCxnSpPr>
            <p:spPr>
              <a:xfrm>
                <a:off x="838200" y="4343400"/>
                <a:ext cx="76200" cy="15240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1" idx="6"/>
                <a:endCxn id="192" idx="3"/>
              </p:cNvCxnSpPr>
              <p:nvPr/>
            </p:nvCxnSpPr>
            <p:spPr>
              <a:xfrm flipV="1">
                <a:off x="914400" y="4244882"/>
                <a:ext cx="98518" cy="22318"/>
              </a:xfrm>
              <a:prstGeom prst="line">
                <a:avLst/>
              </a:prstGeom>
              <a:grpFill/>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93" idx="1"/>
              </p:cNvCxnSpPr>
              <p:nvPr/>
            </p:nvCxnSpPr>
            <p:spPr>
              <a:xfrm flipV="1">
                <a:off x="1089118" y="4267200"/>
                <a:ext cx="0" cy="98518"/>
              </a:xfrm>
              <a:prstGeom prst="line">
                <a:avLst/>
              </a:prstGeom>
              <a:grpFill/>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98" idx="1"/>
                <a:endCxn id="199" idx="5"/>
              </p:cNvCxnSpPr>
              <p:nvPr/>
            </p:nvCxnSpPr>
            <p:spPr>
              <a:xfrm flipH="1" flipV="1">
                <a:off x="1273082" y="4016282"/>
                <a:ext cx="120836" cy="120836"/>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98" idx="3"/>
                <a:endCxn id="193" idx="7"/>
              </p:cNvCxnSpPr>
              <p:nvPr/>
            </p:nvCxnSpPr>
            <p:spPr>
              <a:xfrm flipH="1">
                <a:off x="1196881" y="4244881"/>
                <a:ext cx="197037" cy="120837"/>
              </a:xfrm>
              <a:prstGeom prst="line">
                <a:avLst/>
              </a:prstGeom>
              <a:grpFill/>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99" idx="4"/>
                <a:endCxn id="193" idx="7"/>
              </p:cNvCxnSpPr>
              <p:nvPr/>
            </p:nvCxnSpPr>
            <p:spPr>
              <a:xfrm flipH="1">
                <a:off x="1196882" y="4038600"/>
                <a:ext cx="22318" cy="3271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93" idx="5"/>
                <a:endCxn id="196" idx="0"/>
              </p:cNvCxnSpPr>
              <p:nvPr/>
            </p:nvCxnSpPr>
            <p:spPr>
              <a:xfrm>
                <a:off x="1196882" y="4473482"/>
                <a:ext cx="98518" cy="1747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93" idx="6"/>
                <a:endCxn id="197" idx="2"/>
              </p:cNvCxnSpPr>
              <p:nvPr/>
            </p:nvCxnSpPr>
            <p:spPr>
              <a:xfrm>
                <a:off x="1219200" y="4419600"/>
                <a:ext cx="152401" cy="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endCxn id="195" idx="5"/>
              </p:cNvCxnSpPr>
              <p:nvPr/>
            </p:nvCxnSpPr>
            <p:spPr>
              <a:xfrm flipH="1" flipV="1">
                <a:off x="663482" y="4549682"/>
                <a:ext cx="174718" cy="223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15" name="TextBox 214"/>
            <p:cNvSpPr txBox="1"/>
            <p:nvPr/>
          </p:nvSpPr>
          <p:spPr>
            <a:xfrm>
              <a:off x="6113585" y="3971604"/>
              <a:ext cx="2760784" cy="1107996"/>
            </a:xfrm>
            <a:prstGeom prst="rect">
              <a:avLst/>
            </a:prstGeom>
            <a:noFill/>
          </p:spPr>
          <p:txBody>
            <a:bodyPr wrap="square" rtlCol="0">
              <a:spAutoFit/>
            </a:bodyPr>
            <a:lstStyle/>
            <a:p>
              <a:r>
                <a:rPr lang="en-US" sz="1600" dirty="0"/>
                <a:t>Hop-Distance (BFS)</a:t>
              </a:r>
            </a:p>
            <a:p>
              <a:r>
                <a:rPr lang="en-US" sz="1600" dirty="0" err="1"/>
                <a:t>Dijkstra’s</a:t>
              </a:r>
              <a:r>
                <a:rPr lang="en-US" sz="1600" dirty="0"/>
                <a:t>, </a:t>
              </a:r>
            </a:p>
            <a:p>
              <a:r>
                <a:rPr lang="en-US" sz="1600" dirty="0"/>
                <a:t>Bi-directional </a:t>
              </a:r>
              <a:r>
                <a:rPr lang="en-US" sz="1600" dirty="0" err="1"/>
                <a:t>Dijkstra’s</a:t>
              </a:r>
              <a:r>
                <a:rPr lang="en-US" sz="1600" dirty="0"/>
                <a:t> </a:t>
              </a:r>
            </a:p>
            <a:p>
              <a:r>
                <a:rPr lang="en-US" sz="1600" dirty="0"/>
                <a:t>Bellman-Ford’s</a:t>
              </a:r>
            </a:p>
          </p:txBody>
        </p:sp>
      </p:grpSp>
      <p:grpSp>
        <p:nvGrpSpPr>
          <p:cNvPr id="11" name="Group 59"/>
          <p:cNvGrpSpPr/>
          <p:nvPr/>
        </p:nvGrpSpPr>
        <p:grpSpPr>
          <a:xfrm>
            <a:off x="268259" y="5071204"/>
            <a:ext cx="5602171" cy="641731"/>
            <a:chOff x="64476" y="5339863"/>
            <a:chExt cx="4202723" cy="641731"/>
          </a:xfrm>
        </p:grpSpPr>
        <p:sp>
          <p:nvSpPr>
            <p:cNvPr id="216" name="Rounded Rectangle 215"/>
            <p:cNvSpPr/>
            <p:nvPr/>
          </p:nvSpPr>
          <p:spPr>
            <a:xfrm>
              <a:off x="64476" y="5339863"/>
              <a:ext cx="4202723" cy="63420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8" name="TextBox 217"/>
            <p:cNvSpPr txBox="1"/>
            <p:nvPr/>
          </p:nvSpPr>
          <p:spPr>
            <a:xfrm>
              <a:off x="152400" y="5369114"/>
              <a:ext cx="3760323" cy="369332"/>
            </a:xfrm>
            <a:prstGeom prst="rect">
              <a:avLst/>
            </a:prstGeom>
            <a:noFill/>
          </p:spPr>
          <p:txBody>
            <a:bodyPr wrap="square" rtlCol="0">
              <a:spAutoFit/>
            </a:bodyPr>
            <a:lstStyle/>
            <a:p>
              <a:r>
                <a:rPr lang="en-US" dirty="0" smtClean="0"/>
                <a:t>Link Prediction</a:t>
              </a:r>
              <a:endParaRPr lang="en-US" dirty="0"/>
            </a:p>
          </p:txBody>
        </p:sp>
        <p:sp>
          <p:nvSpPr>
            <p:cNvPr id="243" name="TextBox 242"/>
            <p:cNvSpPr txBox="1"/>
            <p:nvPr/>
          </p:nvSpPr>
          <p:spPr>
            <a:xfrm>
              <a:off x="1799493" y="5407078"/>
              <a:ext cx="2280138" cy="574516"/>
            </a:xfrm>
            <a:prstGeom prst="rect">
              <a:avLst/>
            </a:prstGeom>
            <a:noFill/>
          </p:spPr>
          <p:txBody>
            <a:bodyPr wrap="square" rtlCol="0">
              <a:spAutoFit/>
            </a:bodyPr>
            <a:lstStyle/>
            <a:p>
              <a:r>
                <a:rPr lang="en-US" sz="1500" dirty="0"/>
                <a:t>SALSA </a:t>
              </a:r>
            </a:p>
            <a:p>
              <a:r>
                <a:rPr lang="en-US" sz="1500" dirty="0"/>
                <a:t>(Twitter’s Who-to-follow)</a:t>
              </a:r>
            </a:p>
          </p:txBody>
        </p:sp>
      </p:grpSp>
      <p:grpSp>
        <p:nvGrpSpPr>
          <p:cNvPr id="12" name="Group 248"/>
          <p:cNvGrpSpPr/>
          <p:nvPr/>
        </p:nvGrpSpPr>
        <p:grpSpPr>
          <a:xfrm>
            <a:off x="6106334" y="5079810"/>
            <a:ext cx="6153913" cy="652292"/>
            <a:chOff x="64476" y="5316417"/>
            <a:chExt cx="4616637" cy="652292"/>
          </a:xfrm>
        </p:grpSpPr>
        <p:sp>
          <p:nvSpPr>
            <p:cNvPr id="250" name="Rounded Rectangle 249"/>
            <p:cNvSpPr/>
            <p:nvPr/>
          </p:nvSpPr>
          <p:spPr>
            <a:xfrm>
              <a:off x="64476" y="5316417"/>
              <a:ext cx="4383304" cy="63420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1" name="TextBox 250"/>
            <p:cNvSpPr txBox="1"/>
            <p:nvPr/>
          </p:nvSpPr>
          <p:spPr>
            <a:xfrm>
              <a:off x="117231" y="5342602"/>
              <a:ext cx="3760323" cy="369332"/>
            </a:xfrm>
            <a:prstGeom prst="rect">
              <a:avLst/>
            </a:prstGeom>
            <a:noFill/>
          </p:spPr>
          <p:txBody>
            <a:bodyPr wrap="square" rtlCol="0">
              <a:spAutoFit/>
            </a:bodyPr>
            <a:lstStyle/>
            <a:p>
              <a:r>
                <a:rPr lang="en-US" dirty="0" smtClean="0"/>
                <a:t>Other Classics</a:t>
              </a:r>
              <a:endParaRPr lang="en-US" dirty="0"/>
            </a:p>
          </p:txBody>
        </p:sp>
        <p:sp>
          <p:nvSpPr>
            <p:cNvPr id="252" name="TextBox 251"/>
            <p:cNvSpPr txBox="1"/>
            <p:nvPr/>
          </p:nvSpPr>
          <p:spPr>
            <a:xfrm>
              <a:off x="1716303" y="5394194"/>
              <a:ext cx="2964810" cy="574515"/>
            </a:xfrm>
            <a:prstGeom prst="rect">
              <a:avLst/>
            </a:prstGeom>
            <a:noFill/>
          </p:spPr>
          <p:txBody>
            <a:bodyPr wrap="square" rtlCol="0">
              <a:spAutoFit/>
            </a:bodyPr>
            <a:lstStyle/>
            <a:p>
              <a:r>
                <a:rPr lang="en-US" sz="1500" dirty="0"/>
                <a:t>Vertex Cover</a:t>
              </a:r>
            </a:p>
            <a:p>
              <a:r>
                <a:rPr lang="en-US" sz="1500" dirty="0"/>
                <a:t>Minimum Spanning-Tree(Prim’s)</a:t>
              </a:r>
            </a:p>
          </p:txBody>
        </p:sp>
      </p:grpSp>
    </p:spTree>
    <p:extLst>
      <p:ext uri="{BB962C8B-B14F-4D97-AF65-F5344CB8AC3E}">
        <p14:creationId xmlns:p14="http://schemas.microsoft.com/office/powerpoint/2010/main" val="147730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392209" y="2408937"/>
            <a:ext cx="5602984" cy="207280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a:p>
        </p:txBody>
      </p:sp>
      <p:sp>
        <p:nvSpPr>
          <p:cNvPr id="3" name="Content Placeholder 2"/>
          <p:cNvSpPr>
            <a:spLocks noGrp="1"/>
          </p:cNvSpPr>
          <p:nvPr>
            <p:ph sz="half" idx="1"/>
          </p:nvPr>
        </p:nvSpPr>
        <p:spPr/>
        <p:txBody>
          <a:bodyPr/>
          <a:lstStyle/>
          <a:p>
            <a:pPr marL="0" indent="0">
              <a:buNone/>
            </a:pPr>
            <a:r>
              <a:rPr lang="en-US" sz="2400" dirty="0" smtClean="0"/>
              <a:t>Find the size of the 2-hop network of superheroes (</a:t>
            </a:r>
            <a:r>
              <a:rPr lang="en-US" sz="2400" dirty="0" err="1" smtClean="0"/>
              <a:t>Gremlin+Python</a:t>
            </a:r>
            <a:r>
              <a:rPr lang="en-US" sz="2400" dirty="0" smtClean="0"/>
              <a:t>)</a:t>
            </a:r>
          </a:p>
          <a:p>
            <a:pPr marL="0" indent="0">
              <a:buNone/>
            </a:pPr>
            <a:r>
              <a:rPr lang="en-US" sz="2000" dirty="0"/>
              <a:t/>
            </a:r>
            <a:br>
              <a:rPr lang="en-US" sz="2000" dirty="0"/>
            </a:br>
            <a:r>
              <a:rPr lang="en-US" sz="1600" b="1" dirty="0" smtClean="0">
                <a:solidFill>
                  <a:schemeClr val="bg1"/>
                </a:solidFill>
                <a:latin typeface="MS Reference Sans Serif"/>
                <a:cs typeface="Courier New"/>
              </a:rPr>
              <a:t>sum</a:t>
            </a:r>
            <a:r>
              <a:rPr lang="en-US" sz="1600" b="1" dirty="0">
                <a:solidFill>
                  <a:schemeClr val="bg1"/>
                </a:solidFill>
                <a:latin typeface="MS Reference Sans Serif"/>
                <a:cs typeface="Courier New"/>
              </a:rPr>
              <a:t>([</a:t>
            </a:r>
            <a:r>
              <a:rPr lang="en-US" sz="1600" b="1" dirty="0" err="1">
                <a:solidFill>
                  <a:schemeClr val="bg1"/>
                </a:solidFill>
                <a:latin typeface="MS Reference Sans Serif"/>
                <a:cs typeface="Courier New"/>
              </a:rPr>
              <a:t>v.query</a:t>
            </a:r>
            <a:r>
              <a:rPr lang="en-US" sz="1600" b="1" dirty="0">
                <a:solidFill>
                  <a:schemeClr val="bg1"/>
                </a:solidFill>
                <a:latin typeface="MS Reference Sans Serif"/>
                <a:cs typeface="Courier New"/>
              </a:rPr>
              <a:t>(</a:t>
            </a:r>
            <a:r>
              <a:rPr lang="en-US" sz="1600" b="1" dirty="0" smtClean="0">
                <a:solidFill>
                  <a:schemeClr val="bg1"/>
                </a:solidFill>
                <a:latin typeface="MS Reference Sans Serif"/>
                <a:cs typeface="Courier New"/>
              </a:rPr>
              <a:t>) \</a:t>
            </a:r>
          </a:p>
          <a:p>
            <a:pPr marL="0" indent="0">
              <a:buNone/>
            </a:pPr>
            <a:r>
              <a:rPr lang="en-US" sz="1600" b="1" dirty="0">
                <a:solidFill>
                  <a:schemeClr val="bg1"/>
                </a:solidFill>
                <a:latin typeface="MS Reference Sans Serif"/>
                <a:cs typeface="Courier New"/>
              </a:rPr>
              <a:t> </a:t>
            </a:r>
            <a:r>
              <a:rPr lang="en-US" sz="1600" b="1" dirty="0" smtClean="0">
                <a:solidFill>
                  <a:schemeClr val="bg1"/>
                </a:solidFill>
                <a:latin typeface="MS Reference Sans Serif"/>
                <a:cs typeface="Courier New"/>
              </a:rPr>
              <a:t>   .</a:t>
            </a:r>
            <a:r>
              <a:rPr lang="en-US" sz="1600" b="1" dirty="0">
                <a:solidFill>
                  <a:schemeClr val="bg1"/>
                </a:solidFill>
                <a:latin typeface="MS Reference Sans Serif"/>
                <a:cs typeface="Courier New"/>
              </a:rPr>
              <a:t>direction(</a:t>
            </a:r>
            <a:r>
              <a:rPr lang="en-US" sz="1600" b="1" dirty="0" err="1">
                <a:solidFill>
                  <a:schemeClr val="bg1"/>
                </a:solidFill>
                <a:latin typeface="MS Reference Sans Serif"/>
                <a:cs typeface="Courier New"/>
              </a:rPr>
              <a:t>blueprints.Direction.OUT</a:t>
            </a:r>
            <a:r>
              <a:rPr lang="en-US" sz="1600" b="1" dirty="0">
                <a:solidFill>
                  <a:schemeClr val="bg1"/>
                </a:solidFill>
                <a:latin typeface="MS Reference Sans Serif"/>
                <a:cs typeface="Courier New"/>
              </a:rPr>
              <a:t>).count() </a:t>
            </a:r>
            <a:r>
              <a:rPr lang="en-US" sz="1600" b="1" dirty="0" smtClean="0">
                <a:solidFill>
                  <a:schemeClr val="bg1"/>
                </a:solidFill>
                <a:latin typeface="MS Reference Sans Serif"/>
                <a:cs typeface="Courier New"/>
              </a:rPr>
              <a:t>\</a:t>
            </a:r>
          </a:p>
          <a:p>
            <a:pPr marL="0" indent="0">
              <a:buNone/>
            </a:pPr>
            <a:r>
              <a:rPr lang="en-US" sz="1600" b="1" dirty="0">
                <a:solidFill>
                  <a:schemeClr val="bg1"/>
                </a:solidFill>
                <a:latin typeface="MS Reference Sans Serif"/>
                <a:cs typeface="Courier New"/>
              </a:rPr>
              <a:t> </a:t>
            </a:r>
            <a:r>
              <a:rPr lang="en-US" sz="1600" b="1" dirty="0" smtClean="0">
                <a:solidFill>
                  <a:schemeClr val="bg1"/>
                </a:solidFill>
                <a:latin typeface="MS Reference Sans Serif"/>
                <a:cs typeface="Courier New"/>
              </a:rPr>
              <a:t>   for </a:t>
            </a:r>
            <a:r>
              <a:rPr lang="en-US" sz="1600" b="1" dirty="0">
                <a:solidFill>
                  <a:schemeClr val="bg1"/>
                </a:solidFill>
                <a:latin typeface="MS Reference Sans Serif"/>
                <a:cs typeface="Courier New"/>
              </a:rPr>
              <a:t>v </a:t>
            </a:r>
            <a:r>
              <a:rPr lang="en-US" sz="1600" b="1" dirty="0" smtClean="0">
                <a:solidFill>
                  <a:schemeClr val="bg1"/>
                </a:solidFill>
                <a:latin typeface="MS Reference Sans Serif"/>
                <a:cs typeface="Courier New"/>
              </a:rPr>
              <a:t>in </a:t>
            </a:r>
            <a:r>
              <a:rPr lang="en-US" sz="1600" b="1" dirty="0" err="1" smtClean="0">
                <a:solidFill>
                  <a:schemeClr val="bg1"/>
                </a:solidFill>
                <a:latin typeface="MS Reference Sans Serif"/>
                <a:cs typeface="Courier New"/>
              </a:rPr>
              <a:t>OPGIterator</a:t>
            </a:r>
            <a:r>
              <a:rPr lang="en-US" sz="1600" b="1" dirty="0">
                <a:solidFill>
                  <a:schemeClr val="bg1"/>
                </a:solidFill>
                <a:latin typeface="MS Reference Sans Serif"/>
                <a:cs typeface="Courier New"/>
              </a:rPr>
              <a:t>(v0.query(</a:t>
            </a:r>
            <a:r>
              <a:rPr lang="en-US" sz="1600" b="1" dirty="0" smtClean="0">
                <a:solidFill>
                  <a:schemeClr val="bg1"/>
                </a:solidFill>
                <a:latin typeface="MS Reference Sans Serif"/>
                <a:cs typeface="Courier New"/>
              </a:rPr>
              <a:t>) \</a:t>
            </a:r>
          </a:p>
          <a:p>
            <a:pPr marL="0" indent="0">
              <a:buNone/>
            </a:pPr>
            <a:r>
              <a:rPr lang="en-US" sz="1600" b="1" dirty="0">
                <a:solidFill>
                  <a:schemeClr val="bg1"/>
                </a:solidFill>
                <a:latin typeface="MS Reference Sans Serif"/>
                <a:cs typeface="Courier New"/>
              </a:rPr>
              <a:t> </a:t>
            </a:r>
            <a:r>
              <a:rPr lang="en-US" sz="1600" b="1" dirty="0" smtClean="0">
                <a:solidFill>
                  <a:schemeClr val="bg1"/>
                </a:solidFill>
                <a:latin typeface="MS Reference Sans Serif"/>
                <a:cs typeface="Courier New"/>
              </a:rPr>
              <a:t>   .</a:t>
            </a:r>
            <a:r>
              <a:rPr lang="en-US" sz="1600" b="1" dirty="0">
                <a:solidFill>
                  <a:schemeClr val="bg1"/>
                </a:solidFill>
                <a:latin typeface="MS Reference Sans Serif"/>
                <a:cs typeface="Courier New"/>
              </a:rPr>
              <a:t>direction(</a:t>
            </a:r>
            <a:r>
              <a:rPr lang="en-US" sz="1600" b="1" dirty="0" err="1">
                <a:solidFill>
                  <a:schemeClr val="bg1"/>
                </a:solidFill>
                <a:latin typeface="MS Reference Sans Serif"/>
                <a:cs typeface="Courier New"/>
              </a:rPr>
              <a:t>blueprints.Direction.OUT</a:t>
            </a:r>
            <a:r>
              <a:rPr lang="en-US" sz="1600" b="1" dirty="0" smtClean="0">
                <a:solidFill>
                  <a:schemeClr val="bg1"/>
                </a:solidFill>
                <a:latin typeface="MS Reference Sans Serif"/>
                <a:cs typeface="Courier New"/>
              </a:rPr>
              <a:t>) \</a:t>
            </a:r>
          </a:p>
          <a:p>
            <a:pPr marL="0" indent="0">
              <a:buNone/>
            </a:pPr>
            <a:r>
              <a:rPr lang="en-US" sz="1600" b="1" dirty="0">
                <a:solidFill>
                  <a:schemeClr val="bg1"/>
                </a:solidFill>
                <a:latin typeface="MS Reference Sans Serif"/>
                <a:cs typeface="Courier New"/>
              </a:rPr>
              <a:t> </a:t>
            </a:r>
            <a:r>
              <a:rPr lang="en-US" sz="1600" b="1" dirty="0" smtClean="0">
                <a:solidFill>
                  <a:schemeClr val="bg1"/>
                </a:solidFill>
                <a:latin typeface="MS Reference Sans Serif"/>
                <a:cs typeface="Courier New"/>
              </a:rPr>
              <a:t>   .</a:t>
            </a:r>
            <a:r>
              <a:rPr lang="en-US" sz="1600" b="1" dirty="0">
                <a:solidFill>
                  <a:schemeClr val="bg1"/>
                </a:solidFill>
                <a:latin typeface="MS Reference Sans Serif"/>
                <a:cs typeface="Courier New"/>
              </a:rPr>
              <a:t>vertices().iterator())]</a:t>
            </a:r>
            <a:r>
              <a:rPr lang="en-US" sz="1600" b="1" dirty="0" smtClean="0">
                <a:solidFill>
                  <a:schemeClr val="bg1"/>
                </a:solidFill>
                <a:latin typeface="MS Reference Sans Serif"/>
                <a:cs typeface="Courier New"/>
              </a:rPr>
              <a:t>)</a:t>
            </a:r>
            <a:r>
              <a:rPr lang="en-US" sz="2000" b="1" dirty="0" smtClean="0">
                <a:solidFill>
                  <a:schemeClr val="bg1"/>
                </a:solidFill>
                <a:latin typeface="MS Reference Sans Serif"/>
                <a:cs typeface="Courier New"/>
              </a:rPr>
              <a:t/>
            </a:r>
            <a:br>
              <a:rPr lang="en-US" sz="2000" b="1" dirty="0" smtClean="0">
                <a:solidFill>
                  <a:schemeClr val="bg1"/>
                </a:solidFill>
                <a:latin typeface="MS Reference Sans Serif"/>
                <a:cs typeface="Courier New"/>
              </a:rPr>
            </a:br>
            <a:endParaRPr lang="en-US" sz="2000" b="1" dirty="0" smtClean="0">
              <a:solidFill>
                <a:schemeClr val="bg1"/>
              </a:solidFill>
              <a:latin typeface="MS Reference Sans Serif"/>
              <a:cs typeface="Courier New"/>
            </a:endParaRPr>
          </a:p>
          <a:p>
            <a:pPr marL="0" indent="0">
              <a:buNone/>
            </a:pPr>
            <a:r>
              <a:rPr lang="en-US" sz="2400" dirty="0" smtClean="0">
                <a:cs typeface="Courier New"/>
              </a:rPr>
              <a:t>Computing “importance” is more nebulous </a:t>
            </a:r>
            <a:r>
              <a:rPr lang="en-US" sz="2400" b="1" dirty="0" smtClean="0">
                <a:cs typeface="Courier New"/>
              </a:rPr>
              <a:t>and </a:t>
            </a:r>
            <a:r>
              <a:rPr lang="en-US" sz="2400" dirty="0" smtClean="0">
                <a:cs typeface="Courier New"/>
              </a:rPr>
              <a:t>harder to code</a:t>
            </a:r>
            <a:endParaRPr lang="en-US" sz="2400" b="1" dirty="0" smtClean="0">
              <a:cs typeface="Courier New"/>
            </a:endParaRPr>
          </a:p>
        </p:txBody>
      </p:sp>
      <p:sp>
        <p:nvSpPr>
          <p:cNvPr id="2" name="Title 1"/>
          <p:cNvSpPr>
            <a:spLocks noGrp="1"/>
          </p:cNvSpPr>
          <p:nvPr>
            <p:ph type="title"/>
          </p:nvPr>
        </p:nvSpPr>
        <p:spPr/>
        <p:txBody>
          <a:bodyPr/>
          <a:lstStyle/>
          <a:p>
            <a:r>
              <a:rPr lang="en-US" dirty="0" smtClean="0"/>
              <a:t>Coding Graph Analysis Can Be Complicated</a:t>
            </a:r>
            <a:endParaRPr lang="en-US" dirty="0"/>
          </a:p>
        </p:txBody>
      </p:sp>
      <p:sp>
        <p:nvSpPr>
          <p:cNvPr id="7" name="Oval 6"/>
          <p:cNvSpPr/>
          <p:nvPr/>
        </p:nvSpPr>
        <p:spPr>
          <a:xfrm>
            <a:off x="6306997" y="3948521"/>
            <a:ext cx="1029557" cy="1029557"/>
          </a:xfrm>
          <a:prstGeom prst="ellipse">
            <a:avLst/>
          </a:prstGeom>
          <a:solidFill>
            <a:schemeClr val="bg1"/>
          </a:solidFill>
          <a:ln w="38100" cmpd="sng">
            <a:solidFill>
              <a:srgbClr val="008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Hulk</a:t>
            </a:r>
            <a:endParaRPr lang="en-US" dirty="0">
              <a:solidFill>
                <a:srgbClr val="5F5F5F"/>
              </a:solidFill>
            </a:endParaRPr>
          </a:p>
        </p:txBody>
      </p:sp>
      <p:sp>
        <p:nvSpPr>
          <p:cNvPr id="8" name="Oval 7"/>
          <p:cNvSpPr/>
          <p:nvPr/>
        </p:nvSpPr>
        <p:spPr>
          <a:xfrm>
            <a:off x="6306997" y="2230957"/>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Thor</a:t>
            </a:r>
            <a:endParaRPr lang="en-US" dirty="0">
              <a:solidFill>
                <a:srgbClr val="5F5F5F"/>
              </a:solidFill>
            </a:endParaRPr>
          </a:p>
        </p:txBody>
      </p:sp>
      <p:sp>
        <p:nvSpPr>
          <p:cNvPr id="9" name="Oval 8"/>
          <p:cNvSpPr/>
          <p:nvPr/>
        </p:nvSpPr>
        <p:spPr>
          <a:xfrm>
            <a:off x="8658680" y="3271786"/>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Ant-Man</a:t>
            </a:r>
            <a:endParaRPr lang="en-US" dirty="0">
              <a:solidFill>
                <a:srgbClr val="5F5F5F"/>
              </a:solidFill>
            </a:endParaRPr>
          </a:p>
        </p:txBody>
      </p:sp>
      <p:sp>
        <p:nvSpPr>
          <p:cNvPr id="10" name="Oval 9"/>
          <p:cNvSpPr/>
          <p:nvPr/>
        </p:nvSpPr>
        <p:spPr>
          <a:xfrm>
            <a:off x="8471910" y="5170750"/>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Wasp</a:t>
            </a:r>
            <a:endParaRPr lang="en-US" dirty="0">
              <a:solidFill>
                <a:srgbClr val="5F5F5F"/>
              </a:solidFill>
            </a:endParaRPr>
          </a:p>
        </p:txBody>
      </p:sp>
      <p:sp>
        <p:nvSpPr>
          <p:cNvPr id="11" name="Oval 10"/>
          <p:cNvSpPr/>
          <p:nvPr/>
        </p:nvSpPr>
        <p:spPr>
          <a:xfrm>
            <a:off x="8658680" y="1578235"/>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Iron Man</a:t>
            </a:r>
            <a:endParaRPr lang="en-US" dirty="0">
              <a:solidFill>
                <a:srgbClr val="5F5F5F"/>
              </a:solidFill>
            </a:endParaRPr>
          </a:p>
        </p:txBody>
      </p:sp>
      <p:cxnSp>
        <p:nvCxnSpPr>
          <p:cNvPr id="12" name="Straight Arrow Connector 11"/>
          <p:cNvCxnSpPr>
            <a:stCxn id="8" idx="7"/>
            <a:endCxn id="11" idx="2"/>
          </p:cNvCxnSpPr>
          <p:nvPr/>
        </p:nvCxnSpPr>
        <p:spPr>
          <a:xfrm flipV="1">
            <a:off x="7185779" y="2093014"/>
            <a:ext cx="1472901" cy="288718"/>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6"/>
            <a:endCxn id="9" idx="2"/>
          </p:cNvCxnSpPr>
          <p:nvPr/>
        </p:nvCxnSpPr>
        <p:spPr>
          <a:xfrm>
            <a:off x="7336554" y="2745736"/>
            <a:ext cx="1322126" cy="1040829"/>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5"/>
          </p:cNvCxnSpPr>
          <p:nvPr/>
        </p:nvCxnSpPr>
        <p:spPr>
          <a:xfrm>
            <a:off x="7185779" y="3109739"/>
            <a:ext cx="1623676" cy="2006372"/>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4"/>
            <a:endCxn id="7" idx="0"/>
          </p:cNvCxnSpPr>
          <p:nvPr/>
        </p:nvCxnSpPr>
        <p:spPr>
          <a:xfrm>
            <a:off x="6821776" y="3260514"/>
            <a:ext cx="0" cy="688007"/>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nvGrpSpPr>
          <p:cNvPr id="16" name="Group 30"/>
          <p:cNvGrpSpPr/>
          <p:nvPr/>
        </p:nvGrpSpPr>
        <p:grpSpPr>
          <a:xfrm>
            <a:off x="7204456" y="2457017"/>
            <a:ext cx="2351683" cy="2864508"/>
            <a:chOff x="4272226" y="2513040"/>
            <a:chExt cx="2351683" cy="2864508"/>
          </a:xfrm>
        </p:grpSpPr>
        <p:cxnSp>
          <p:nvCxnSpPr>
            <p:cNvPr id="17" name="Straight Arrow Connector 16"/>
            <p:cNvCxnSpPr>
              <a:stCxn id="10" idx="7"/>
              <a:endCxn id="11" idx="5"/>
            </p:cNvCxnSpPr>
            <p:nvPr/>
          </p:nvCxnSpPr>
          <p:spPr>
            <a:xfrm flipV="1">
              <a:off x="6437139" y="2513040"/>
              <a:ext cx="186770" cy="2864508"/>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0"/>
              <a:endCxn id="11" idx="4"/>
            </p:cNvCxnSpPr>
            <p:nvPr/>
          </p:nvCxnSpPr>
          <p:spPr>
            <a:xfrm flipV="1">
              <a:off x="6259906" y="2663815"/>
              <a:ext cx="0" cy="663994"/>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7"/>
              <a:endCxn id="11" idx="3"/>
            </p:cNvCxnSpPr>
            <p:nvPr/>
          </p:nvCxnSpPr>
          <p:spPr>
            <a:xfrm flipV="1">
              <a:off x="4272226" y="2513040"/>
              <a:ext cx="1623676" cy="1642279"/>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20" name="Group 39"/>
          <p:cNvGrpSpPr/>
          <p:nvPr/>
        </p:nvGrpSpPr>
        <p:grpSpPr>
          <a:xfrm>
            <a:off x="7355231" y="4150568"/>
            <a:ext cx="1836905" cy="1020182"/>
            <a:chOff x="4423001" y="4206591"/>
            <a:chExt cx="1836905" cy="1020182"/>
          </a:xfrm>
        </p:grpSpPr>
        <p:cxnSp>
          <p:nvCxnSpPr>
            <p:cNvPr id="21" name="Straight Arrow Connector 20"/>
            <p:cNvCxnSpPr>
              <a:stCxn id="10" idx="0"/>
              <a:endCxn id="9" idx="4"/>
            </p:cNvCxnSpPr>
            <p:nvPr/>
          </p:nvCxnSpPr>
          <p:spPr>
            <a:xfrm flipV="1">
              <a:off x="6073136" y="4357366"/>
              <a:ext cx="186770" cy="869407"/>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a:endCxn id="9" idx="3"/>
            </p:cNvCxnSpPr>
            <p:nvPr/>
          </p:nvCxnSpPr>
          <p:spPr>
            <a:xfrm flipV="1">
              <a:off x="4423001" y="4206591"/>
              <a:ext cx="1472901" cy="312732"/>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p:cNvCxnSpPr>
            <a:endCxn id="7" idx="5"/>
          </p:cNvCxnSpPr>
          <p:nvPr/>
        </p:nvCxnSpPr>
        <p:spPr>
          <a:xfrm flipH="1" flipV="1">
            <a:off x="7185779" y="4827303"/>
            <a:ext cx="1472901" cy="652812"/>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nvGrpSpPr>
          <p:cNvPr id="24" name="Group 20"/>
          <p:cNvGrpSpPr/>
          <p:nvPr/>
        </p:nvGrpSpPr>
        <p:grpSpPr>
          <a:xfrm>
            <a:off x="7263475" y="2279754"/>
            <a:ext cx="4348952" cy="3387101"/>
            <a:chOff x="4405949" y="2149037"/>
            <a:chExt cx="4348952" cy="3387101"/>
          </a:xfrm>
        </p:grpSpPr>
        <p:sp>
          <p:nvSpPr>
            <p:cNvPr id="25" name="Oval 24"/>
            <p:cNvSpPr/>
            <p:nvPr/>
          </p:nvSpPr>
          <p:spPr>
            <a:xfrm>
              <a:off x="7725344" y="3327810"/>
              <a:ext cx="1029557" cy="1029557"/>
            </a:xfrm>
            <a:prstGeom prst="ellipse">
              <a:avLst/>
            </a:prstGeom>
            <a:solidFill>
              <a:schemeClr val="bg1"/>
            </a:solidFill>
            <a:ln w="38100" cmpd="sng">
              <a:solidFill>
                <a:srgbClr val="3366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Cpt.</a:t>
              </a:r>
            </a:p>
            <a:p>
              <a:pPr algn="ctr">
                <a:lnSpc>
                  <a:spcPct val="90000"/>
                </a:lnSpc>
              </a:pPr>
              <a:r>
                <a:rPr lang="en-US" dirty="0" err="1" smtClean="0">
                  <a:solidFill>
                    <a:srgbClr val="5F5F5F"/>
                  </a:solidFill>
                </a:rPr>
                <a:t>Amer</a:t>
              </a:r>
              <a:endParaRPr lang="en-US" dirty="0">
                <a:solidFill>
                  <a:srgbClr val="5F5F5F"/>
                </a:solidFill>
              </a:endParaRPr>
            </a:p>
          </p:txBody>
        </p:sp>
        <p:cxnSp>
          <p:nvCxnSpPr>
            <p:cNvPr id="26" name="Straight Arrow Connector 25"/>
            <p:cNvCxnSpPr>
              <a:endCxn id="25" idx="0"/>
            </p:cNvCxnSpPr>
            <p:nvPr/>
          </p:nvCxnSpPr>
          <p:spPr>
            <a:xfrm>
              <a:off x="4405949" y="2590155"/>
              <a:ext cx="3834174" cy="737655"/>
            </a:xfrm>
            <a:prstGeom prst="straightConnector1">
              <a:avLst/>
            </a:prstGeom>
            <a:ln w="28575" cmpd="sng">
              <a:solidFill>
                <a:srgbClr val="3366FF"/>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6"/>
              <a:endCxn id="25" idx="0"/>
            </p:cNvCxnSpPr>
            <p:nvPr/>
          </p:nvCxnSpPr>
          <p:spPr>
            <a:xfrm>
              <a:off x="6774684" y="2149037"/>
              <a:ext cx="1465439" cy="1178773"/>
            </a:xfrm>
            <a:prstGeom prst="straightConnector1">
              <a:avLst/>
            </a:prstGeom>
            <a:ln w="28575" cmpd="sng">
              <a:solidFill>
                <a:srgbClr val="3366FF"/>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6"/>
              <a:endCxn id="25" idx="2"/>
            </p:cNvCxnSpPr>
            <p:nvPr/>
          </p:nvCxnSpPr>
          <p:spPr>
            <a:xfrm>
              <a:off x="6774684" y="3842588"/>
              <a:ext cx="950660" cy="1"/>
            </a:xfrm>
            <a:prstGeom prst="straightConnector1">
              <a:avLst/>
            </a:prstGeom>
            <a:ln w="28575" cmpd="sng">
              <a:solidFill>
                <a:srgbClr val="3366FF"/>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6"/>
              <a:endCxn id="25" idx="4"/>
            </p:cNvCxnSpPr>
            <p:nvPr/>
          </p:nvCxnSpPr>
          <p:spPr>
            <a:xfrm flipV="1">
              <a:off x="6774684" y="4357367"/>
              <a:ext cx="1465439" cy="1178771"/>
            </a:xfrm>
            <a:prstGeom prst="straightConnector1">
              <a:avLst/>
            </a:prstGeom>
            <a:ln w="28575" cmpd="sng">
              <a:solidFill>
                <a:srgbClr val="3366FF"/>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417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as </a:t>
            </a:r>
            <a:r>
              <a:rPr lang="en-US" b="1" dirty="0" smtClean="0"/>
              <a:t>Degree Centrality</a:t>
            </a:r>
            <a:endParaRPr lang="en-US" dirty="0"/>
          </a:p>
        </p:txBody>
      </p:sp>
      <p:sp>
        <p:nvSpPr>
          <p:cNvPr id="3" name="Content Placeholder 2"/>
          <p:cNvSpPr>
            <a:spLocks noGrp="1"/>
          </p:cNvSpPr>
          <p:nvPr>
            <p:ph idx="1"/>
          </p:nvPr>
        </p:nvSpPr>
        <p:spPr>
          <a:xfrm>
            <a:off x="531151" y="1524001"/>
            <a:ext cx="7166548" cy="4419600"/>
          </a:xfrm>
        </p:spPr>
        <p:txBody>
          <a:bodyPr/>
          <a:lstStyle/>
          <a:p>
            <a:r>
              <a:rPr lang="en-US" dirty="0" smtClean="0"/>
              <a:t>The more </a:t>
            </a:r>
            <a:r>
              <a:rPr lang="en-US" b="1" dirty="0" smtClean="0"/>
              <a:t>edges</a:t>
            </a:r>
            <a:r>
              <a:rPr lang="en-US" dirty="0" smtClean="0"/>
              <a:t> a vertex has, the higher its </a:t>
            </a:r>
            <a:r>
              <a:rPr lang="en-US" b="1" dirty="0" smtClean="0"/>
              <a:t>degree</a:t>
            </a:r>
          </a:p>
          <a:p>
            <a:endParaRPr lang="en-US" b="1" dirty="0"/>
          </a:p>
          <a:p>
            <a:r>
              <a:rPr lang="en-US" dirty="0" smtClean="0"/>
              <a:t>The greater the degree, the more important the vertex is</a:t>
            </a:r>
            <a:endParaRPr lang="en-US" dirty="0"/>
          </a:p>
          <a:p>
            <a:r>
              <a:rPr lang="en-US" dirty="0" smtClean="0"/>
              <a:t>This is one way to look at importance</a:t>
            </a:r>
          </a:p>
          <a:p>
            <a:endParaRPr lang="en-US" dirty="0"/>
          </a:p>
          <a:p>
            <a:r>
              <a:rPr lang="en-US" dirty="0" smtClean="0"/>
              <a:t>Is your most connected customer most important?</a:t>
            </a:r>
            <a:endParaRPr lang="en-US" dirty="0"/>
          </a:p>
        </p:txBody>
      </p:sp>
      <p:grpSp>
        <p:nvGrpSpPr>
          <p:cNvPr id="7" name="Group 6"/>
          <p:cNvGrpSpPr/>
          <p:nvPr/>
        </p:nvGrpSpPr>
        <p:grpSpPr>
          <a:xfrm>
            <a:off x="8314790" y="3973141"/>
            <a:ext cx="1998894" cy="1607553"/>
            <a:chOff x="6756007" y="2991709"/>
            <a:chExt cx="1998894" cy="1607553"/>
          </a:xfrm>
        </p:grpSpPr>
        <p:sp>
          <p:nvSpPr>
            <p:cNvPr id="8" name="Oval 7"/>
            <p:cNvSpPr/>
            <p:nvPr/>
          </p:nvSpPr>
          <p:spPr>
            <a:xfrm>
              <a:off x="7725344" y="3327810"/>
              <a:ext cx="1029557" cy="1029557"/>
            </a:xfrm>
            <a:prstGeom prst="ellipse">
              <a:avLst/>
            </a:prstGeom>
            <a:solidFill>
              <a:schemeClr val="bg1"/>
            </a:solidFill>
            <a:ln w="38100" cmpd="sng">
              <a:solidFill>
                <a:srgbClr val="3366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Cpt.</a:t>
              </a:r>
            </a:p>
            <a:p>
              <a:pPr algn="ctr">
                <a:lnSpc>
                  <a:spcPct val="90000"/>
                </a:lnSpc>
              </a:pPr>
              <a:r>
                <a:rPr lang="en-US" dirty="0" err="1" smtClean="0">
                  <a:solidFill>
                    <a:srgbClr val="5F5F5F"/>
                  </a:solidFill>
                </a:rPr>
                <a:t>Amer</a:t>
              </a:r>
              <a:endParaRPr lang="en-US" dirty="0">
                <a:solidFill>
                  <a:srgbClr val="5F5F5F"/>
                </a:solidFill>
              </a:endParaRPr>
            </a:p>
          </p:txBody>
        </p:sp>
        <p:cxnSp>
          <p:nvCxnSpPr>
            <p:cNvPr id="9" name="Straight Arrow Connector 8"/>
            <p:cNvCxnSpPr/>
            <p:nvPr/>
          </p:nvCxnSpPr>
          <p:spPr>
            <a:xfrm>
              <a:off x="7139617" y="2991709"/>
              <a:ext cx="538838" cy="741583"/>
            </a:xfrm>
            <a:prstGeom prst="straightConnector1">
              <a:avLst/>
            </a:prstGeom>
            <a:ln w="28575" cmpd="sng">
              <a:solidFill>
                <a:srgbClr val="3366FF"/>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8" idx="2"/>
            </p:cNvCxnSpPr>
            <p:nvPr/>
          </p:nvCxnSpPr>
          <p:spPr>
            <a:xfrm>
              <a:off x="6812464" y="3194467"/>
              <a:ext cx="912880" cy="648122"/>
            </a:xfrm>
            <a:prstGeom prst="straightConnector1">
              <a:avLst/>
            </a:prstGeom>
            <a:ln w="28575" cmpd="sng">
              <a:solidFill>
                <a:srgbClr val="3366FF"/>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8" idx="2"/>
            </p:cNvCxnSpPr>
            <p:nvPr/>
          </p:nvCxnSpPr>
          <p:spPr>
            <a:xfrm>
              <a:off x="6756007" y="3842588"/>
              <a:ext cx="969337" cy="1"/>
            </a:xfrm>
            <a:prstGeom prst="straightConnector1">
              <a:avLst/>
            </a:prstGeom>
            <a:ln w="28575" cmpd="sng">
              <a:solidFill>
                <a:srgbClr val="3366FF"/>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8" idx="2"/>
            </p:cNvCxnSpPr>
            <p:nvPr/>
          </p:nvCxnSpPr>
          <p:spPr>
            <a:xfrm flipV="1">
              <a:off x="6927929" y="3842589"/>
              <a:ext cx="797415" cy="756673"/>
            </a:xfrm>
            <a:prstGeom prst="straightConnector1">
              <a:avLst/>
            </a:prstGeom>
            <a:ln w="28575" cmpd="sng">
              <a:solidFill>
                <a:srgbClr val="3366FF"/>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332759" y="1768964"/>
            <a:ext cx="1925702" cy="1029557"/>
            <a:chOff x="8332759" y="1768964"/>
            <a:chExt cx="1925702" cy="1029557"/>
          </a:xfrm>
        </p:grpSpPr>
        <p:sp>
          <p:nvSpPr>
            <p:cNvPr id="6" name="Oval 5"/>
            <p:cNvSpPr/>
            <p:nvPr/>
          </p:nvSpPr>
          <p:spPr>
            <a:xfrm>
              <a:off x="9228904" y="1768964"/>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Iron Man</a:t>
              </a:r>
              <a:endParaRPr lang="en-US" dirty="0">
                <a:solidFill>
                  <a:srgbClr val="5F5F5F"/>
                </a:solidFill>
              </a:endParaRPr>
            </a:p>
          </p:txBody>
        </p:sp>
        <p:cxnSp>
          <p:nvCxnSpPr>
            <p:cNvPr id="21" name="Straight Arrow Connector 20"/>
            <p:cNvCxnSpPr>
              <a:endCxn id="6" idx="2"/>
            </p:cNvCxnSpPr>
            <p:nvPr/>
          </p:nvCxnSpPr>
          <p:spPr>
            <a:xfrm flipV="1">
              <a:off x="8332759" y="2283743"/>
              <a:ext cx="896145" cy="25510"/>
            </a:xfrm>
            <a:prstGeom prst="straightConnector1">
              <a:avLst/>
            </a:prstGeom>
            <a:ln w="28575" cmpd="sng">
              <a:solidFill>
                <a:schemeClr val="accent1"/>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6" idx="2"/>
            </p:cNvCxnSpPr>
            <p:nvPr/>
          </p:nvCxnSpPr>
          <p:spPr>
            <a:xfrm flipV="1">
              <a:off x="8467469" y="2283743"/>
              <a:ext cx="761435" cy="506604"/>
            </a:xfrm>
            <a:prstGeom prst="straightConnector1">
              <a:avLst/>
            </a:prstGeom>
            <a:ln w="28575" cmpd="sng">
              <a:solidFill>
                <a:schemeClr val="accent1"/>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2"/>
            </p:cNvCxnSpPr>
            <p:nvPr/>
          </p:nvCxnSpPr>
          <p:spPr>
            <a:xfrm>
              <a:off x="8428980" y="1847402"/>
              <a:ext cx="799924" cy="436341"/>
            </a:xfrm>
            <a:prstGeom prst="straightConnector1">
              <a:avLst/>
            </a:prstGeom>
            <a:ln w="28575" cmpd="sng">
              <a:solidFill>
                <a:schemeClr val="accent1"/>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863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nchor="t" anchorCtr="0"/>
          <a:lstStyle/>
          <a:p>
            <a:r>
              <a:rPr lang="en-US" dirty="0" smtClean="0"/>
              <a:t>Oracle’s Spatial and Graph Strategy</a:t>
            </a:r>
            <a:endParaRPr lang="en-US" dirty="0"/>
          </a:p>
        </p:txBody>
      </p:sp>
      <p:sp>
        <p:nvSpPr>
          <p:cNvPr id="48" name="Text Placeholder 47"/>
          <p:cNvSpPr>
            <a:spLocks noGrp="1"/>
          </p:cNvSpPr>
          <p:nvPr>
            <p:ph type="body" sz="quarter" idx="13"/>
          </p:nvPr>
        </p:nvSpPr>
        <p:spPr>
          <a:xfrm>
            <a:off x="608013" y="1371600"/>
            <a:ext cx="11125199" cy="343299"/>
          </a:xfrm>
        </p:spPr>
        <p:txBody>
          <a:bodyPr/>
          <a:lstStyle/>
          <a:p>
            <a:r>
              <a:rPr lang="en-US" dirty="0" smtClean="0">
                <a:solidFill>
                  <a:schemeClr val="accent1"/>
                </a:solidFill>
              </a:rPr>
              <a:t>Enable Spatial and Graph use cases on every platform</a:t>
            </a:r>
            <a:endParaRPr lang="en-US" dirty="0">
              <a:solidFill>
                <a:schemeClr val="accent1"/>
              </a:solidFill>
            </a:endParaRPr>
          </a:p>
        </p:txBody>
      </p:sp>
      <p:pic>
        <p:nvPicPr>
          <p:cNvPr id="37" name="Oracle red badge logo" descr="Oracle logo in white on red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cxnSp>
        <p:nvCxnSpPr>
          <p:cNvPr id="31" name="Straight Connector 30"/>
          <p:cNvCxnSpPr/>
          <p:nvPr/>
        </p:nvCxnSpPr>
        <p:spPr>
          <a:xfrm flipH="1">
            <a:off x="2761239" y="2150610"/>
            <a:ext cx="16213" cy="2492513"/>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180012" y="2133600"/>
            <a:ext cx="32531" cy="2513923"/>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55700" y="3876260"/>
            <a:ext cx="967276" cy="378457"/>
          </a:xfrm>
          <a:prstGeom prst="rect">
            <a:avLst/>
          </a:prstGeom>
          <a:noFill/>
          <a:ln>
            <a:noFill/>
          </a:ln>
        </p:spPr>
        <p:txBody>
          <a:bodyPr wrap="none" rtlCol="0">
            <a:spAutoFit/>
          </a:bodyPr>
          <a:lstStyle/>
          <a:p>
            <a:pPr defTabSz="914133"/>
            <a:r>
              <a:rPr lang="en-US" sz="2800" b="1" dirty="0" smtClean="0">
                <a:solidFill>
                  <a:srgbClr val="FFFFFF"/>
                </a:solidFill>
              </a:rPr>
              <a:t>NoSQL</a:t>
            </a:r>
          </a:p>
        </p:txBody>
      </p:sp>
      <p:pic>
        <p:nvPicPr>
          <p:cNvPr id="24" name="Picture 23" descr="cylinder-tall-nosql-blu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412" y="2899051"/>
            <a:ext cx="1793864" cy="1587376"/>
          </a:xfrm>
          <a:prstGeom prst="rect">
            <a:avLst/>
          </a:prstGeom>
        </p:spPr>
      </p:pic>
      <p:pic>
        <p:nvPicPr>
          <p:cNvPr id="25" name="Picture 24" descr="cylinder-tall-hadoop-blu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68888" y="2907556"/>
            <a:ext cx="1793864" cy="1587376"/>
          </a:xfrm>
          <a:prstGeom prst="rect">
            <a:avLst/>
          </a:prstGeom>
        </p:spPr>
      </p:pic>
      <p:grpSp>
        <p:nvGrpSpPr>
          <p:cNvPr id="3" name="Group 8"/>
          <p:cNvGrpSpPr/>
          <p:nvPr/>
        </p:nvGrpSpPr>
        <p:grpSpPr>
          <a:xfrm>
            <a:off x="623693" y="2277972"/>
            <a:ext cx="4360087" cy="606289"/>
            <a:chOff x="608012" y="3352800"/>
            <a:chExt cx="5334000" cy="838200"/>
          </a:xfrm>
        </p:grpSpPr>
        <p:sp>
          <p:nvSpPr>
            <p:cNvPr id="8" name="Rectangle 7"/>
            <p:cNvSpPr/>
            <p:nvPr/>
          </p:nvSpPr>
          <p:spPr>
            <a:xfrm>
              <a:off x="608012" y="3352800"/>
              <a:ext cx="5257800" cy="8382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33">
                <a:lnSpc>
                  <a:spcPct val="90000"/>
                </a:lnSpc>
              </a:pPr>
              <a:endParaRPr lang="en-US" sz="1900">
                <a:solidFill>
                  <a:srgbClr val="FFFFFF"/>
                </a:solidFill>
              </a:endParaRPr>
            </a:p>
          </p:txBody>
        </p:sp>
        <p:sp>
          <p:nvSpPr>
            <p:cNvPr id="6" name="TextBox 5"/>
            <p:cNvSpPr txBox="1"/>
            <p:nvPr/>
          </p:nvSpPr>
          <p:spPr>
            <a:xfrm>
              <a:off x="608012" y="3429000"/>
              <a:ext cx="5334000" cy="685800"/>
            </a:xfrm>
            <a:prstGeom prst="rect">
              <a:avLst/>
            </a:prstGeom>
            <a:noFill/>
          </p:spPr>
          <p:txBody>
            <a:bodyPr wrap="square" lIns="0" tIns="0" rIns="0" bIns="0" rtlCol="0" anchor="ctr">
              <a:noAutofit/>
            </a:bodyPr>
            <a:lstStyle/>
            <a:p>
              <a:pPr algn="ctr" defTabSz="914133">
                <a:lnSpc>
                  <a:spcPct val="90000"/>
                </a:lnSpc>
              </a:pPr>
              <a:r>
                <a:rPr lang="en-US" sz="2400" dirty="0" smtClean="0">
                  <a:solidFill>
                    <a:srgbClr val="FFFFFF"/>
                  </a:solidFill>
                </a:rPr>
                <a:t>Oracle Big Data Spatial and Graph</a:t>
              </a:r>
              <a:endParaRPr lang="en-US" sz="2400" dirty="0">
                <a:solidFill>
                  <a:srgbClr val="FFFFFF"/>
                </a:solidFill>
              </a:endParaRPr>
            </a:p>
          </p:txBody>
        </p:sp>
      </p:grpSp>
      <p:grpSp>
        <p:nvGrpSpPr>
          <p:cNvPr id="4" name="Group 31"/>
          <p:cNvGrpSpPr/>
          <p:nvPr/>
        </p:nvGrpSpPr>
        <p:grpSpPr>
          <a:xfrm>
            <a:off x="5484812" y="2286000"/>
            <a:ext cx="2989774" cy="2250980"/>
            <a:chOff x="5918084" y="2277972"/>
            <a:chExt cx="2989774" cy="2250980"/>
          </a:xfrm>
        </p:grpSpPr>
        <p:pic>
          <p:nvPicPr>
            <p:cNvPr id="26" name="Picture 25" descr="db-red-oracl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10570" y="2941576"/>
              <a:ext cx="1793864" cy="1587376"/>
            </a:xfrm>
            <a:prstGeom prst="rect">
              <a:avLst/>
            </a:prstGeom>
          </p:spPr>
        </p:pic>
        <p:grpSp>
          <p:nvGrpSpPr>
            <p:cNvPr id="5" name="Group 10"/>
            <p:cNvGrpSpPr/>
            <p:nvPr/>
          </p:nvGrpSpPr>
          <p:grpSpPr>
            <a:xfrm>
              <a:off x="5918084" y="2277972"/>
              <a:ext cx="2989774" cy="606289"/>
              <a:chOff x="8151812" y="533400"/>
              <a:chExt cx="3657600" cy="838200"/>
            </a:xfrm>
          </p:grpSpPr>
          <p:sp>
            <p:nvSpPr>
              <p:cNvPr id="10" name="Rectangle 9"/>
              <p:cNvSpPr/>
              <p:nvPr/>
            </p:nvSpPr>
            <p:spPr>
              <a:xfrm>
                <a:off x="8151812" y="533400"/>
                <a:ext cx="3657600" cy="838200"/>
              </a:xfrm>
              <a:prstGeom prst="rect">
                <a:avLst/>
              </a:prstGeom>
              <a:solidFill>
                <a:schemeClr val="accent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33">
                  <a:lnSpc>
                    <a:spcPct val="90000"/>
                  </a:lnSpc>
                </a:pPr>
                <a:endParaRPr lang="en-US" sz="1900">
                  <a:solidFill>
                    <a:srgbClr val="FFFFFF"/>
                  </a:solidFill>
                </a:endParaRPr>
              </a:p>
            </p:txBody>
          </p:sp>
          <p:sp>
            <p:nvSpPr>
              <p:cNvPr id="7" name="TextBox 6"/>
              <p:cNvSpPr txBox="1"/>
              <p:nvPr/>
            </p:nvSpPr>
            <p:spPr>
              <a:xfrm>
                <a:off x="8304212" y="685800"/>
                <a:ext cx="3276600" cy="533400"/>
              </a:xfrm>
              <a:prstGeom prst="rect">
                <a:avLst/>
              </a:prstGeom>
              <a:noFill/>
            </p:spPr>
            <p:txBody>
              <a:bodyPr wrap="square" lIns="0" tIns="0" rIns="0" bIns="0" rtlCol="0" anchor="ctr">
                <a:noAutofit/>
              </a:bodyPr>
              <a:lstStyle/>
              <a:p>
                <a:pPr algn="ctr" defTabSz="914133">
                  <a:lnSpc>
                    <a:spcPct val="90000"/>
                  </a:lnSpc>
                </a:pPr>
                <a:r>
                  <a:rPr lang="en-US" sz="2400" dirty="0" smtClean="0">
                    <a:solidFill>
                      <a:srgbClr val="FFFFFF"/>
                    </a:solidFill>
                  </a:rPr>
                  <a:t>Oracle Database </a:t>
                </a:r>
              </a:p>
              <a:p>
                <a:pPr algn="ctr" defTabSz="914133">
                  <a:lnSpc>
                    <a:spcPct val="90000"/>
                  </a:lnSpc>
                </a:pPr>
                <a:r>
                  <a:rPr lang="en-US" sz="2400" dirty="0" smtClean="0">
                    <a:solidFill>
                      <a:srgbClr val="FFFFFF"/>
                    </a:solidFill>
                  </a:rPr>
                  <a:t>Spatial and Graph</a:t>
                </a:r>
                <a:endParaRPr lang="en-US" sz="2400" dirty="0">
                  <a:solidFill>
                    <a:srgbClr val="FFFFFF"/>
                  </a:solidFill>
                </a:endParaRPr>
              </a:p>
            </p:txBody>
          </p:sp>
        </p:grpSp>
      </p:grpSp>
      <p:grpSp>
        <p:nvGrpSpPr>
          <p:cNvPr id="9" name="Group 20"/>
          <p:cNvGrpSpPr/>
          <p:nvPr/>
        </p:nvGrpSpPr>
        <p:grpSpPr>
          <a:xfrm>
            <a:off x="8837612" y="3108960"/>
            <a:ext cx="2974974" cy="1234440"/>
            <a:chOff x="531812" y="1676400"/>
            <a:chExt cx="10344683" cy="4358640"/>
          </a:xfrm>
        </p:grpSpPr>
        <p:sp>
          <p:nvSpPr>
            <p:cNvPr id="22" name="Snip Same Side Corner Rectangle 21"/>
            <p:cNvSpPr/>
            <p:nvPr/>
          </p:nvSpPr>
          <p:spPr>
            <a:xfrm>
              <a:off x="531812" y="1676400"/>
              <a:ext cx="10058400" cy="4358640"/>
            </a:xfrm>
            <a:prstGeom prst="snip2SameRect">
              <a:avLst/>
            </a:prstGeom>
            <a:solidFill>
              <a:srgbClr val="FFFF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33">
                <a:lnSpc>
                  <a:spcPct val="90000"/>
                </a:lnSpc>
              </a:pPr>
              <a:endParaRPr lang="en-US" sz="1900">
                <a:solidFill>
                  <a:srgbClr val="FFFFFF"/>
                </a:solidFill>
              </a:endParaRPr>
            </a:p>
          </p:txBody>
        </p:sp>
        <p:grpSp>
          <p:nvGrpSpPr>
            <p:cNvPr id="11" name="Group 13"/>
            <p:cNvGrpSpPr/>
            <p:nvPr/>
          </p:nvGrpSpPr>
          <p:grpSpPr>
            <a:xfrm>
              <a:off x="1141412" y="2133600"/>
              <a:ext cx="9735083" cy="3820263"/>
              <a:chOff x="8290658" y="1742337"/>
              <a:chExt cx="2204837" cy="1048433"/>
            </a:xfrm>
          </p:grpSpPr>
          <p:sp>
            <p:nvSpPr>
              <p:cNvPr id="27" name="Freeform 26"/>
              <p:cNvSpPr>
                <a:spLocks noEditPoints="1"/>
              </p:cNvSpPr>
              <p:nvPr/>
            </p:nvSpPr>
            <p:spPr bwMode="auto">
              <a:xfrm>
                <a:off x="8290658" y="1768240"/>
                <a:ext cx="824550" cy="482022"/>
              </a:xfrm>
              <a:custGeom>
                <a:avLst/>
                <a:gdLst>
                  <a:gd name="T0" fmla="*/ 666 w 703"/>
                  <a:gd name="T1" fmla="*/ 187 h 411"/>
                  <a:gd name="T2" fmla="*/ 576 w 703"/>
                  <a:gd name="T3" fmla="*/ 150 h 411"/>
                  <a:gd name="T4" fmla="*/ 574 w 703"/>
                  <a:gd name="T5" fmla="*/ 150 h 411"/>
                  <a:gd name="T6" fmla="*/ 462 w 703"/>
                  <a:gd name="T7" fmla="*/ 83 h 411"/>
                  <a:gd name="T8" fmla="*/ 448 w 703"/>
                  <a:gd name="T9" fmla="*/ 83 h 411"/>
                  <a:gd name="T10" fmla="*/ 436 w 703"/>
                  <a:gd name="T11" fmla="*/ 83 h 411"/>
                  <a:gd name="T12" fmla="*/ 302 w 703"/>
                  <a:gd name="T13" fmla="*/ 0 h 411"/>
                  <a:gd name="T14" fmla="*/ 159 w 703"/>
                  <a:gd name="T15" fmla="*/ 103 h 411"/>
                  <a:gd name="T16" fmla="*/ 154 w 703"/>
                  <a:gd name="T17" fmla="*/ 103 h 411"/>
                  <a:gd name="T18" fmla="*/ 0 w 703"/>
                  <a:gd name="T19" fmla="*/ 257 h 411"/>
                  <a:gd name="T20" fmla="*/ 154 w 703"/>
                  <a:gd name="T21" fmla="*/ 411 h 411"/>
                  <a:gd name="T22" fmla="*/ 576 w 703"/>
                  <a:gd name="T23" fmla="*/ 411 h 411"/>
                  <a:gd name="T24" fmla="*/ 702 w 703"/>
                  <a:gd name="T25" fmla="*/ 283 h 411"/>
                  <a:gd name="T26" fmla="*/ 666 w 703"/>
                  <a:gd name="T27" fmla="*/ 187 h 411"/>
                  <a:gd name="T28" fmla="*/ 673 w 703"/>
                  <a:gd name="T29" fmla="*/ 282 h 411"/>
                  <a:gd name="T30" fmla="*/ 576 w 703"/>
                  <a:gd name="T31" fmla="*/ 382 h 411"/>
                  <a:gd name="T32" fmla="*/ 154 w 703"/>
                  <a:gd name="T33" fmla="*/ 382 h 411"/>
                  <a:gd name="T34" fmla="*/ 29 w 703"/>
                  <a:gd name="T35" fmla="*/ 257 h 411"/>
                  <a:gd name="T36" fmla="*/ 154 w 703"/>
                  <a:gd name="T37" fmla="*/ 133 h 411"/>
                  <a:gd name="T38" fmla="*/ 158 w 703"/>
                  <a:gd name="T39" fmla="*/ 170 h 411"/>
                  <a:gd name="T40" fmla="*/ 188 w 703"/>
                  <a:gd name="T41" fmla="*/ 179 h 411"/>
                  <a:gd name="T42" fmla="*/ 185 w 703"/>
                  <a:gd name="T43" fmla="*/ 122 h 411"/>
                  <a:gd name="T44" fmla="*/ 185 w 703"/>
                  <a:gd name="T45" fmla="*/ 122 h 411"/>
                  <a:gd name="T46" fmla="*/ 197 w 703"/>
                  <a:gd name="T47" fmla="*/ 90 h 411"/>
                  <a:gd name="T48" fmla="*/ 302 w 703"/>
                  <a:gd name="T49" fmla="*/ 29 h 411"/>
                  <a:gd name="T50" fmla="*/ 407 w 703"/>
                  <a:gd name="T51" fmla="*/ 91 h 411"/>
                  <a:gd name="T52" fmla="*/ 361 w 703"/>
                  <a:gd name="T53" fmla="*/ 121 h 411"/>
                  <a:gd name="T54" fmla="*/ 389 w 703"/>
                  <a:gd name="T55" fmla="*/ 133 h 411"/>
                  <a:gd name="T56" fmla="*/ 430 w 703"/>
                  <a:gd name="T57" fmla="*/ 113 h 411"/>
                  <a:gd name="T58" fmla="*/ 436 w 703"/>
                  <a:gd name="T59" fmla="*/ 113 h 411"/>
                  <a:gd name="T60" fmla="*/ 439 w 703"/>
                  <a:gd name="T61" fmla="*/ 112 h 411"/>
                  <a:gd name="T62" fmla="*/ 448 w 703"/>
                  <a:gd name="T63" fmla="*/ 112 h 411"/>
                  <a:gd name="T64" fmla="*/ 553 w 703"/>
                  <a:gd name="T65" fmla="*/ 172 h 411"/>
                  <a:gd name="T66" fmla="*/ 558 w 703"/>
                  <a:gd name="T67" fmla="*/ 180 h 411"/>
                  <a:gd name="T68" fmla="*/ 567 w 703"/>
                  <a:gd name="T69" fmla="*/ 180 h 411"/>
                  <a:gd name="T70" fmla="*/ 576 w 703"/>
                  <a:gd name="T71" fmla="*/ 179 h 411"/>
                  <a:gd name="T72" fmla="*/ 645 w 703"/>
                  <a:gd name="T73" fmla="*/ 208 h 411"/>
                  <a:gd name="T74" fmla="*/ 673 w 703"/>
                  <a:gd name="T75" fmla="*/ 282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3" h="411">
                    <a:moveTo>
                      <a:pt x="666" y="187"/>
                    </a:moveTo>
                    <a:cubicBezTo>
                      <a:pt x="643" y="163"/>
                      <a:pt x="611" y="150"/>
                      <a:pt x="576" y="150"/>
                    </a:cubicBezTo>
                    <a:cubicBezTo>
                      <a:pt x="575" y="150"/>
                      <a:pt x="574" y="150"/>
                      <a:pt x="574" y="150"/>
                    </a:cubicBezTo>
                    <a:cubicBezTo>
                      <a:pt x="548" y="112"/>
                      <a:pt x="507" y="87"/>
                      <a:pt x="462" y="83"/>
                    </a:cubicBezTo>
                    <a:cubicBezTo>
                      <a:pt x="457" y="83"/>
                      <a:pt x="453" y="83"/>
                      <a:pt x="448" y="83"/>
                    </a:cubicBezTo>
                    <a:cubicBezTo>
                      <a:pt x="444" y="83"/>
                      <a:pt x="440" y="83"/>
                      <a:pt x="436" y="83"/>
                    </a:cubicBezTo>
                    <a:cubicBezTo>
                      <a:pt x="411" y="32"/>
                      <a:pt x="359" y="0"/>
                      <a:pt x="302" y="0"/>
                    </a:cubicBezTo>
                    <a:cubicBezTo>
                      <a:pt x="236" y="0"/>
                      <a:pt x="179" y="42"/>
                      <a:pt x="159" y="103"/>
                    </a:cubicBezTo>
                    <a:cubicBezTo>
                      <a:pt x="158" y="103"/>
                      <a:pt x="156" y="103"/>
                      <a:pt x="154" y="103"/>
                    </a:cubicBezTo>
                    <a:cubicBezTo>
                      <a:pt x="69" y="103"/>
                      <a:pt x="0" y="172"/>
                      <a:pt x="0" y="257"/>
                    </a:cubicBezTo>
                    <a:cubicBezTo>
                      <a:pt x="0" y="342"/>
                      <a:pt x="69" y="411"/>
                      <a:pt x="154" y="411"/>
                    </a:cubicBezTo>
                    <a:cubicBezTo>
                      <a:pt x="576" y="411"/>
                      <a:pt x="576" y="411"/>
                      <a:pt x="576" y="411"/>
                    </a:cubicBezTo>
                    <a:cubicBezTo>
                      <a:pt x="646" y="411"/>
                      <a:pt x="700" y="356"/>
                      <a:pt x="702" y="283"/>
                    </a:cubicBezTo>
                    <a:cubicBezTo>
                      <a:pt x="703" y="246"/>
                      <a:pt x="690" y="212"/>
                      <a:pt x="666" y="187"/>
                    </a:cubicBezTo>
                    <a:moveTo>
                      <a:pt x="673" y="282"/>
                    </a:moveTo>
                    <a:cubicBezTo>
                      <a:pt x="671" y="340"/>
                      <a:pt x="630" y="382"/>
                      <a:pt x="576" y="382"/>
                    </a:cubicBezTo>
                    <a:cubicBezTo>
                      <a:pt x="154" y="382"/>
                      <a:pt x="154" y="382"/>
                      <a:pt x="154" y="382"/>
                    </a:cubicBezTo>
                    <a:cubicBezTo>
                      <a:pt x="85" y="382"/>
                      <a:pt x="29" y="326"/>
                      <a:pt x="29" y="257"/>
                    </a:cubicBezTo>
                    <a:cubicBezTo>
                      <a:pt x="29" y="189"/>
                      <a:pt x="85" y="133"/>
                      <a:pt x="154" y="133"/>
                    </a:cubicBezTo>
                    <a:cubicBezTo>
                      <a:pt x="153" y="144"/>
                      <a:pt x="153" y="158"/>
                      <a:pt x="158" y="170"/>
                    </a:cubicBezTo>
                    <a:cubicBezTo>
                      <a:pt x="188" y="179"/>
                      <a:pt x="188" y="179"/>
                      <a:pt x="188" y="179"/>
                    </a:cubicBezTo>
                    <a:cubicBezTo>
                      <a:pt x="188" y="180"/>
                      <a:pt x="178" y="148"/>
                      <a:pt x="185" y="122"/>
                    </a:cubicBezTo>
                    <a:cubicBezTo>
                      <a:pt x="185" y="122"/>
                      <a:pt x="185" y="122"/>
                      <a:pt x="185" y="122"/>
                    </a:cubicBezTo>
                    <a:cubicBezTo>
                      <a:pt x="188" y="111"/>
                      <a:pt x="192" y="100"/>
                      <a:pt x="197" y="90"/>
                    </a:cubicBezTo>
                    <a:cubicBezTo>
                      <a:pt x="218" y="53"/>
                      <a:pt x="258" y="29"/>
                      <a:pt x="302" y="29"/>
                    </a:cubicBezTo>
                    <a:cubicBezTo>
                      <a:pt x="346" y="29"/>
                      <a:pt x="386" y="53"/>
                      <a:pt x="407" y="91"/>
                    </a:cubicBezTo>
                    <a:cubicBezTo>
                      <a:pt x="391" y="97"/>
                      <a:pt x="375" y="107"/>
                      <a:pt x="361" y="121"/>
                    </a:cubicBezTo>
                    <a:cubicBezTo>
                      <a:pt x="389" y="133"/>
                      <a:pt x="389" y="133"/>
                      <a:pt x="389" y="133"/>
                    </a:cubicBezTo>
                    <a:cubicBezTo>
                      <a:pt x="405" y="118"/>
                      <a:pt x="426" y="114"/>
                      <a:pt x="430" y="113"/>
                    </a:cubicBezTo>
                    <a:cubicBezTo>
                      <a:pt x="432" y="113"/>
                      <a:pt x="434" y="113"/>
                      <a:pt x="436" y="113"/>
                    </a:cubicBezTo>
                    <a:cubicBezTo>
                      <a:pt x="437" y="113"/>
                      <a:pt x="438" y="112"/>
                      <a:pt x="439" y="112"/>
                    </a:cubicBezTo>
                    <a:cubicBezTo>
                      <a:pt x="442" y="112"/>
                      <a:pt x="445" y="112"/>
                      <a:pt x="448" y="112"/>
                    </a:cubicBezTo>
                    <a:cubicBezTo>
                      <a:pt x="491" y="112"/>
                      <a:pt x="531" y="135"/>
                      <a:pt x="553" y="172"/>
                    </a:cubicBezTo>
                    <a:cubicBezTo>
                      <a:pt x="558" y="180"/>
                      <a:pt x="558" y="180"/>
                      <a:pt x="558" y="180"/>
                    </a:cubicBezTo>
                    <a:cubicBezTo>
                      <a:pt x="567" y="180"/>
                      <a:pt x="567" y="180"/>
                      <a:pt x="567" y="180"/>
                    </a:cubicBezTo>
                    <a:cubicBezTo>
                      <a:pt x="570" y="179"/>
                      <a:pt x="573" y="179"/>
                      <a:pt x="576" y="179"/>
                    </a:cubicBezTo>
                    <a:cubicBezTo>
                      <a:pt x="603" y="179"/>
                      <a:pt x="627" y="189"/>
                      <a:pt x="645" y="208"/>
                    </a:cubicBezTo>
                    <a:cubicBezTo>
                      <a:pt x="664" y="227"/>
                      <a:pt x="673" y="253"/>
                      <a:pt x="673" y="282"/>
                    </a:cubicBezTo>
                  </a:path>
                </a:pathLst>
              </a:custGeom>
              <a:solidFill>
                <a:srgbClr val="FF0000"/>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3"/>
                <a:endParaRPr lang="en-US" sz="1900">
                  <a:solidFill>
                    <a:srgbClr val="5F5F5F"/>
                  </a:solidFill>
                </a:endParaRPr>
              </a:p>
            </p:txBody>
          </p:sp>
          <p:grpSp>
            <p:nvGrpSpPr>
              <p:cNvPr id="12" name="Group 15"/>
              <p:cNvGrpSpPr/>
              <p:nvPr/>
            </p:nvGrpSpPr>
            <p:grpSpPr>
              <a:xfrm>
                <a:off x="8702933" y="1742337"/>
                <a:ext cx="1792562" cy="1048433"/>
                <a:chOff x="4019468" y="1703343"/>
                <a:chExt cx="2233591" cy="1306384"/>
              </a:xfrm>
            </p:grpSpPr>
            <p:sp>
              <p:nvSpPr>
                <p:cNvPr id="29" name="Freeform 9"/>
                <p:cNvSpPr>
                  <a:spLocks/>
                </p:cNvSpPr>
                <p:nvPr/>
              </p:nvSpPr>
              <p:spPr bwMode="auto">
                <a:xfrm>
                  <a:off x="4019468" y="1703343"/>
                  <a:ext cx="2233591" cy="1306384"/>
                </a:xfrm>
                <a:custGeom>
                  <a:avLst/>
                  <a:gdLst>
                    <a:gd name="T0" fmla="*/ 1275 w 1277"/>
                    <a:gd name="T1" fmla="*/ 514 h 747"/>
                    <a:gd name="T2" fmla="*/ 1047 w 1277"/>
                    <a:gd name="T3" fmla="*/ 747 h 747"/>
                    <a:gd name="T4" fmla="*/ 280 w 1277"/>
                    <a:gd name="T5" fmla="*/ 747 h 747"/>
                    <a:gd name="T6" fmla="*/ 0 w 1277"/>
                    <a:gd name="T7" fmla="*/ 467 h 747"/>
                    <a:gd name="T8" fmla="*/ 280 w 1277"/>
                    <a:gd name="T9" fmla="*/ 187 h 747"/>
                    <a:gd name="T10" fmla="*/ 289 w 1277"/>
                    <a:gd name="T11" fmla="*/ 187 h 747"/>
                    <a:gd name="T12" fmla="*/ 549 w 1277"/>
                    <a:gd name="T13" fmla="*/ 0 h 747"/>
                    <a:gd name="T14" fmla="*/ 793 w 1277"/>
                    <a:gd name="T15" fmla="*/ 151 h 747"/>
                    <a:gd name="T16" fmla="*/ 815 w 1277"/>
                    <a:gd name="T17" fmla="*/ 150 h 747"/>
                    <a:gd name="T18" fmla="*/ 839 w 1277"/>
                    <a:gd name="T19" fmla="*/ 151 h 747"/>
                    <a:gd name="T20" fmla="*/ 1042 w 1277"/>
                    <a:gd name="T21" fmla="*/ 272 h 747"/>
                    <a:gd name="T22" fmla="*/ 1047 w 1277"/>
                    <a:gd name="T23" fmla="*/ 272 h 747"/>
                    <a:gd name="T24" fmla="*/ 1210 w 1277"/>
                    <a:gd name="T25" fmla="*/ 340 h 747"/>
                    <a:gd name="T26" fmla="*/ 1275 w 1277"/>
                    <a:gd name="T27" fmla="*/ 5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7" h="747">
                      <a:moveTo>
                        <a:pt x="1275" y="514"/>
                      </a:moveTo>
                      <a:cubicBezTo>
                        <a:pt x="1272" y="647"/>
                        <a:pt x="1173" y="747"/>
                        <a:pt x="1047" y="747"/>
                      </a:cubicBezTo>
                      <a:cubicBezTo>
                        <a:pt x="280" y="747"/>
                        <a:pt x="280" y="747"/>
                        <a:pt x="280" y="747"/>
                      </a:cubicBezTo>
                      <a:cubicBezTo>
                        <a:pt x="126" y="747"/>
                        <a:pt x="0" y="621"/>
                        <a:pt x="0" y="467"/>
                      </a:cubicBezTo>
                      <a:cubicBezTo>
                        <a:pt x="0" y="313"/>
                        <a:pt x="126" y="187"/>
                        <a:pt x="280" y="187"/>
                      </a:cubicBezTo>
                      <a:cubicBezTo>
                        <a:pt x="283" y="187"/>
                        <a:pt x="286" y="187"/>
                        <a:pt x="289" y="187"/>
                      </a:cubicBezTo>
                      <a:cubicBezTo>
                        <a:pt x="326" y="76"/>
                        <a:pt x="429" y="0"/>
                        <a:pt x="549" y="0"/>
                      </a:cubicBezTo>
                      <a:cubicBezTo>
                        <a:pt x="653" y="0"/>
                        <a:pt x="747" y="58"/>
                        <a:pt x="793" y="151"/>
                      </a:cubicBezTo>
                      <a:cubicBezTo>
                        <a:pt x="800" y="150"/>
                        <a:pt x="807" y="150"/>
                        <a:pt x="815" y="150"/>
                      </a:cubicBezTo>
                      <a:cubicBezTo>
                        <a:pt x="823" y="150"/>
                        <a:pt x="831" y="150"/>
                        <a:pt x="839" y="151"/>
                      </a:cubicBezTo>
                      <a:cubicBezTo>
                        <a:pt x="921" y="158"/>
                        <a:pt x="996" y="203"/>
                        <a:pt x="1042" y="272"/>
                      </a:cubicBezTo>
                      <a:cubicBezTo>
                        <a:pt x="1044" y="272"/>
                        <a:pt x="1046" y="272"/>
                        <a:pt x="1047" y="272"/>
                      </a:cubicBezTo>
                      <a:cubicBezTo>
                        <a:pt x="1110" y="272"/>
                        <a:pt x="1168" y="296"/>
                        <a:pt x="1210" y="340"/>
                      </a:cubicBezTo>
                      <a:cubicBezTo>
                        <a:pt x="1254" y="385"/>
                        <a:pt x="1277" y="447"/>
                        <a:pt x="1275" y="514"/>
                      </a:cubicBezTo>
                      <a:close/>
                    </a:path>
                  </a:pathLst>
                </a:custGeom>
                <a:solidFill>
                  <a:srgbClr val="FFFFFF"/>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3"/>
                  <a:endParaRPr lang="en-US" sz="1900">
                    <a:solidFill>
                      <a:srgbClr val="5F5F5F"/>
                    </a:solidFill>
                  </a:endParaRPr>
                </a:p>
              </p:txBody>
            </p:sp>
            <p:sp>
              <p:nvSpPr>
                <p:cNvPr id="30" name="Freeform 10"/>
                <p:cNvSpPr>
                  <a:spLocks noEditPoints="1"/>
                </p:cNvSpPr>
                <p:nvPr/>
              </p:nvSpPr>
              <p:spPr bwMode="auto">
                <a:xfrm>
                  <a:off x="4019468" y="1703343"/>
                  <a:ext cx="2233591" cy="1306384"/>
                </a:xfrm>
                <a:custGeom>
                  <a:avLst/>
                  <a:gdLst>
                    <a:gd name="T0" fmla="*/ 1210 w 1277"/>
                    <a:gd name="T1" fmla="*/ 340 h 747"/>
                    <a:gd name="T2" fmla="*/ 1047 w 1277"/>
                    <a:gd name="T3" fmla="*/ 272 h 747"/>
                    <a:gd name="T4" fmla="*/ 1042 w 1277"/>
                    <a:gd name="T5" fmla="*/ 272 h 747"/>
                    <a:gd name="T6" fmla="*/ 839 w 1277"/>
                    <a:gd name="T7" fmla="*/ 151 h 747"/>
                    <a:gd name="T8" fmla="*/ 815 w 1277"/>
                    <a:gd name="T9" fmla="*/ 150 h 747"/>
                    <a:gd name="T10" fmla="*/ 793 w 1277"/>
                    <a:gd name="T11" fmla="*/ 151 h 747"/>
                    <a:gd name="T12" fmla="*/ 549 w 1277"/>
                    <a:gd name="T13" fmla="*/ 0 h 747"/>
                    <a:gd name="T14" fmla="*/ 289 w 1277"/>
                    <a:gd name="T15" fmla="*/ 187 h 747"/>
                    <a:gd name="T16" fmla="*/ 280 w 1277"/>
                    <a:gd name="T17" fmla="*/ 187 h 747"/>
                    <a:gd name="T18" fmla="*/ 0 w 1277"/>
                    <a:gd name="T19" fmla="*/ 467 h 747"/>
                    <a:gd name="T20" fmla="*/ 280 w 1277"/>
                    <a:gd name="T21" fmla="*/ 747 h 747"/>
                    <a:gd name="T22" fmla="*/ 1047 w 1277"/>
                    <a:gd name="T23" fmla="*/ 747 h 747"/>
                    <a:gd name="T24" fmla="*/ 1275 w 1277"/>
                    <a:gd name="T25" fmla="*/ 514 h 747"/>
                    <a:gd name="T26" fmla="*/ 1210 w 1277"/>
                    <a:gd name="T27" fmla="*/ 340 h 747"/>
                    <a:gd name="T28" fmla="*/ 1222 w 1277"/>
                    <a:gd name="T29" fmla="*/ 513 h 747"/>
                    <a:gd name="T30" fmla="*/ 1047 w 1277"/>
                    <a:gd name="T31" fmla="*/ 695 h 747"/>
                    <a:gd name="T32" fmla="*/ 280 w 1277"/>
                    <a:gd name="T33" fmla="*/ 695 h 747"/>
                    <a:gd name="T34" fmla="*/ 53 w 1277"/>
                    <a:gd name="T35" fmla="*/ 468 h 747"/>
                    <a:gd name="T36" fmla="*/ 279 w 1277"/>
                    <a:gd name="T37" fmla="*/ 241 h 747"/>
                    <a:gd name="T38" fmla="*/ 287 w 1277"/>
                    <a:gd name="T39" fmla="*/ 308 h 747"/>
                    <a:gd name="T40" fmla="*/ 341 w 1277"/>
                    <a:gd name="T41" fmla="*/ 325 h 747"/>
                    <a:gd name="T42" fmla="*/ 335 w 1277"/>
                    <a:gd name="T43" fmla="*/ 222 h 747"/>
                    <a:gd name="T44" fmla="*/ 335 w 1277"/>
                    <a:gd name="T45" fmla="*/ 221 h 747"/>
                    <a:gd name="T46" fmla="*/ 358 w 1277"/>
                    <a:gd name="T47" fmla="*/ 163 h 747"/>
                    <a:gd name="T48" fmla="*/ 549 w 1277"/>
                    <a:gd name="T49" fmla="*/ 53 h 747"/>
                    <a:gd name="T50" fmla="*/ 740 w 1277"/>
                    <a:gd name="T51" fmla="*/ 164 h 747"/>
                    <a:gd name="T52" fmla="*/ 657 w 1277"/>
                    <a:gd name="T53" fmla="*/ 219 h 747"/>
                    <a:gd name="T54" fmla="*/ 707 w 1277"/>
                    <a:gd name="T55" fmla="*/ 242 h 747"/>
                    <a:gd name="T56" fmla="*/ 781 w 1277"/>
                    <a:gd name="T57" fmla="*/ 206 h 747"/>
                    <a:gd name="T58" fmla="*/ 792 w 1277"/>
                    <a:gd name="T59" fmla="*/ 204 h 747"/>
                    <a:gd name="T60" fmla="*/ 798 w 1277"/>
                    <a:gd name="T61" fmla="*/ 204 h 747"/>
                    <a:gd name="T62" fmla="*/ 815 w 1277"/>
                    <a:gd name="T63" fmla="*/ 203 h 747"/>
                    <a:gd name="T64" fmla="*/ 1005 w 1277"/>
                    <a:gd name="T65" fmla="*/ 313 h 747"/>
                    <a:gd name="T66" fmla="*/ 1013 w 1277"/>
                    <a:gd name="T67" fmla="*/ 328 h 747"/>
                    <a:gd name="T68" fmla="*/ 1030 w 1277"/>
                    <a:gd name="T69" fmla="*/ 326 h 747"/>
                    <a:gd name="T70" fmla="*/ 1047 w 1277"/>
                    <a:gd name="T71" fmla="*/ 325 h 747"/>
                    <a:gd name="T72" fmla="*/ 1172 w 1277"/>
                    <a:gd name="T73" fmla="*/ 378 h 747"/>
                    <a:gd name="T74" fmla="*/ 1222 w 1277"/>
                    <a:gd name="T75" fmla="*/ 513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7" h="747">
                      <a:moveTo>
                        <a:pt x="1210" y="340"/>
                      </a:moveTo>
                      <a:cubicBezTo>
                        <a:pt x="1168" y="296"/>
                        <a:pt x="1110" y="272"/>
                        <a:pt x="1047" y="272"/>
                      </a:cubicBezTo>
                      <a:cubicBezTo>
                        <a:pt x="1046" y="272"/>
                        <a:pt x="1044" y="272"/>
                        <a:pt x="1042" y="272"/>
                      </a:cubicBezTo>
                      <a:cubicBezTo>
                        <a:pt x="996" y="203"/>
                        <a:pt x="921" y="158"/>
                        <a:pt x="839" y="151"/>
                      </a:cubicBezTo>
                      <a:cubicBezTo>
                        <a:pt x="831" y="150"/>
                        <a:pt x="823" y="150"/>
                        <a:pt x="815" y="150"/>
                      </a:cubicBezTo>
                      <a:cubicBezTo>
                        <a:pt x="807" y="150"/>
                        <a:pt x="800" y="150"/>
                        <a:pt x="793" y="151"/>
                      </a:cubicBezTo>
                      <a:cubicBezTo>
                        <a:pt x="747" y="58"/>
                        <a:pt x="653" y="0"/>
                        <a:pt x="549" y="0"/>
                      </a:cubicBezTo>
                      <a:cubicBezTo>
                        <a:pt x="429" y="0"/>
                        <a:pt x="326" y="76"/>
                        <a:pt x="289" y="187"/>
                      </a:cubicBezTo>
                      <a:cubicBezTo>
                        <a:pt x="286" y="187"/>
                        <a:pt x="283" y="187"/>
                        <a:pt x="280" y="187"/>
                      </a:cubicBezTo>
                      <a:cubicBezTo>
                        <a:pt x="126" y="187"/>
                        <a:pt x="0" y="313"/>
                        <a:pt x="0" y="467"/>
                      </a:cubicBezTo>
                      <a:cubicBezTo>
                        <a:pt x="0" y="621"/>
                        <a:pt x="126" y="747"/>
                        <a:pt x="280" y="747"/>
                      </a:cubicBezTo>
                      <a:cubicBezTo>
                        <a:pt x="1047" y="747"/>
                        <a:pt x="1047" y="747"/>
                        <a:pt x="1047" y="747"/>
                      </a:cubicBezTo>
                      <a:cubicBezTo>
                        <a:pt x="1173" y="747"/>
                        <a:pt x="1272" y="647"/>
                        <a:pt x="1275" y="514"/>
                      </a:cubicBezTo>
                      <a:cubicBezTo>
                        <a:pt x="1277" y="447"/>
                        <a:pt x="1254" y="385"/>
                        <a:pt x="1210" y="340"/>
                      </a:cubicBezTo>
                      <a:close/>
                      <a:moveTo>
                        <a:pt x="1222" y="513"/>
                      </a:moveTo>
                      <a:cubicBezTo>
                        <a:pt x="1219" y="618"/>
                        <a:pt x="1146" y="695"/>
                        <a:pt x="1047" y="695"/>
                      </a:cubicBezTo>
                      <a:cubicBezTo>
                        <a:pt x="280" y="695"/>
                        <a:pt x="280" y="695"/>
                        <a:pt x="280" y="695"/>
                      </a:cubicBezTo>
                      <a:cubicBezTo>
                        <a:pt x="155" y="695"/>
                        <a:pt x="53" y="593"/>
                        <a:pt x="53" y="468"/>
                      </a:cubicBezTo>
                      <a:cubicBezTo>
                        <a:pt x="53" y="343"/>
                        <a:pt x="154" y="241"/>
                        <a:pt x="279" y="241"/>
                      </a:cubicBezTo>
                      <a:cubicBezTo>
                        <a:pt x="277" y="261"/>
                        <a:pt x="278" y="287"/>
                        <a:pt x="287" y="308"/>
                      </a:cubicBezTo>
                      <a:cubicBezTo>
                        <a:pt x="341" y="325"/>
                        <a:pt x="341" y="325"/>
                        <a:pt x="341" y="325"/>
                      </a:cubicBezTo>
                      <a:cubicBezTo>
                        <a:pt x="341" y="324"/>
                        <a:pt x="323" y="267"/>
                        <a:pt x="335" y="222"/>
                      </a:cubicBezTo>
                      <a:cubicBezTo>
                        <a:pt x="335" y="221"/>
                        <a:pt x="335" y="221"/>
                        <a:pt x="335" y="221"/>
                      </a:cubicBezTo>
                      <a:cubicBezTo>
                        <a:pt x="341" y="201"/>
                        <a:pt x="349" y="181"/>
                        <a:pt x="358" y="163"/>
                      </a:cubicBezTo>
                      <a:cubicBezTo>
                        <a:pt x="397" y="96"/>
                        <a:pt x="468" y="53"/>
                        <a:pt x="549" y="53"/>
                      </a:cubicBezTo>
                      <a:cubicBezTo>
                        <a:pt x="629" y="53"/>
                        <a:pt x="701" y="96"/>
                        <a:pt x="740" y="164"/>
                      </a:cubicBezTo>
                      <a:cubicBezTo>
                        <a:pt x="710" y="175"/>
                        <a:pt x="681" y="193"/>
                        <a:pt x="657" y="219"/>
                      </a:cubicBezTo>
                      <a:cubicBezTo>
                        <a:pt x="707" y="242"/>
                        <a:pt x="707" y="242"/>
                        <a:pt x="707" y="242"/>
                      </a:cubicBezTo>
                      <a:cubicBezTo>
                        <a:pt x="737" y="213"/>
                        <a:pt x="775" y="207"/>
                        <a:pt x="781" y="206"/>
                      </a:cubicBezTo>
                      <a:cubicBezTo>
                        <a:pt x="785" y="205"/>
                        <a:pt x="789" y="205"/>
                        <a:pt x="792" y="204"/>
                      </a:cubicBezTo>
                      <a:cubicBezTo>
                        <a:pt x="794" y="204"/>
                        <a:pt x="796" y="204"/>
                        <a:pt x="798" y="204"/>
                      </a:cubicBezTo>
                      <a:cubicBezTo>
                        <a:pt x="803" y="203"/>
                        <a:pt x="809" y="203"/>
                        <a:pt x="815" y="203"/>
                      </a:cubicBezTo>
                      <a:cubicBezTo>
                        <a:pt x="893" y="203"/>
                        <a:pt x="965" y="245"/>
                        <a:pt x="1005" y="313"/>
                      </a:cubicBezTo>
                      <a:cubicBezTo>
                        <a:pt x="1013" y="328"/>
                        <a:pt x="1013" y="328"/>
                        <a:pt x="1013" y="328"/>
                      </a:cubicBezTo>
                      <a:cubicBezTo>
                        <a:pt x="1030" y="326"/>
                        <a:pt x="1030" y="326"/>
                        <a:pt x="1030" y="326"/>
                      </a:cubicBezTo>
                      <a:cubicBezTo>
                        <a:pt x="1036" y="325"/>
                        <a:pt x="1042" y="325"/>
                        <a:pt x="1047" y="325"/>
                      </a:cubicBezTo>
                      <a:cubicBezTo>
                        <a:pt x="1095" y="325"/>
                        <a:pt x="1139" y="344"/>
                        <a:pt x="1172" y="378"/>
                      </a:cubicBezTo>
                      <a:cubicBezTo>
                        <a:pt x="1206" y="412"/>
                        <a:pt x="1224" y="461"/>
                        <a:pt x="1222" y="513"/>
                      </a:cubicBezTo>
                      <a:close/>
                    </a:path>
                  </a:pathLst>
                </a:custGeom>
                <a:solidFill>
                  <a:srgbClr val="FF0000"/>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3"/>
                  <a:endParaRPr lang="en-US" sz="1900">
                    <a:solidFill>
                      <a:srgbClr val="5F5F5F"/>
                    </a:solidFill>
                  </a:endParaRPr>
                </a:p>
              </p:txBody>
            </p:sp>
          </p:grpSp>
        </p:grpSp>
      </p:grpSp>
      <p:cxnSp>
        <p:nvCxnSpPr>
          <p:cNvPr id="34" name="Straight Connector 33"/>
          <p:cNvCxnSpPr/>
          <p:nvPr/>
        </p:nvCxnSpPr>
        <p:spPr>
          <a:xfrm flipH="1">
            <a:off x="8761412" y="2133600"/>
            <a:ext cx="32531" cy="2513923"/>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895838" y="2289311"/>
            <a:ext cx="2989774" cy="606289"/>
          </a:xfrm>
          <a:prstGeom prst="rect">
            <a:avLst/>
          </a:prstGeom>
          <a:noFill/>
          <a:ln w="38100" cmpd="sng">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133">
              <a:lnSpc>
                <a:spcPct val="90000"/>
              </a:lnSpc>
            </a:pPr>
            <a:endParaRPr lang="en-US" sz="1900">
              <a:solidFill>
                <a:srgbClr val="FF0000"/>
              </a:solidFill>
            </a:endParaRPr>
          </a:p>
        </p:txBody>
      </p:sp>
      <p:sp>
        <p:nvSpPr>
          <p:cNvPr id="36" name="TextBox 35"/>
          <p:cNvSpPr txBox="1"/>
          <p:nvPr/>
        </p:nvSpPr>
        <p:spPr>
          <a:xfrm>
            <a:off x="9066212" y="2357380"/>
            <a:ext cx="2664043" cy="471764"/>
          </a:xfrm>
          <a:prstGeom prst="rect">
            <a:avLst/>
          </a:prstGeom>
          <a:noFill/>
        </p:spPr>
        <p:txBody>
          <a:bodyPr wrap="square" lIns="0" tIns="0" rIns="0" bIns="0" rtlCol="0" anchor="ctr">
            <a:noAutofit/>
          </a:bodyPr>
          <a:lstStyle/>
          <a:p>
            <a:pPr algn="ctr" defTabSz="914133">
              <a:lnSpc>
                <a:spcPct val="90000"/>
              </a:lnSpc>
            </a:pPr>
            <a:r>
              <a:rPr lang="en-US" sz="2400" dirty="0" smtClean="0">
                <a:solidFill>
                  <a:srgbClr val="FF0000"/>
                </a:solidFill>
              </a:rPr>
              <a:t>Spatial and Graph in Cloud Offerings</a:t>
            </a:r>
            <a:endParaRPr lang="en-US" sz="2400" dirty="0">
              <a:solidFill>
                <a:srgbClr val="FF0000"/>
              </a:solidFill>
            </a:endParaRPr>
          </a:p>
        </p:txBody>
      </p:sp>
      <p:sp>
        <p:nvSpPr>
          <p:cNvPr id="38" name="Slide Number Placeholder 4"/>
          <p:cNvSpPr>
            <a:spLocks noGrp="1"/>
          </p:cNvSpPr>
          <p:nvPr>
            <p:ph type="sldNum" sz="quarter" idx="4294967295"/>
          </p:nvPr>
        </p:nvSpPr>
        <p:spPr>
          <a:xfrm>
            <a:off x="11276012" y="6556248"/>
            <a:ext cx="381661" cy="182880"/>
          </a:xfrm>
          <a:prstGeom prst="rect">
            <a:avLst/>
          </a:prstGeom>
        </p:spPr>
        <p:txBody>
          <a:bodyPr/>
          <a:lstStyle/>
          <a:p>
            <a:fld id="{C51EAA63-D034-42AE-91FA-B13B9518C7BE}" type="slidenum">
              <a:rPr lang="en-US" smtClean="0">
                <a:solidFill>
                  <a:srgbClr val="5F5F5F">
                    <a:lumMod val="60000"/>
                    <a:lumOff val="40000"/>
                  </a:srgbClr>
                </a:solidFill>
              </a:rPr>
              <a:pPr/>
              <a:t>2</a:t>
            </a:fld>
            <a:endParaRPr lang="en-US" dirty="0">
              <a:solidFill>
                <a:srgbClr val="5F5F5F">
                  <a:lumMod val="60000"/>
                  <a:lumOff val="40000"/>
                </a:srgbClr>
              </a:solidFill>
            </a:endParaRPr>
          </a:p>
        </p:txBody>
      </p:sp>
      <p:sp>
        <p:nvSpPr>
          <p:cNvPr id="32" name="Rectangle 31"/>
          <p:cNvSpPr/>
          <p:nvPr/>
        </p:nvSpPr>
        <p:spPr>
          <a:xfrm>
            <a:off x="989012" y="4876800"/>
            <a:ext cx="2447117" cy="646331"/>
          </a:xfrm>
          <a:prstGeom prst="rect">
            <a:avLst/>
          </a:prstGeom>
        </p:spPr>
        <p:txBody>
          <a:bodyPr wrap="none">
            <a:spAutoFit/>
          </a:bodyPr>
          <a:lstStyle/>
          <a:p>
            <a:r>
              <a:rPr lang="en-US" dirty="0" smtClean="0">
                <a:solidFill>
                  <a:schemeClr val="accent1"/>
                </a:solidFill>
              </a:rPr>
              <a:t>Big Data: </a:t>
            </a:r>
          </a:p>
          <a:p>
            <a:r>
              <a:rPr lang="en-US" dirty="0" smtClean="0">
                <a:solidFill>
                  <a:schemeClr val="accent1"/>
                </a:solidFill>
              </a:rPr>
              <a:t>Single Model Data Store</a:t>
            </a:r>
            <a:endParaRPr lang="en-US" dirty="0"/>
          </a:p>
        </p:txBody>
      </p:sp>
      <p:sp>
        <p:nvSpPr>
          <p:cNvPr id="39" name="Rectangle 38"/>
          <p:cNvSpPr/>
          <p:nvPr/>
        </p:nvSpPr>
        <p:spPr>
          <a:xfrm>
            <a:off x="5256212" y="4916269"/>
            <a:ext cx="3334439" cy="646331"/>
          </a:xfrm>
          <a:prstGeom prst="rect">
            <a:avLst/>
          </a:prstGeom>
        </p:spPr>
        <p:txBody>
          <a:bodyPr wrap="none">
            <a:spAutoFit/>
          </a:bodyPr>
          <a:lstStyle/>
          <a:p>
            <a:r>
              <a:rPr lang="en-US" dirty="0" smtClean="0">
                <a:solidFill>
                  <a:schemeClr val="accent1"/>
                </a:solidFill>
              </a:rPr>
              <a:t>Database 12c: </a:t>
            </a:r>
          </a:p>
          <a:p>
            <a:r>
              <a:rPr lang="en-US" dirty="0" smtClean="0">
                <a:solidFill>
                  <a:schemeClr val="accent1"/>
                </a:solidFill>
              </a:rPr>
              <a:t>Polyglot (Multi-model) Data Store</a:t>
            </a:r>
            <a:endParaRPr lang="en-US" dirty="0"/>
          </a:p>
        </p:txBody>
      </p:sp>
    </p:spTree>
    <p:extLst>
      <p:ext uri="{BB962C8B-B14F-4D97-AF65-F5344CB8AC3E}">
        <p14:creationId xmlns:p14="http://schemas.microsoft.com/office/powerpoint/2010/main" val="2897701398"/>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Degree Centrality in Big Data Graph</a:t>
            </a:r>
            <a:endParaRPr lang="en-US" dirty="0"/>
          </a:p>
        </p:txBody>
      </p:sp>
      <p:sp>
        <p:nvSpPr>
          <p:cNvPr id="3" name="Content Placeholder 2"/>
          <p:cNvSpPr>
            <a:spLocks noGrp="1"/>
          </p:cNvSpPr>
          <p:nvPr>
            <p:ph idx="1"/>
          </p:nvPr>
        </p:nvSpPr>
        <p:spPr>
          <a:xfrm>
            <a:off x="428653" y="1524001"/>
            <a:ext cx="5593028" cy="4419600"/>
          </a:xfrm>
        </p:spPr>
        <p:txBody>
          <a:bodyPr/>
          <a:lstStyle/>
          <a:p>
            <a:pPr marL="0" indent="0">
              <a:buNone/>
            </a:pPr>
            <a:r>
              <a:rPr lang="en-US" b="1" dirty="0" smtClean="0"/>
              <a:t>Code</a:t>
            </a:r>
          </a:p>
          <a:p>
            <a:pPr marL="0" indent="0">
              <a:buNone/>
            </a:pPr>
            <a:r>
              <a:rPr lang="en-US" b="1" dirty="0" err="1" smtClean="0">
                <a:latin typeface="MS Reference Sans Serif"/>
                <a:cs typeface="MS Reference Sans Serif"/>
              </a:rPr>
              <a:t>heroInfluence</a:t>
            </a:r>
            <a:r>
              <a:rPr lang="en-US" b="1" dirty="0" smtClean="0">
                <a:latin typeface="MS Reference Sans Serif"/>
                <a:cs typeface="MS Reference Sans Serif"/>
              </a:rPr>
              <a:t> = </a:t>
            </a:r>
            <a:r>
              <a:rPr lang="en-US" b="1" dirty="0" err="1" smtClean="0">
                <a:latin typeface="MS Reference Sans Serif"/>
                <a:cs typeface="MS Reference Sans Serif"/>
              </a:rPr>
              <a:t>analyst.inDegreeCentrality</a:t>
            </a:r>
            <a:r>
              <a:rPr lang="en-US" b="1" dirty="0" smtClean="0">
                <a:latin typeface="MS Reference Sans Serif"/>
                <a:cs typeface="MS Reference Sans Serif"/>
              </a:rPr>
              <a:t>()</a:t>
            </a:r>
            <a:endParaRPr lang="en-US" b="1" dirty="0">
              <a:latin typeface="MS Reference Sans Serif"/>
              <a:cs typeface="MS Reference Sans Serif"/>
            </a:endParaRPr>
          </a:p>
        </p:txBody>
      </p:sp>
      <p:pic>
        <p:nvPicPr>
          <p:cNvPr id="6" name="Picture 5" descr="opg_indegree_c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8135" y="1317624"/>
            <a:ext cx="5912818" cy="5191125"/>
          </a:xfrm>
          <a:prstGeom prst="rect">
            <a:avLst/>
          </a:prstGeom>
        </p:spPr>
      </p:pic>
    </p:spTree>
    <p:extLst>
      <p:ext uri="{BB962C8B-B14F-4D97-AF65-F5344CB8AC3E}">
        <p14:creationId xmlns:p14="http://schemas.microsoft.com/office/powerpoint/2010/main" val="227568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as </a:t>
            </a:r>
            <a:r>
              <a:rPr lang="en-US" b="1" dirty="0" smtClean="0"/>
              <a:t>Page Rank</a:t>
            </a:r>
            <a:endParaRPr lang="en-US" dirty="0"/>
          </a:p>
        </p:txBody>
      </p:sp>
      <p:sp>
        <p:nvSpPr>
          <p:cNvPr id="3" name="Content Placeholder 2"/>
          <p:cNvSpPr>
            <a:spLocks noGrp="1"/>
          </p:cNvSpPr>
          <p:nvPr>
            <p:ph idx="1"/>
          </p:nvPr>
        </p:nvSpPr>
        <p:spPr>
          <a:xfrm>
            <a:off x="531151" y="1524001"/>
            <a:ext cx="6743174" cy="4419600"/>
          </a:xfrm>
        </p:spPr>
        <p:txBody>
          <a:bodyPr/>
          <a:lstStyle/>
          <a:p>
            <a:r>
              <a:rPr lang="en-US" dirty="0" smtClean="0"/>
              <a:t>Importance can flow </a:t>
            </a:r>
            <a:r>
              <a:rPr lang="en-US" b="1" dirty="0" smtClean="0"/>
              <a:t>through</a:t>
            </a:r>
            <a:r>
              <a:rPr lang="en-US" dirty="0" smtClean="0"/>
              <a:t> a graph</a:t>
            </a:r>
            <a:endParaRPr lang="en-US" b="1" dirty="0" smtClean="0"/>
          </a:p>
          <a:p>
            <a:endParaRPr lang="en-US" b="1" dirty="0"/>
          </a:p>
          <a:p>
            <a:r>
              <a:rPr lang="en-US" dirty="0" smtClean="0"/>
              <a:t>A node connected to by important nodes is </a:t>
            </a:r>
            <a:r>
              <a:rPr lang="en-US" b="1" dirty="0" smtClean="0"/>
              <a:t>also</a:t>
            </a:r>
            <a:r>
              <a:rPr lang="en-US" dirty="0" smtClean="0"/>
              <a:t> important</a:t>
            </a:r>
            <a:endParaRPr lang="en-US" dirty="0"/>
          </a:p>
          <a:p>
            <a:r>
              <a:rPr lang="en-US" dirty="0" smtClean="0"/>
              <a:t>This is importance as a measure of </a:t>
            </a:r>
          </a:p>
          <a:p>
            <a:pPr lvl="1"/>
            <a:r>
              <a:rPr lang="en-US" dirty="0" smtClean="0"/>
              <a:t>Trust</a:t>
            </a:r>
          </a:p>
          <a:p>
            <a:pPr lvl="1"/>
            <a:r>
              <a:rPr lang="en-US" dirty="0" smtClean="0"/>
              <a:t>Prominence</a:t>
            </a:r>
          </a:p>
          <a:p>
            <a:r>
              <a:rPr lang="en-US" dirty="0" smtClean="0"/>
              <a:t>Thinking about customers in a graph requires multiple definitions of importance</a:t>
            </a:r>
            <a:endParaRPr lang="en-US" dirty="0"/>
          </a:p>
        </p:txBody>
      </p:sp>
      <p:sp>
        <p:nvSpPr>
          <p:cNvPr id="17" name="Oval 16"/>
          <p:cNvSpPr/>
          <p:nvPr/>
        </p:nvSpPr>
        <p:spPr>
          <a:xfrm>
            <a:off x="10141719" y="3451513"/>
            <a:ext cx="981180" cy="981180"/>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solidFill>
                  <a:srgbClr val="5F5F5F"/>
                </a:solidFill>
              </a:rPr>
              <a:t>Rocket Racer</a:t>
            </a:r>
            <a:endParaRPr lang="en-US" sz="1400" dirty="0">
              <a:solidFill>
                <a:srgbClr val="5F5F5F"/>
              </a:solidFill>
            </a:endParaRPr>
          </a:p>
        </p:txBody>
      </p:sp>
      <p:cxnSp>
        <p:nvCxnSpPr>
          <p:cNvPr id="14" name="Straight Arrow Connector 13"/>
          <p:cNvCxnSpPr>
            <a:stCxn id="17" idx="0"/>
            <a:endCxn id="6" idx="5"/>
          </p:cNvCxnSpPr>
          <p:nvPr/>
        </p:nvCxnSpPr>
        <p:spPr>
          <a:xfrm flipH="1" flipV="1">
            <a:off x="10261640" y="2397577"/>
            <a:ext cx="370669" cy="1053936"/>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678457" y="2397577"/>
            <a:ext cx="1855176" cy="2440885"/>
            <a:chOff x="7678457" y="2397577"/>
            <a:chExt cx="1855176" cy="2440885"/>
          </a:xfrm>
        </p:grpSpPr>
        <p:sp>
          <p:nvSpPr>
            <p:cNvPr id="8" name="Oval 7"/>
            <p:cNvSpPr/>
            <p:nvPr/>
          </p:nvSpPr>
          <p:spPr>
            <a:xfrm>
              <a:off x="7678457" y="3069224"/>
              <a:ext cx="1769238" cy="1769238"/>
            </a:xfrm>
            <a:prstGeom prst="ellipse">
              <a:avLst/>
            </a:prstGeom>
            <a:solidFill>
              <a:schemeClr val="bg1"/>
            </a:solidFill>
            <a:ln w="38100" cmpd="sng">
              <a:solidFill>
                <a:srgbClr val="3366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Cpt.</a:t>
              </a:r>
            </a:p>
            <a:p>
              <a:pPr algn="ctr">
                <a:lnSpc>
                  <a:spcPct val="90000"/>
                </a:lnSpc>
              </a:pPr>
              <a:r>
                <a:rPr lang="en-US" dirty="0" err="1" smtClean="0">
                  <a:solidFill>
                    <a:srgbClr val="5F5F5F"/>
                  </a:solidFill>
                </a:rPr>
                <a:t>Amer</a:t>
              </a:r>
              <a:endParaRPr lang="en-US" dirty="0">
                <a:solidFill>
                  <a:srgbClr val="5F5F5F"/>
                </a:solidFill>
              </a:endParaRPr>
            </a:p>
          </p:txBody>
        </p:sp>
        <p:cxnSp>
          <p:nvCxnSpPr>
            <p:cNvPr id="16" name="Straight Arrow Connector 15"/>
            <p:cNvCxnSpPr>
              <a:stCxn id="8" idx="7"/>
              <a:endCxn id="6" idx="3"/>
            </p:cNvCxnSpPr>
            <p:nvPr/>
          </p:nvCxnSpPr>
          <p:spPr>
            <a:xfrm flipV="1">
              <a:off x="9188596" y="2397577"/>
              <a:ext cx="345037" cy="930746"/>
            </a:xfrm>
            <a:prstGeom prst="straightConnector1">
              <a:avLst/>
            </a:prstGeom>
            <a:ln w="57150" cmpd="sng">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sp>
        <p:nvSpPr>
          <p:cNvPr id="6" name="Oval 5"/>
          <p:cNvSpPr/>
          <p:nvPr/>
        </p:nvSpPr>
        <p:spPr>
          <a:xfrm>
            <a:off x="9382858" y="1518795"/>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5F5F5F"/>
                </a:solidFill>
              </a:rPr>
              <a:t>Iron Man</a:t>
            </a:r>
            <a:endParaRPr lang="en-US" dirty="0">
              <a:solidFill>
                <a:srgbClr val="5F5F5F"/>
              </a:solidFill>
            </a:endParaRPr>
          </a:p>
        </p:txBody>
      </p:sp>
    </p:spTree>
    <p:extLst>
      <p:ext uri="{BB962C8B-B14F-4D97-AF65-F5344CB8AC3E}">
        <p14:creationId xmlns:p14="http://schemas.microsoft.com/office/powerpoint/2010/main" val="144641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6" presetClass="emph" presetSubtype="0" fill="hold" grpId="0" nodeType="afterEffect">
                                  <p:stCondLst>
                                    <p:cond delay="0"/>
                                  </p:stCondLst>
                                  <p:childTnLst>
                                    <p:animScale>
                                      <p:cBhvr>
                                        <p:cTn id="10"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Rank in Big Data Graph</a:t>
            </a:r>
            <a:endParaRPr lang="en-US" dirty="0"/>
          </a:p>
        </p:txBody>
      </p:sp>
      <p:sp>
        <p:nvSpPr>
          <p:cNvPr id="3" name="Content Placeholder 2"/>
          <p:cNvSpPr>
            <a:spLocks noGrp="1"/>
          </p:cNvSpPr>
          <p:nvPr>
            <p:ph idx="1"/>
          </p:nvPr>
        </p:nvSpPr>
        <p:spPr>
          <a:xfrm>
            <a:off x="428653" y="1524001"/>
            <a:ext cx="5593028" cy="4419600"/>
          </a:xfrm>
        </p:spPr>
        <p:txBody>
          <a:bodyPr/>
          <a:lstStyle/>
          <a:p>
            <a:pPr marL="0" indent="0">
              <a:buNone/>
            </a:pPr>
            <a:r>
              <a:rPr lang="en-US" b="1" dirty="0" smtClean="0"/>
              <a:t>Code</a:t>
            </a:r>
          </a:p>
          <a:p>
            <a:pPr marL="0" indent="0">
              <a:buNone/>
            </a:pPr>
            <a:r>
              <a:rPr lang="en-US" dirty="0" err="1" smtClean="0">
                <a:latin typeface="MS Reference Sans Serif"/>
                <a:cs typeface="MS Reference Sans Serif"/>
              </a:rPr>
              <a:t>heroPR</a:t>
            </a:r>
            <a:r>
              <a:rPr lang="en-US" dirty="0" smtClean="0">
                <a:latin typeface="MS Reference Sans Serif"/>
                <a:cs typeface="MS Reference Sans Serif"/>
              </a:rPr>
              <a:t> = </a:t>
            </a:r>
            <a:r>
              <a:rPr lang="en-US" dirty="0" err="1" smtClean="0">
                <a:latin typeface="MS Reference Sans Serif"/>
                <a:cs typeface="MS Reference Sans Serif"/>
              </a:rPr>
              <a:t>analyst.pageRank</a:t>
            </a:r>
            <a:r>
              <a:rPr lang="en-US" dirty="0" smtClean="0">
                <a:latin typeface="MS Reference Sans Serif"/>
                <a:cs typeface="MS Reference Sans Serif"/>
              </a:rPr>
              <a:t>().</a:t>
            </a:r>
            <a:r>
              <a:rPr lang="en-US" dirty="0" err="1" smtClean="0">
                <a:latin typeface="MS Reference Sans Serif"/>
                <a:cs typeface="MS Reference Sans Serif"/>
              </a:rPr>
              <a:t>topK</a:t>
            </a:r>
            <a:r>
              <a:rPr lang="en-US" dirty="0" smtClean="0">
                <a:latin typeface="MS Reference Sans Serif"/>
                <a:cs typeface="MS Reference Sans Serif"/>
              </a:rPr>
              <a:t>(15)</a:t>
            </a:r>
            <a:endParaRPr lang="en-US" dirty="0">
              <a:latin typeface="MS Reference Sans Serif"/>
              <a:cs typeface="MS Reference Sans Serif"/>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8135" y="1252400"/>
            <a:ext cx="5912818" cy="5143773"/>
          </a:xfrm>
          <a:prstGeom prst="rect">
            <a:avLst/>
          </a:prstGeom>
        </p:spPr>
      </p:pic>
    </p:spTree>
    <p:extLst>
      <p:ext uri="{BB962C8B-B14F-4D97-AF65-F5344CB8AC3E}">
        <p14:creationId xmlns:p14="http://schemas.microsoft.com/office/powerpoint/2010/main" val="130783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as “Between-ness”</a:t>
            </a:r>
            <a:endParaRPr lang="en-US" dirty="0"/>
          </a:p>
        </p:txBody>
      </p:sp>
      <p:sp>
        <p:nvSpPr>
          <p:cNvPr id="3" name="Content Placeholder 2"/>
          <p:cNvSpPr>
            <a:spLocks noGrp="1"/>
          </p:cNvSpPr>
          <p:nvPr>
            <p:ph idx="1"/>
          </p:nvPr>
        </p:nvSpPr>
        <p:spPr>
          <a:xfrm>
            <a:off x="531151" y="1524001"/>
            <a:ext cx="5549370" cy="4419600"/>
          </a:xfrm>
        </p:spPr>
        <p:txBody>
          <a:bodyPr/>
          <a:lstStyle/>
          <a:p>
            <a:r>
              <a:rPr lang="en-US" sz="3200" dirty="0" smtClean="0"/>
              <a:t>Importance can be how often you’re on the critical path</a:t>
            </a:r>
          </a:p>
          <a:p>
            <a:endParaRPr lang="en-US" sz="3200" dirty="0" smtClean="0"/>
          </a:p>
          <a:p>
            <a:r>
              <a:rPr lang="en-US" sz="3200" b="1" dirty="0" err="1" smtClean="0"/>
              <a:t>Betweenness</a:t>
            </a:r>
            <a:r>
              <a:rPr lang="en-US" sz="3200" dirty="0" smtClean="0"/>
              <a:t> is the number of shortest paths a node is part of</a:t>
            </a:r>
          </a:p>
          <a:p>
            <a:endParaRPr lang="en-US" sz="3200" dirty="0" smtClean="0"/>
          </a:p>
          <a:p>
            <a:endParaRPr lang="en-US" sz="3200" dirty="0"/>
          </a:p>
        </p:txBody>
      </p:sp>
      <p:cxnSp>
        <p:nvCxnSpPr>
          <p:cNvPr id="6" name="Shape 281"/>
          <p:cNvCxnSpPr>
            <a:stCxn id="11" idx="3"/>
            <a:endCxn id="10" idx="0"/>
          </p:cNvCxnSpPr>
          <p:nvPr/>
        </p:nvCxnSpPr>
        <p:spPr>
          <a:xfrm>
            <a:off x="8292717" y="3310601"/>
            <a:ext cx="181106" cy="1799455"/>
          </a:xfrm>
          <a:prstGeom prst="straightConnector1">
            <a:avLst/>
          </a:prstGeom>
          <a:noFill/>
          <a:ln w="19050" cap="flat" cmpd="sng">
            <a:solidFill>
              <a:schemeClr val="dk2"/>
            </a:solidFill>
            <a:prstDash val="solid"/>
            <a:round/>
            <a:headEnd type="none" w="lg" len="lg"/>
            <a:tailEnd type="none" w="lg" len="lg"/>
          </a:ln>
        </p:spPr>
      </p:cxnSp>
      <p:sp>
        <p:nvSpPr>
          <p:cNvPr id="7" name="Shape 284"/>
          <p:cNvSpPr/>
          <p:nvPr/>
        </p:nvSpPr>
        <p:spPr>
          <a:xfrm>
            <a:off x="6664761" y="4438599"/>
            <a:ext cx="512244" cy="512243"/>
          </a:xfrm>
          <a:prstGeom prst="ellipse">
            <a:avLst/>
          </a:prstGeom>
          <a:solidFill>
            <a:srgbClr val="FFFFFF"/>
          </a:solidFill>
          <a:ln w="38100" cap="flat" cmpd="sng">
            <a:solidFill>
              <a:srgbClr val="008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b="0" i="0" u="none" strike="noStrike" cap="none" baseline="0">
                <a:solidFill>
                  <a:srgbClr val="5F5F5F"/>
                </a:solidFill>
                <a:latin typeface="Arial"/>
                <a:ea typeface="Arial"/>
                <a:cs typeface="Arial"/>
                <a:sym typeface="Arial"/>
              </a:rPr>
              <a:t>Hulk</a:t>
            </a:r>
          </a:p>
        </p:txBody>
      </p:sp>
      <p:sp>
        <p:nvSpPr>
          <p:cNvPr id="8" name="Shape 285"/>
          <p:cNvSpPr/>
          <p:nvPr/>
        </p:nvSpPr>
        <p:spPr>
          <a:xfrm>
            <a:off x="6664761" y="3304401"/>
            <a:ext cx="512244" cy="512243"/>
          </a:xfrm>
          <a:prstGeom prst="ellipse">
            <a:avLst/>
          </a:prstGeom>
          <a:solidFill>
            <a:srgbClr val="FFFFFF"/>
          </a:solid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b="0" i="0" u="none" strike="noStrike" cap="none" baseline="0">
                <a:solidFill>
                  <a:srgbClr val="5F5F5F"/>
                </a:solidFill>
                <a:latin typeface="Arial"/>
                <a:ea typeface="Arial"/>
                <a:cs typeface="Arial"/>
                <a:sym typeface="Arial"/>
              </a:rPr>
              <a:t>Thor</a:t>
            </a:r>
          </a:p>
        </p:txBody>
      </p:sp>
      <p:sp>
        <p:nvSpPr>
          <p:cNvPr id="9" name="Shape 286"/>
          <p:cNvSpPr/>
          <p:nvPr/>
        </p:nvSpPr>
        <p:spPr>
          <a:xfrm>
            <a:off x="8217701" y="3991716"/>
            <a:ext cx="512244" cy="512243"/>
          </a:xfrm>
          <a:prstGeom prst="ellipse">
            <a:avLst/>
          </a:prstGeom>
          <a:solidFill>
            <a:srgbClr val="FFFFFF"/>
          </a:solid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b="0" i="0" u="none" strike="noStrike" cap="none" baseline="0">
                <a:solidFill>
                  <a:srgbClr val="5F5F5F"/>
                </a:solidFill>
                <a:latin typeface="Arial"/>
                <a:ea typeface="Arial"/>
                <a:cs typeface="Arial"/>
                <a:sym typeface="Arial"/>
              </a:rPr>
              <a:t>Ant-Man</a:t>
            </a:r>
          </a:p>
        </p:txBody>
      </p:sp>
      <p:sp>
        <p:nvSpPr>
          <p:cNvPr id="10" name="Shape 283"/>
          <p:cNvSpPr/>
          <p:nvPr/>
        </p:nvSpPr>
        <p:spPr>
          <a:xfrm>
            <a:off x="8217701" y="5110056"/>
            <a:ext cx="512244" cy="512243"/>
          </a:xfrm>
          <a:prstGeom prst="ellipse">
            <a:avLst/>
          </a:prstGeom>
          <a:solidFill>
            <a:srgbClr val="FFFFFF"/>
          </a:solid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b="0" i="0" u="none" strike="noStrike" cap="none" baseline="0">
                <a:solidFill>
                  <a:srgbClr val="5F5F5F"/>
                </a:solidFill>
                <a:latin typeface="Arial"/>
                <a:ea typeface="Arial"/>
                <a:cs typeface="Arial"/>
                <a:sym typeface="Arial"/>
              </a:rPr>
              <a:t>Wasp</a:t>
            </a:r>
          </a:p>
        </p:txBody>
      </p:sp>
      <p:sp>
        <p:nvSpPr>
          <p:cNvPr id="11" name="Shape 282"/>
          <p:cNvSpPr/>
          <p:nvPr/>
        </p:nvSpPr>
        <p:spPr>
          <a:xfrm>
            <a:off x="8217701" y="2873374"/>
            <a:ext cx="512244" cy="512243"/>
          </a:xfrm>
          <a:prstGeom prst="ellipse">
            <a:avLst/>
          </a:prstGeom>
          <a:solidFill>
            <a:srgbClr val="FFFFFF"/>
          </a:solid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b="0" i="0" u="none" strike="noStrike" cap="none" baseline="0">
                <a:solidFill>
                  <a:srgbClr val="5F5F5F"/>
                </a:solidFill>
                <a:latin typeface="Arial"/>
                <a:ea typeface="Arial"/>
                <a:cs typeface="Arial"/>
                <a:sym typeface="Arial"/>
              </a:rPr>
              <a:t>Iron Man</a:t>
            </a:r>
          </a:p>
        </p:txBody>
      </p:sp>
      <p:sp>
        <p:nvSpPr>
          <p:cNvPr id="12" name="Shape 287"/>
          <p:cNvSpPr/>
          <p:nvPr/>
        </p:nvSpPr>
        <p:spPr>
          <a:xfrm>
            <a:off x="8959182" y="2235227"/>
            <a:ext cx="512244" cy="512243"/>
          </a:xfrm>
          <a:prstGeom prst="ellipse">
            <a:avLst/>
          </a:prstGeom>
          <a:solidFill>
            <a:srgbClr val="FFFFFF"/>
          </a:solidFill>
          <a:ln w="38100" cap="flat" cmpd="sng">
            <a:solidFill>
              <a:srgbClr val="3366FF"/>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b="0" i="0" u="none" strike="noStrike" cap="none" baseline="0">
                <a:solidFill>
                  <a:srgbClr val="5F5F5F"/>
                </a:solidFill>
                <a:latin typeface="Arial"/>
                <a:ea typeface="Arial"/>
                <a:cs typeface="Arial"/>
                <a:sym typeface="Arial"/>
              </a:rPr>
              <a:t>Cpt.</a:t>
            </a:r>
          </a:p>
          <a:p>
            <a:pPr marL="0" marR="0" lvl="0" indent="0" algn="ctr" rtl="0">
              <a:lnSpc>
                <a:spcPct val="90000"/>
              </a:lnSpc>
              <a:spcBef>
                <a:spcPts val="0"/>
              </a:spcBef>
              <a:spcAft>
                <a:spcPts val="0"/>
              </a:spcAft>
              <a:buSzPct val="25000"/>
              <a:buNone/>
            </a:pPr>
            <a:r>
              <a:rPr lang="en" sz="600" b="0" i="0" u="none" strike="noStrike" cap="none" baseline="0">
                <a:solidFill>
                  <a:srgbClr val="5F5F5F"/>
                </a:solidFill>
                <a:latin typeface="Arial"/>
                <a:ea typeface="Arial"/>
                <a:cs typeface="Arial"/>
                <a:sym typeface="Arial"/>
              </a:rPr>
              <a:t>Amer</a:t>
            </a:r>
          </a:p>
        </p:txBody>
      </p:sp>
      <p:cxnSp>
        <p:nvCxnSpPr>
          <p:cNvPr id="13" name="Shape 288"/>
          <p:cNvCxnSpPr>
            <a:stCxn id="8" idx="7"/>
            <a:endCxn id="11" idx="2"/>
          </p:cNvCxnSpPr>
          <p:nvPr/>
        </p:nvCxnSpPr>
        <p:spPr>
          <a:xfrm flipV="1">
            <a:off x="7101989" y="3129496"/>
            <a:ext cx="1115712" cy="249921"/>
          </a:xfrm>
          <a:prstGeom prst="straightConnector1">
            <a:avLst/>
          </a:prstGeom>
          <a:noFill/>
          <a:ln w="19050" cap="flat" cmpd="sng">
            <a:solidFill>
              <a:schemeClr val="dk2"/>
            </a:solidFill>
            <a:prstDash val="solid"/>
            <a:round/>
            <a:headEnd type="none" w="lg" len="lg"/>
            <a:tailEnd type="none" w="lg" len="lg"/>
          </a:ln>
        </p:spPr>
      </p:cxnSp>
      <p:cxnSp>
        <p:nvCxnSpPr>
          <p:cNvPr id="14" name="Shape 289"/>
          <p:cNvCxnSpPr>
            <a:stCxn id="8" idx="6"/>
            <a:endCxn id="9" idx="2"/>
          </p:cNvCxnSpPr>
          <p:nvPr/>
        </p:nvCxnSpPr>
        <p:spPr>
          <a:xfrm>
            <a:off x="7177005" y="3560523"/>
            <a:ext cx="1040696" cy="687315"/>
          </a:xfrm>
          <a:prstGeom prst="straightConnector1">
            <a:avLst/>
          </a:prstGeom>
          <a:noFill/>
          <a:ln w="19050" cap="flat" cmpd="sng">
            <a:solidFill>
              <a:schemeClr val="dk2"/>
            </a:solidFill>
            <a:prstDash val="solid"/>
            <a:round/>
            <a:headEnd type="none" w="lg" len="lg"/>
            <a:tailEnd type="none" w="lg" len="lg"/>
          </a:ln>
        </p:spPr>
      </p:cxnSp>
      <p:cxnSp>
        <p:nvCxnSpPr>
          <p:cNvPr id="15" name="Shape 290"/>
          <p:cNvCxnSpPr>
            <a:stCxn id="8" idx="5"/>
            <a:endCxn id="10" idx="1"/>
          </p:cNvCxnSpPr>
          <p:nvPr/>
        </p:nvCxnSpPr>
        <p:spPr>
          <a:xfrm>
            <a:off x="7101989" y="3741628"/>
            <a:ext cx="1190728" cy="1443444"/>
          </a:xfrm>
          <a:prstGeom prst="straightConnector1">
            <a:avLst/>
          </a:prstGeom>
          <a:noFill/>
          <a:ln w="19050" cap="flat" cmpd="sng">
            <a:solidFill>
              <a:schemeClr val="dk2"/>
            </a:solidFill>
            <a:prstDash val="solid"/>
            <a:round/>
            <a:headEnd type="none" w="lg" len="lg"/>
            <a:tailEnd type="none" w="lg" len="lg"/>
          </a:ln>
        </p:spPr>
      </p:cxnSp>
      <p:cxnSp>
        <p:nvCxnSpPr>
          <p:cNvPr id="16" name="Shape 291"/>
          <p:cNvCxnSpPr>
            <a:stCxn id="8" idx="4"/>
            <a:endCxn id="7" idx="0"/>
          </p:cNvCxnSpPr>
          <p:nvPr/>
        </p:nvCxnSpPr>
        <p:spPr>
          <a:xfrm>
            <a:off x="6920883" y="3816644"/>
            <a:ext cx="0" cy="621955"/>
          </a:xfrm>
          <a:prstGeom prst="straightConnector1">
            <a:avLst/>
          </a:prstGeom>
          <a:noFill/>
          <a:ln w="19050" cap="flat" cmpd="sng">
            <a:solidFill>
              <a:schemeClr val="dk2"/>
            </a:solidFill>
            <a:prstDash val="solid"/>
            <a:round/>
            <a:headEnd type="none" w="lg" len="lg"/>
            <a:tailEnd type="none" w="lg" len="lg"/>
          </a:ln>
        </p:spPr>
      </p:cxnSp>
      <p:cxnSp>
        <p:nvCxnSpPr>
          <p:cNvPr id="17" name="Shape 292"/>
          <p:cNvCxnSpPr>
            <a:stCxn id="11" idx="4"/>
            <a:endCxn id="9" idx="0"/>
          </p:cNvCxnSpPr>
          <p:nvPr/>
        </p:nvCxnSpPr>
        <p:spPr>
          <a:xfrm>
            <a:off x="8473823" y="3385617"/>
            <a:ext cx="0" cy="606099"/>
          </a:xfrm>
          <a:prstGeom prst="straightConnector1">
            <a:avLst/>
          </a:prstGeom>
          <a:noFill/>
          <a:ln w="19050" cap="flat" cmpd="sng">
            <a:solidFill>
              <a:schemeClr val="dk2"/>
            </a:solidFill>
            <a:prstDash val="solid"/>
            <a:round/>
            <a:headEnd type="none" w="lg" len="lg"/>
            <a:tailEnd type="none" w="lg" len="lg"/>
          </a:ln>
        </p:spPr>
      </p:cxnSp>
      <p:cxnSp>
        <p:nvCxnSpPr>
          <p:cNvPr id="18" name="Shape 293"/>
          <p:cNvCxnSpPr>
            <a:stCxn id="11" idx="3"/>
            <a:endCxn id="7" idx="7"/>
          </p:cNvCxnSpPr>
          <p:nvPr/>
        </p:nvCxnSpPr>
        <p:spPr>
          <a:xfrm flipH="1">
            <a:off x="7101989" y="3310601"/>
            <a:ext cx="1190728" cy="1203014"/>
          </a:xfrm>
          <a:prstGeom prst="straightConnector1">
            <a:avLst/>
          </a:prstGeom>
          <a:noFill/>
          <a:ln w="19050" cap="flat" cmpd="sng">
            <a:solidFill>
              <a:schemeClr val="dk2"/>
            </a:solidFill>
            <a:prstDash val="solid"/>
            <a:round/>
            <a:headEnd type="none" w="lg" len="lg"/>
            <a:tailEnd type="none" w="lg" len="lg"/>
          </a:ln>
        </p:spPr>
      </p:cxnSp>
      <p:cxnSp>
        <p:nvCxnSpPr>
          <p:cNvPr id="19" name="Shape 294"/>
          <p:cNvCxnSpPr>
            <a:stCxn id="9" idx="5"/>
            <a:endCxn id="10" idx="7"/>
          </p:cNvCxnSpPr>
          <p:nvPr/>
        </p:nvCxnSpPr>
        <p:spPr>
          <a:xfrm>
            <a:off x="8654929" y="4428943"/>
            <a:ext cx="0" cy="756129"/>
          </a:xfrm>
          <a:prstGeom prst="straightConnector1">
            <a:avLst/>
          </a:prstGeom>
          <a:noFill/>
          <a:ln w="19050" cap="flat" cmpd="sng">
            <a:solidFill>
              <a:schemeClr val="dk2"/>
            </a:solidFill>
            <a:prstDash val="solid"/>
            <a:round/>
            <a:headEnd type="none" w="lg" len="lg"/>
            <a:tailEnd type="none" w="lg" len="lg"/>
          </a:ln>
        </p:spPr>
      </p:cxnSp>
      <p:cxnSp>
        <p:nvCxnSpPr>
          <p:cNvPr id="20" name="Shape 295"/>
          <p:cNvCxnSpPr>
            <a:stCxn id="9" idx="3"/>
            <a:endCxn id="7" idx="6"/>
          </p:cNvCxnSpPr>
          <p:nvPr/>
        </p:nvCxnSpPr>
        <p:spPr>
          <a:xfrm flipH="1">
            <a:off x="7177005" y="4428943"/>
            <a:ext cx="1115712" cy="265778"/>
          </a:xfrm>
          <a:prstGeom prst="straightConnector1">
            <a:avLst/>
          </a:prstGeom>
          <a:noFill/>
          <a:ln w="19050" cap="flat" cmpd="sng">
            <a:solidFill>
              <a:schemeClr val="dk2"/>
            </a:solidFill>
            <a:prstDash val="solid"/>
            <a:round/>
            <a:headEnd type="none" w="lg" len="lg"/>
            <a:tailEnd type="none" w="lg" len="lg"/>
          </a:ln>
        </p:spPr>
      </p:cxnSp>
      <p:sp>
        <p:nvSpPr>
          <p:cNvPr id="21" name="Shape 296"/>
          <p:cNvSpPr/>
          <p:nvPr/>
        </p:nvSpPr>
        <p:spPr>
          <a:xfrm>
            <a:off x="11412009" y="3507503"/>
            <a:ext cx="587163" cy="587163"/>
          </a:xfrm>
          <a:prstGeom prst="ellipse">
            <a:avLst/>
          </a:prstGeom>
          <a:solidFill>
            <a:srgbClr val="FFFFFF"/>
          </a:solid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a:solidFill>
                  <a:srgbClr val="5F5F5F"/>
                </a:solidFill>
              </a:rPr>
              <a:t>Prof X</a:t>
            </a:r>
          </a:p>
        </p:txBody>
      </p:sp>
      <p:sp>
        <p:nvSpPr>
          <p:cNvPr id="22" name="Shape 297"/>
          <p:cNvSpPr/>
          <p:nvPr/>
        </p:nvSpPr>
        <p:spPr>
          <a:xfrm>
            <a:off x="10960612" y="2589740"/>
            <a:ext cx="553285" cy="553285"/>
          </a:xfrm>
          <a:prstGeom prst="ellipse">
            <a:avLst/>
          </a:prstGeom>
          <a:solidFill>
            <a:srgbClr val="FFFFFF"/>
          </a:solid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a:solidFill>
                  <a:srgbClr val="5F5F5F"/>
                </a:solidFill>
              </a:rPr>
              <a:t>Beast</a:t>
            </a:r>
          </a:p>
        </p:txBody>
      </p:sp>
      <p:cxnSp>
        <p:nvCxnSpPr>
          <p:cNvPr id="23" name="Shape 298"/>
          <p:cNvCxnSpPr>
            <a:stCxn id="22" idx="5"/>
            <a:endCxn id="21" idx="1"/>
          </p:cNvCxnSpPr>
          <p:nvPr/>
        </p:nvCxnSpPr>
        <p:spPr>
          <a:xfrm>
            <a:off x="11432870" y="3061998"/>
            <a:ext cx="65127" cy="531493"/>
          </a:xfrm>
          <a:prstGeom prst="straightConnector1">
            <a:avLst/>
          </a:prstGeom>
          <a:noFill/>
          <a:ln w="19050" cap="flat" cmpd="sng">
            <a:solidFill>
              <a:schemeClr val="dk2"/>
            </a:solidFill>
            <a:prstDash val="solid"/>
            <a:round/>
            <a:headEnd type="none" w="lg" len="lg"/>
            <a:tailEnd type="none" w="lg" len="lg"/>
          </a:ln>
        </p:spPr>
      </p:cxnSp>
      <p:sp>
        <p:nvSpPr>
          <p:cNvPr id="24" name="Shape 299"/>
          <p:cNvSpPr/>
          <p:nvPr/>
        </p:nvSpPr>
        <p:spPr>
          <a:xfrm>
            <a:off x="9495339" y="3640035"/>
            <a:ext cx="553285" cy="553285"/>
          </a:xfrm>
          <a:prstGeom prst="ellipse">
            <a:avLst/>
          </a:prstGeom>
          <a:solidFill>
            <a:srgbClr val="FFFFFF"/>
          </a:solid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a:solidFill>
                  <a:srgbClr val="5F5F5F"/>
                </a:solidFill>
              </a:rPr>
              <a:t>Wolverine</a:t>
            </a:r>
          </a:p>
        </p:txBody>
      </p:sp>
      <p:sp>
        <p:nvSpPr>
          <p:cNvPr id="25" name="Shape 300"/>
          <p:cNvSpPr/>
          <p:nvPr/>
        </p:nvSpPr>
        <p:spPr>
          <a:xfrm>
            <a:off x="10181200" y="4231506"/>
            <a:ext cx="587163" cy="587163"/>
          </a:xfrm>
          <a:prstGeom prst="ellipse">
            <a:avLst/>
          </a:prstGeom>
          <a:solidFill>
            <a:srgbClr val="FFFFFF"/>
          </a:solid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a:solidFill>
                  <a:srgbClr val="5F5F5F"/>
                </a:solidFill>
              </a:rPr>
              <a:t>Cyclops</a:t>
            </a:r>
          </a:p>
        </p:txBody>
      </p:sp>
      <p:sp>
        <p:nvSpPr>
          <p:cNvPr id="26" name="Shape 301"/>
          <p:cNvSpPr/>
          <p:nvPr/>
        </p:nvSpPr>
        <p:spPr>
          <a:xfrm>
            <a:off x="9723101" y="2665290"/>
            <a:ext cx="553285" cy="553285"/>
          </a:xfrm>
          <a:prstGeom prst="ellipse">
            <a:avLst/>
          </a:prstGeom>
          <a:solidFill>
            <a:srgbClr val="FFFFFF"/>
          </a:solid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lnSpc>
                <a:spcPct val="90000"/>
              </a:lnSpc>
              <a:spcBef>
                <a:spcPts val="0"/>
              </a:spcBef>
              <a:spcAft>
                <a:spcPts val="0"/>
              </a:spcAft>
              <a:buSzPct val="25000"/>
              <a:buNone/>
            </a:pPr>
            <a:r>
              <a:rPr lang="en" sz="600">
                <a:solidFill>
                  <a:srgbClr val="5F5F5F"/>
                </a:solidFill>
              </a:rPr>
              <a:t>IceMan</a:t>
            </a:r>
          </a:p>
        </p:txBody>
      </p:sp>
      <p:cxnSp>
        <p:nvCxnSpPr>
          <p:cNvPr id="27" name="Shape 302"/>
          <p:cNvCxnSpPr>
            <a:stCxn id="24" idx="0"/>
            <a:endCxn id="26" idx="4"/>
          </p:cNvCxnSpPr>
          <p:nvPr/>
        </p:nvCxnSpPr>
        <p:spPr>
          <a:xfrm flipV="1">
            <a:off x="9771982" y="3218575"/>
            <a:ext cx="227762" cy="421460"/>
          </a:xfrm>
          <a:prstGeom prst="straightConnector1">
            <a:avLst/>
          </a:prstGeom>
          <a:noFill/>
          <a:ln w="19050" cap="flat" cmpd="sng">
            <a:solidFill>
              <a:schemeClr val="dk2"/>
            </a:solidFill>
            <a:prstDash val="solid"/>
            <a:round/>
            <a:headEnd type="none" w="lg" len="lg"/>
            <a:tailEnd type="none" w="lg" len="lg"/>
          </a:ln>
        </p:spPr>
      </p:cxnSp>
      <p:cxnSp>
        <p:nvCxnSpPr>
          <p:cNvPr id="28" name="Shape 303"/>
          <p:cNvCxnSpPr>
            <a:stCxn id="24" idx="7"/>
            <a:endCxn id="22" idx="3"/>
          </p:cNvCxnSpPr>
          <p:nvPr/>
        </p:nvCxnSpPr>
        <p:spPr>
          <a:xfrm flipV="1">
            <a:off x="9967597" y="3061998"/>
            <a:ext cx="1074042" cy="659064"/>
          </a:xfrm>
          <a:prstGeom prst="straightConnector1">
            <a:avLst/>
          </a:prstGeom>
          <a:noFill/>
          <a:ln w="19050" cap="flat" cmpd="sng">
            <a:solidFill>
              <a:schemeClr val="dk2"/>
            </a:solidFill>
            <a:prstDash val="solid"/>
            <a:round/>
            <a:headEnd type="none" w="lg" len="lg"/>
            <a:tailEnd type="none" w="lg" len="lg"/>
          </a:ln>
        </p:spPr>
      </p:cxnSp>
      <p:cxnSp>
        <p:nvCxnSpPr>
          <p:cNvPr id="29" name="Shape 304"/>
          <p:cNvCxnSpPr>
            <a:stCxn id="24" idx="6"/>
            <a:endCxn id="21" idx="2"/>
          </p:cNvCxnSpPr>
          <p:nvPr/>
        </p:nvCxnSpPr>
        <p:spPr>
          <a:xfrm flipV="1">
            <a:off x="10048624" y="3801085"/>
            <a:ext cx="1363385" cy="115593"/>
          </a:xfrm>
          <a:prstGeom prst="straightConnector1">
            <a:avLst/>
          </a:prstGeom>
          <a:noFill/>
          <a:ln w="19050" cap="flat" cmpd="sng">
            <a:solidFill>
              <a:schemeClr val="dk2"/>
            </a:solidFill>
            <a:prstDash val="solid"/>
            <a:round/>
            <a:headEnd type="none" w="lg" len="lg"/>
            <a:tailEnd type="none" w="lg" len="lg"/>
          </a:ln>
        </p:spPr>
      </p:cxnSp>
      <p:cxnSp>
        <p:nvCxnSpPr>
          <p:cNvPr id="30" name="Shape 305"/>
          <p:cNvCxnSpPr>
            <a:stCxn id="24" idx="5"/>
            <a:endCxn id="25" idx="1"/>
          </p:cNvCxnSpPr>
          <p:nvPr/>
        </p:nvCxnSpPr>
        <p:spPr>
          <a:xfrm>
            <a:off x="9967597" y="4112293"/>
            <a:ext cx="299591" cy="205201"/>
          </a:xfrm>
          <a:prstGeom prst="straightConnector1">
            <a:avLst/>
          </a:prstGeom>
          <a:noFill/>
          <a:ln w="19050" cap="flat" cmpd="sng">
            <a:solidFill>
              <a:schemeClr val="dk2"/>
            </a:solidFill>
            <a:prstDash val="solid"/>
            <a:round/>
            <a:headEnd type="none" w="lg" len="lg"/>
            <a:tailEnd type="none" w="lg" len="lg"/>
          </a:ln>
        </p:spPr>
      </p:cxnSp>
      <p:cxnSp>
        <p:nvCxnSpPr>
          <p:cNvPr id="31" name="Shape 306"/>
          <p:cNvCxnSpPr>
            <a:stCxn id="26" idx="6"/>
            <a:endCxn id="22" idx="2"/>
          </p:cNvCxnSpPr>
          <p:nvPr/>
        </p:nvCxnSpPr>
        <p:spPr>
          <a:xfrm flipV="1">
            <a:off x="10276386" y="2866383"/>
            <a:ext cx="684226" cy="75550"/>
          </a:xfrm>
          <a:prstGeom prst="straightConnector1">
            <a:avLst/>
          </a:prstGeom>
          <a:noFill/>
          <a:ln w="19050" cap="flat" cmpd="sng">
            <a:solidFill>
              <a:schemeClr val="dk2"/>
            </a:solidFill>
            <a:prstDash val="solid"/>
            <a:round/>
            <a:headEnd type="none" w="lg" len="lg"/>
            <a:tailEnd type="none" w="lg" len="lg"/>
          </a:ln>
        </p:spPr>
      </p:cxnSp>
      <p:cxnSp>
        <p:nvCxnSpPr>
          <p:cNvPr id="32" name="Shape 307"/>
          <p:cNvCxnSpPr>
            <a:stCxn id="26" idx="5"/>
            <a:endCxn id="21" idx="1"/>
          </p:cNvCxnSpPr>
          <p:nvPr/>
        </p:nvCxnSpPr>
        <p:spPr>
          <a:xfrm>
            <a:off x="10195359" y="3137548"/>
            <a:ext cx="1302638" cy="455943"/>
          </a:xfrm>
          <a:prstGeom prst="straightConnector1">
            <a:avLst/>
          </a:prstGeom>
          <a:noFill/>
          <a:ln w="19050" cap="flat" cmpd="sng">
            <a:solidFill>
              <a:schemeClr val="dk2"/>
            </a:solidFill>
            <a:prstDash val="solid"/>
            <a:round/>
            <a:headEnd type="none" w="lg" len="lg"/>
            <a:tailEnd type="none" w="lg" len="lg"/>
          </a:ln>
        </p:spPr>
      </p:cxnSp>
      <p:cxnSp>
        <p:nvCxnSpPr>
          <p:cNvPr id="33" name="Shape 308"/>
          <p:cNvCxnSpPr>
            <a:stCxn id="26" idx="5"/>
            <a:endCxn id="25" idx="0"/>
          </p:cNvCxnSpPr>
          <p:nvPr/>
        </p:nvCxnSpPr>
        <p:spPr>
          <a:xfrm>
            <a:off x="10195359" y="3137548"/>
            <a:ext cx="279423" cy="1093958"/>
          </a:xfrm>
          <a:prstGeom prst="straightConnector1">
            <a:avLst/>
          </a:prstGeom>
          <a:noFill/>
          <a:ln w="19050" cap="flat" cmpd="sng">
            <a:solidFill>
              <a:schemeClr val="dk2"/>
            </a:solidFill>
            <a:prstDash val="solid"/>
            <a:round/>
            <a:headEnd type="none" w="lg" len="lg"/>
            <a:tailEnd type="none" w="lg" len="lg"/>
          </a:ln>
        </p:spPr>
      </p:cxnSp>
      <p:cxnSp>
        <p:nvCxnSpPr>
          <p:cNvPr id="34" name="Shape 309"/>
          <p:cNvCxnSpPr>
            <a:stCxn id="25" idx="6"/>
            <a:endCxn id="21" idx="4"/>
          </p:cNvCxnSpPr>
          <p:nvPr/>
        </p:nvCxnSpPr>
        <p:spPr>
          <a:xfrm flipV="1">
            <a:off x="10768363" y="4094666"/>
            <a:ext cx="937228" cy="430422"/>
          </a:xfrm>
          <a:prstGeom prst="straightConnector1">
            <a:avLst/>
          </a:prstGeom>
          <a:noFill/>
          <a:ln w="19050" cap="flat" cmpd="sng">
            <a:solidFill>
              <a:schemeClr val="dk2"/>
            </a:solidFill>
            <a:prstDash val="solid"/>
            <a:round/>
            <a:headEnd type="none" w="lg" len="lg"/>
            <a:tailEnd type="none" w="lg" len="lg"/>
          </a:ln>
        </p:spPr>
      </p:cxnSp>
      <p:cxnSp>
        <p:nvCxnSpPr>
          <p:cNvPr id="35" name="Shape 310"/>
          <p:cNvCxnSpPr>
            <a:stCxn id="25" idx="0"/>
            <a:endCxn id="22" idx="4"/>
          </p:cNvCxnSpPr>
          <p:nvPr/>
        </p:nvCxnSpPr>
        <p:spPr>
          <a:xfrm flipV="1">
            <a:off x="10474782" y="3143025"/>
            <a:ext cx="762473" cy="1088481"/>
          </a:xfrm>
          <a:prstGeom prst="straightConnector1">
            <a:avLst/>
          </a:prstGeom>
          <a:noFill/>
          <a:ln w="19050" cap="flat" cmpd="sng">
            <a:solidFill>
              <a:schemeClr val="dk2"/>
            </a:solidFill>
            <a:prstDash val="solid"/>
            <a:round/>
            <a:headEnd type="none" w="lg" len="lg"/>
            <a:tailEnd type="none" w="lg" len="lg"/>
          </a:ln>
        </p:spPr>
      </p:cxnSp>
      <p:cxnSp>
        <p:nvCxnSpPr>
          <p:cNvPr id="36" name="Shape 311"/>
          <p:cNvCxnSpPr>
            <a:stCxn id="12" idx="6"/>
            <a:endCxn id="24" idx="2"/>
          </p:cNvCxnSpPr>
          <p:nvPr/>
        </p:nvCxnSpPr>
        <p:spPr>
          <a:xfrm>
            <a:off x="9471426" y="2491349"/>
            <a:ext cx="23913" cy="1425329"/>
          </a:xfrm>
          <a:prstGeom prst="straightConnector1">
            <a:avLst/>
          </a:prstGeom>
          <a:noFill/>
          <a:ln w="19050" cap="flat" cmpd="sng">
            <a:solidFill>
              <a:schemeClr val="dk2"/>
            </a:solidFill>
            <a:prstDash val="solid"/>
            <a:round/>
            <a:headEnd type="none" w="lg" len="lg"/>
            <a:tailEnd type="none" w="lg" len="lg"/>
          </a:ln>
        </p:spPr>
      </p:cxnSp>
      <p:cxnSp>
        <p:nvCxnSpPr>
          <p:cNvPr id="37" name="Shape 312"/>
          <p:cNvCxnSpPr>
            <a:stCxn id="9" idx="6"/>
            <a:endCxn id="12" idx="2"/>
          </p:cNvCxnSpPr>
          <p:nvPr/>
        </p:nvCxnSpPr>
        <p:spPr>
          <a:xfrm flipV="1">
            <a:off x="8729945" y="2491349"/>
            <a:ext cx="229237" cy="1756489"/>
          </a:xfrm>
          <a:prstGeom prst="straightConnector1">
            <a:avLst/>
          </a:prstGeom>
          <a:noFill/>
          <a:ln w="19050"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96668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Betweenness</a:t>
            </a:r>
            <a:r>
              <a:rPr lang="en-US" dirty="0" smtClean="0"/>
              <a:t> Centrality in Big Data Graph</a:t>
            </a:r>
            <a:endParaRPr lang="en-US" dirty="0"/>
          </a:p>
        </p:txBody>
      </p:sp>
      <p:sp>
        <p:nvSpPr>
          <p:cNvPr id="3" name="Content Placeholder 2"/>
          <p:cNvSpPr>
            <a:spLocks noGrp="1"/>
          </p:cNvSpPr>
          <p:nvPr>
            <p:ph idx="1"/>
          </p:nvPr>
        </p:nvSpPr>
        <p:spPr>
          <a:xfrm>
            <a:off x="428652" y="1524001"/>
            <a:ext cx="5790659" cy="4419600"/>
          </a:xfrm>
        </p:spPr>
        <p:txBody>
          <a:bodyPr/>
          <a:lstStyle/>
          <a:p>
            <a:pPr marL="0" indent="0">
              <a:buNone/>
            </a:pPr>
            <a:r>
              <a:rPr lang="en-US" b="1" dirty="0" smtClean="0"/>
              <a:t>Code</a:t>
            </a:r>
          </a:p>
          <a:p>
            <a:pPr marL="0" indent="0">
              <a:buNone/>
            </a:pPr>
            <a:r>
              <a:rPr lang="en-US" dirty="0" smtClean="0">
                <a:latin typeface="MS Reference Sans Serif"/>
                <a:cs typeface="MS Reference Sans Serif"/>
              </a:rPr>
              <a:t>b = </a:t>
            </a:r>
            <a:r>
              <a:rPr lang="en-US" dirty="0" err="1" smtClean="0">
                <a:latin typeface="MS Reference Sans Serif"/>
                <a:cs typeface="MS Reference Sans Serif"/>
              </a:rPr>
              <a:t>analyst.betweenness</a:t>
            </a:r>
            <a:r>
              <a:rPr lang="en-US" dirty="0" smtClean="0">
                <a:latin typeface="MS Reference Sans Serif"/>
                <a:cs typeface="MS Reference Sans Serif"/>
              </a:rPr>
              <a:t>().</a:t>
            </a:r>
            <a:r>
              <a:rPr lang="en-US" dirty="0" err="1" smtClean="0">
                <a:latin typeface="MS Reference Sans Serif"/>
                <a:cs typeface="MS Reference Sans Serif"/>
              </a:rPr>
              <a:t>topK</a:t>
            </a:r>
            <a:r>
              <a:rPr lang="en-US" dirty="0" smtClean="0">
                <a:latin typeface="MS Reference Sans Serif"/>
                <a:cs typeface="MS Reference Sans Serif"/>
              </a:rPr>
              <a:t>(15)</a:t>
            </a:r>
            <a:endParaRPr lang="en-US" dirty="0">
              <a:latin typeface="MS Reference Sans Serif"/>
              <a:cs typeface="MS Reference Sans Serif"/>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665" y="1341300"/>
            <a:ext cx="5634831" cy="5143773"/>
          </a:xfrm>
          <a:prstGeom prst="rect">
            <a:avLst/>
          </a:prstGeom>
        </p:spPr>
      </p:pic>
    </p:spTree>
    <p:extLst>
      <p:ext uri="{BB962C8B-B14F-4D97-AF65-F5344CB8AC3E}">
        <p14:creationId xmlns:p14="http://schemas.microsoft.com/office/powerpoint/2010/main" val="401265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Communities Are Just Special </a:t>
            </a:r>
            <a:r>
              <a:rPr lang="en-US" dirty="0" err="1" smtClean="0"/>
              <a:t>Subgraphs</a:t>
            </a:r>
            <a:endParaRPr lang="en-US" dirty="0"/>
          </a:p>
        </p:txBody>
      </p:sp>
      <p:sp>
        <p:nvSpPr>
          <p:cNvPr id="3" name="Content Placeholder 2"/>
          <p:cNvSpPr>
            <a:spLocks noGrp="1"/>
          </p:cNvSpPr>
          <p:nvPr>
            <p:ph idx="1"/>
          </p:nvPr>
        </p:nvSpPr>
        <p:spPr>
          <a:xfrm>
            <a:off x="531151" y="1524001"/>
            <a:ext cx="5569275" cy="4419600"/>
          </a:xfrm>
        </p:spPr>
        <p:txBody>
          <a:bodyPr/>
          <a:lstStyle/>
          <a:p>
            <a:r>
              <a:rPr lang="en-US" dirty="0" smtClean="0"/>
              <a:t>Community</a:t>
            </a:r>
          </a:p>
          <a:p>
            <a:pPr lvl="1"/>
            <a:r>
              <a:rPr lang="en-US" dirty="0" smtClean="0"/>
              <a:t>A </a:t>
            </a:r>
            <a:r>
              <a:rPr lang="en-US" dirty="0" err="1" smtClean="0"/>
              <a:t>subgraph</a:t>
            </a:r>
            <a:r>
              <a:rPr lang="en-US" dirty="0" smtClean="0"/>
              <a:t> in which </a:t>
            </a:r>
          </a:p>
          <a:p>
            <a:pPr lvl="2"/>
            <a:r>
              <a:rPr lang="en-US" dirty="0"/>
              <a:t>N</a:t>
            </a:r>
            <a:r>
              <a:rPr lang="en-US" dirty="0" smtClean="0"/>
              <a:t>odes are </a:t>
            </a:r>
            <a:r>
              <a:rPr lang="en-US" b="1" dirty="0" smtClean="0"/>
              <a:t>more </a:t>
            </a:r>
            <a:r>
              <a:rPr lang="en-US" dirty="0" smtClean="0"/>
              <a:t>connected to each other</a:t>
            </a:r>
          </a:p>
          <a:p>
            <a:r>
              <a:rPr lang="en-US" dirty="0" smtClean="0"/>
              <a:t>Communities provoke interesting questions</a:t>
            </a:r>
          </a:p>
          <a:p>
            <a:pPr lvl="1"/>
            <a:r>
              <a:rPr lang="en-US" dirty="0" smtClean="0"/>
              <a:t>How many?, How large?</a:t>
            </a:r>
          </a:p>
          <a:p>
            <a:pPr lvl="1"/>
            <a:r>
              <a:rPr lang="en-US" dirty="0" smtClean="0"/>
              <a:t>How do they relate to each other?</a:t>
            </a:r>
          </a:p>
          <a:p>
            <a:r>
              <a:rPr lang="en-US" dirty="0" smtClean="0"/>
              <a:t>Analyses can be performed on a community</a:t>
            </a:r>
          </a:p>
          <a:p>
            <a:pPr lvl="1"/>
            <a:r>
              <a:rPr lang="en-US" dirty="0" smtClean="0"/>
              <a:t>Who’s the most valuable customer in a community?</a:t>
            </a:r>
            <a:endParaRPr lang="en-US" dirty="0"/>
          </a:p>
        </p:txBody>
      </p:sp>
      <p:grpSp>
        <p:nvGrpSpPr>
          <p:cNvPr id="29" name="Group 28"/>
          <p:cNvGrpSpPr/>
          <p:nvPr/>
        </p:nvGrpSpPr>
        <p:grpSpPr>
          <a:xfrm>
            <a:off x="6947700" y="2149489"/>
            <a:ext cx="4480712" cy="3676776"/>
            <a:chOff x="3374767" y="1634258"/>
            <a:chExt cx="5380134" cy="4416658"/>
          </a:xfrm>
        </p:grpSpPr>
        <p:sp>
          <p:nvSpPr>
            <p:cNvPr id="6" name="Oval 5"/>
            <p:cNvSpPr/>
            <p:nvPr/>
          </p:nvSpPr>
          <p:spPr>
            <a:xfrm>
              <a:off x="3374767" y="4004544"/>
              <a:ext cx="1029557" cy="1029557"/>
            </a:xfrm>
            <a:prstGeom prst="ellipse">
              <a:avLst/>
            </a:prstGeom>
            <a:solidFill>
              <a:schemeClr val="bg1"/>
            </a:solidFill>
            <a:ln w="38100" cmpd="sng">
              <a:solidFill>
                <a:srgbClr val="008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solidFill>
                    <a:srgbClr val="5F5F5F"/>
                  </a:solidFill>
                </a:rPr>
                <a:t>Hulk</a:t>
              </a:r>
              <a:endParaRPr lang="en-US" sz="1200" dirty="0">
                <a:solidFill>
                  <a:srgbClr val="5F5F5F"/>
                </a:solidFill>
              </a:endParaRPr>
            </a:p>
          </p:txBody>
        </p:sp>
        <p:sp>
          <p:nvSpPr>
            <p:cNvPr id="7" name="Oval 6"/>
            <p:cNvSpPr/>
            <p:nvPr/>
          </p:nvSpPr>
          <p:spPr>
            <a:xfrm>
              <a:off x="3374767" y="2286980"/>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solidFill>
                    <a:srgbClr val="5F5F5F"/>
                  </a:solidFill>
                </a:rPr>
                <a:t>Thor</a:t>
              </a:r>
              <a:endParaRPr lang="en-US" sz="1200" dirty="0">
                <a:solidFill>
                  <a:srgbClr val="5F5F5F"/>
                </a:solidFill>
              </a:endParaRPr>
            </a:p>
          </p:txBody>
        </p:sp>
        <p:sp>
          <p:nvSpPr>
            <p:cNvPr id="8" name="Oval 7"/>
            <p:cNvSpPr/>
            <p:nvPr/>
          </p:nvSpPr>
          <p:spPr>
            <a:xfrm>
              <a:off x="5726450" y="3327809"/>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solidFill>
                    <a:srgbClr val="5F5F5F"/>
                  </a:solidFill>
                </a:rPr>
                <a:t>Ant-Man</a:t>
              </a:r>
              <a:endParaRPr lang="en-US" sz="1200" dirty="0">
                <a:solidFill>
                  <a:srgbClr val="5F5F5F"/>
                </a:solidFill>
              </a:endParaRPr>
            </a:p>
          </p:txBody>
        </p:sp>
        <p:sp>
          <p:nvSpPr>
            <p:cNvPr id="9" name="Oval 8"/>
            <p:cNvSpPr/>
            <p:nvPr/>
          </p:nvSpPr>
          <p:spPr>
            <a:xfrm>
              <a:off x="5726450" y="5021359"/>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solidFill>
                    <a:srgbClr val="5F5F5F"/>
                  </a:solidFill>
                </a:rPr>
                <a:t>Wasp</a:t>
              </a:r>
              <a:endParaRPr lang="en-US" sz="1200" dirty="0">
                <a:solidFill>
                  <a:srgbClr val="5F5F5F"/>
                </a:solidFill>
              </a:endParaRPr>
            </a:p>
          </p:txBody>
        </p:sp>
        <p:sp>
          <p:nvSpPr>
            <p:cNvPr id="10" name="Oval 9"/>
            <p:cNvSpPr/>
            <p:nvPr/>
          </p:nvSpPr>
          <p:spPr>
            <a:xfrm>
              <a:off x="5726450" y="1634258"/>
              <a:ext cx="1029557" cy="1029557"/>
            </a:xfrm>
            <a:prstGeom prst="ellipse">
              <a:avLst/>
            </a:prstGeom>
            <a:solidFill>
              <a:schemeClr val="bg1"/>
            </a:solidFill>
            <a:ln w="38100" cmpd="sng">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solidFill>
                    <a:srgbClr val="5F5F5F"/>
                  </a:solidFill>
                </a:rPr>
                <a:t>Iron Man</a:t>
              </a:r>
              <a:endParaRPr lang="en-US" sz="1200" dirty="0">
                <a:solidFill>
                  <a:srgbClr val="5F5F5F"/>
                </a:solidFill>
              </a:endParaRPr>
            </a:p>
          </p:txBody>
        </p:sp>
        <p:cxnSp>
          <p:nvCxnSpPr>
            <p:cNvPr id="11" name="Straight Arrow Connector 10"/>
            <p:cNvCxnSpPr>
              <a:stCxn id="7" idx="7"/>
              <a:endCxn id="10" idx="2"/>
            </p:cNvCxnSpPr>
            <p:nvPr/>
          </p:nvCxnSpPr>
          <p:spPr>
            <a:xfrm flipV="1">
              <a:off x="4253549" y="2149037"/>
              <a:ext cx="1472901" cy="288718"/>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6"/>
              <a:endCxn id="8" idx="2"/>
            </p:cNvCxnSpPr>
            <p:nvPr/>
          </p:nvCxnSpPr>
          <p:spPr>
            <a:xfrm>
              <a:off x="4404324" y="2801759"/>
              <a:ext cx="1322126" cy="1040829"/>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5"/>
              <a:endCxn id="9" idx="1"/>
            </p:cNvCxnSpPr>
            <p:nvPr/>
          </p:nvCxnSpPr>
          <p:spPr>
            <a:xfrm>
              <a:off x="4253549" y="3165762"/>
              <a:ext cx="1623676" cy="2006372"/>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4"/>
              <a:endCxn id="6" idx="0"/>
            </p:cNvCxnSpPr>
            <p:nvPr/>
          </p:nvCxnSpPr>
          <p:spPr>
            <a:xfrm>
              <a:off x="3889546" y="3316537"/>
              <a:ext cx="0" cy="688007"/>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253549" y="2513040"/>
              <a:ext cx="2351683" cy="2659094"/>
              <a:chOff x="4253549" y="2513040"/>
              <a:chExt cx="2351683" cy="2659094"/>
            </a:xfrm>
          </p:grpSpPr>
          <p:cxnSp>
            <p:nvCxnSpPr>
              <p:cNvPr id="16" name="Straight Arrow Connector 15"/>
              <p:cNvCxnSpPr>
                <a:stCxn id="9" idx="7"/>
                <a:endCxn id="10" idx="5"/>
              </p:cNvCxnSpPr>
              <p:nvPr/>
            </p:nvCxnSpPr>
            <p:spPr>
              <a:xfrm flipV="1">
                <a:off x="6605232" y="2513040"/>
                <a:ext cx="0" cy="2659094"/>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0"/>
                <a:endCxn id="10" idx="4"/>
              </p:cNvCxnSpPr>
              <p:nvPr/>
            </p:nvCxnSpPr>
            <p:spPr>
              <a:xfrm flipV="1">
                <a:off x="6241229" y="2663815"/>
                <a:ext cx="0" cy="663994"/>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7"/>
                <a:endCxn id="10" idx="3"/>
              </p:cNvCxnSpPr>
              <p:nvPr/>
            </p:nvCxnSpPr>
            <p:spPr>
              <a:xfrm flipV="1">
                <a:off x="4253549" y="2513040"/>
                <a:ext cx="1623676" cy="1642279"/>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4404324" y="4206591"/>
              <a:ext cx="1836905" cy="814768"/>
              <a:chOff x="4404324" y="4206591"/>
              <a:chExt cx="1836905" cy="814768"/>
            </a:xfrm>
          </p:grpSpPr>
          <p:cxnSp>
            <p:nvCxnSpPr>
              <p:cNvPr id="20" name="Straight Arrow Connector 19"/>
              <p:cNvCxnSpPr>
                <a:stCxn id="9" idx="0"/>
                <a:endCxn id="8" idx="4"/>
              </p:cNvCxnSpPr>
              <p:nvPr/>
            </p:nvCxnSpPr>
            <p:spPr>
              <a:xfrm flipV="1">
                <a:off x="6241229" y="4357366"/>
                <a:ext cx="0" cy="663993"/>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6"/>
                <a:endCxn id="8" idx="3"/>
              </p:cNvCxnSpPr>
              <p:nvPr/>
            </p:nvCxnSpPr>
            <p:spPr>
              <a:xfrm flipV="1">
                <a:off x="4404324" y="4206591"/>
                <a:ext cx="1472901" cy="312732"/>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p:cNvCxnSpPr>
              <a:stCxn id="9" idx="2"/>
              <a:endCxn id="6" idx="5"/>
            </p:cNvCxnSpPr>
            <p:nvPr/>
          </p:nvCxnSpPr>
          <p:spPr>
            <a:xfrm flipH="1" flipV="1">
              <a:off x="4253549" y="4883326"/>
              <a:ext cx="1472901" cy="652812"/>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405949" y="2149037"/>
              <a:ext cx="4348952" cy="3387101"/>
              <a:chOff x="4405949" y="2149037"/>
              <a:chExt cx="4348952" cy="3387101"/>
            </a:xfrm>
          </p:grpSpPr>
          <p:sp>
            <p:nvSpPr>
              <p:cNvPr id="24" name="Oval 23"/>
              <p:cNvSpPr/>
              <p:nvPr/>
            </p:nvSpPr>
            <p:spPr>
              <a:xfrm>
                <a:off x="7725344" y="3327810"/>
                <a:ext cx="1029557" cy="1029557"/>
              </a:xfrm>
              <a:prstGeom prst="ellipse">
                <a:avLst/>
              </a:prstGeom>
              <a:solidFill>
                <a:schemeClr val="bg1"/>
              </a:solidFill>
              <a:ln w="38100" cmpd="sng">
                <a:solidFill>
                  <a:srgbClr val="3366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solidFill>
                      <a:srgbClr val="5F5F5F"/>
                    </a:solidFill>
                  </a:rPr>
                  <a:t>Cpt.</a:t>
                </a:r>
              </a:p>
              <a:p>
                <a:pPr algn="ctr">
                  <a:lnSpc>
                    <a:spcPct val="90000"/>
                  </a:lnSpc>
                </a:pPr>
                <a:r>
                  <a:rPr lang="en-US" sz="1200" dirty="0" err="1" smtClean="0">
                    <a:solidFill>
                      <a:srgbClr val="5F5F5F"/>
                    </a:solidFill>
                  </a:rPr>
                  <a:t>Amer</a:t>
                </a:r>
                <a:endParaRPr lang="en-US" sz="1200" dirty="0">
                  <a:solidFill>
                    <a:srgbClr val="5F5F5F"/>
                  </a:solidFill>
                </a:endParaRPr>
              </a:p>
            </p:txBody>
          </p:sp>
          <p:cxnSp>
            <p:nvCxnSpPr>
              <p:cNvPr id="25" name="Straight Arrow Connector 24"/>
              <p:cNvCxnSpPr>
                <a:endCxn id="24" idx="0"/>
              </p:cNvCxnSpPr>
              <p:nvPr/>
            </p:nvCxnSpPr>
            <p:spPr>
              <a:xfrm>
                <a:off x="4405949" y="2590155"/>
                <a:ext cx="3834174" cy="737655"/>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a:endCxn id="24" idx="0"/>
              </p:cNvCxnSpPr>
              <p:nvPr/>
            </p:nvCxnSpPr>
            <p:spPr>
              <a:xfrm>
                <a:off x="6756007" y="2149037"/>
                <a:ext cx="1484116" cy="1178773"/>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6"/>
                <a:endCxn id="24" idx="2"/>
              </p:cNvCxnSpPr>
              <p:nvPr/>
            </p:nvCxnSpPr>
            <p:spPr>
              <a:xfrm>
                <a:off x="6756007" y="3842588"/>
                <a:ext cx="969337" cy="1"/>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6"/>
                <a:endCxn id="24" idx="4"/>
              </p:cNvCxnSpPr>
              <p:nvPr/>
            </p:nvCxnSpPr>
            <p:spPr>
              <a:xfrm flipV="1">
                <a:off x="6756007" y="4357367"/>
                <a:ext cx="1484116" cy="1178771"/>
              </a:xfrm>
              <a:prstGeom prst="straightConnector1">
                <a:avLst/>
              </a:prstGeom>
              <a:ln w="28575" cmpd="sng">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3293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Detection in Big Data Graph</a:t>
            </a:r>
            <a:endParaRPr lang="en-US" dirty="0"/>
          </a:p>
        </p:txBody>
      </p:sp>
      <p:sp>
        <p:nvSpPr>
          <p:cNvPr id="3" name="Content Placeholder 2"/>
          <p:cNvSpPr>
            <a:spLocks noGrp="1"/>
          </p:cNvSpPr>
          <p:nvPr>
            <p:ph idx="1"/>
          </p:nvPr>
        </p:nvSpPr>
        <p:spPr>
          <a:xfrm>
            <a:off x="428653" y="1524001"/>
            <a:ext cx="5593028" cy="4419600"/>
          </a:xfrm>
        </p:spPr>
        <p:txBody>
          <a:bodyPr/>
          <a:lstStyle/>
          <a:p>
            <a:pPr marL="0" indent="0">
              <a:buNone/>
            </a:pPr>
            <a:r>
              <a:rPr lang="en-US" b="1" dirty="0" smtClean="0"/>
              <a:t>Code</a:t>
            </a:r>
          </a:p>
          <a:p>
            <a:pPr marL="0" indent="0">
              <a:buNone/>
            </a:pPr>
            <a:r>
              <a:rPr lang="en-US" dirty="0" err="1" smtClean="0">
                <a:latin typeface="MS Reference Sans Serif"/>
                <a:cs typeface="MS Reference Sans Serif"/>
              </a:rPr>
              <a:t>comic_coms</a:t>
            </a:r>
            <a:r>
              <a:rPr lang="en-US" dirty="0" smtClean="0">
                <a:latin typeface="MS Reference Sans Serif"/>
                <a:cs typeface="MS Reference Sans Serif"/>
              </a:rPr>
              <a:t> </a:t>
            </a:r>
            <a:r>
              <a:rPr lang="en-US" dirty="0">
                <a:latin typeface="MS Reference Sans Serif"/>
                <a:cs typeface="MS Reference Sans Serif"/>
              </a:rPr>
              <a:t>= </a:t>
            </a:r>
            <a:r>
              <a:rPr lang="en-US" dirty="0" err="1" smtClean="0">
                <a:latin typeface="MS Reference Sans Serif"/>
                <a:cs typeface="MS Reference Sans Serif"/>
              </a:rPr>
              <a:t>analyst.communities</a:t>
            </a:r>
            <a:r>
              <a:rPr lang="en-US" dirty="0">
                <a:latin typeface="MS Reference Sans Serif"/>
                <a:cs typeface="MS Reference Sans Serif"/>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8135" y="1687184"/>
            <a:ext cx="5912818" cy="4452004"/>
          </a:xfrm>
          <a:prstGeom prst="rect">
            <a:avLst/>
          </a:prstGeom>
        </p:spPr>
      </p:pic>
    </p:spTree>
    <p:extLst>
      <p:ext uri="{BB962C8B-B14F-4D97-AF65-F5344CB8AC3E}">
        <p14:creationId xmlns:p14="http://schemas.microsoft.com/office/powerpoint/2010/main" val="329717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Differentiators -- Graph</a:t>
            </a:r>
            <a:endParaRPr lang="en-US" dirty="0"/>
          </a:p>
        </p:txBody>
      </p:sp>
      <p:sp>
        <p:nvSpPr>
          <p:cNvPr id="6" name="Content Placeholder 5"/>
          <p:cNvSpPr>
            <a:spLocks noGrp="1"/>
          </p:cNvSpPr>
          <p:nvPr>
            <p:ph idx="1"/>
          </p:nvPr>
        </p:nvSpPr>
        <p:spPr/>
        <p:txBody>
          <a:bodyPr/>
          <a:lstStyle/>
          <a:p>
            <a:r>
              <a:rPr lang="en-US" dirty="0" smtClean="0"/>
              <a:t>Commercial, supported software</a:t>
            </a:r>
          </a:p>
          <a:p>
            <a:r>
              <a:rPr lang="en-US" dirty="0" smtClean="0"/>
              <a:t>“Best of Both Worlds” Graph DB</a:t>
            </a:r>
          </a:p>
          <a:p>
            <a:pPr lvl="1"/>
            <a:r>
              <a:rPr lang="en-US" dirty="0" smtClean="0"/>
              <a:t>In</a:t>
            </a:r>
            <a:r>
              <a:rPr lang="en-US" dirty="0"/>
              <a:t>-memory graph analysis algorithms – Like Neo4J</a:t>
            </a:r>
          </a:p>
          <a:p>
            <a:pPr lvl="1"/>
            <a:r>
              <a:rPr lang="en-US" dirty="0" smtClean="0"/>
              <a:t>Distributed graph database model – Like </a:t>
            </a:r>
            <a:r>
              <a:rPr lang="en-US" dirty="0" err="1" smtClean="0"/>
              <a:t>Datastax</a:t>
            </a:r>
            <a:r>
              <a:rPr lang="en-US" dirty="0" smtClean="0"/>
              <a:t> Titan</a:t>
            </a:r>
          </a:p>
          <a:p>
            <a:r>
              <a:rPr lang="en-US" sz="3600" dirty="0" smtClean="0">
                <a:solidFill>
                  <a:srgbClr val="FF0000"/>
                </a:solidFill>
              </a:rPr>
              <a:t>Dozens of pre</a:t>
            </a:r>
            <a:r>
              <a:rPr lang="en-US" sz="3600" dirty="0">
                <a:solidFill>
                  <a:srgbClr val="FF0000"/>
                </a:solidFill>
              </a:rPr>
              <a:t>-built </a:t>
            </a:r>
            <a:r>
              <a:rPr lang="en-US" dirty="0"/>
              <a:t>in-memory graph analysis </a:t>
            </a:r>
            <a:r>
              <a:rPr lang="en-US" sz="3600" dirty="0" smtClean="0">
                <a:solidFill>
                  <a:srgbClr val="FF0000"/>
                </a:solidFill>
              </a:rPr>
              <a:t>algorithms</a:t>
            </a:r>
          </a:p>
          <a:p>
            <a:r>
              <a:rPr lang="en-US" sz="3600" dirty="0" smtClean="0">
                <a:solidFill>
                  <a:srgbClr val="FF0000"/>
                </a:solidFill>
              </a:rPr>
              <a:t>10-50x faster analytics </a:t>
            </a:r>
            <a:r>
              <a:rPr lang="en-US" dirty="0" smtClean="0"/>
              <a:t>than competitors’ offerings</a:t>
            </a:r>
            <a:endParaRPr lang="en-US" dirty="0"/>
          </a:p>
          <a:p>
            <a:r>
              <a:rPr lang="en-US" dirty="0"/>
              <a:t>Analyze </a:t>
            </a:r>
            <a:r>
              <a:rPr lang="en-US" sz="3600" dirty="0">
                <a:solidFill>
                  <a:srgbClr val="FF0000"/>
                </a:solidFill>
              </a:rPr>
              <a:t>20-30 Billion </a:t>
            </a:r>
            <a:r>
              <a:rPr lang="en-US" dirty="0"/>
              <a:t>edge graph in memory on a </a:t>
            </a:r>
            <a:r>
              <a:rPr lang="en-US" sz="3600" dirty="0">
                <a:solidFill>
                  <a:srgbClr val="FF0000"/>
                </a:solidFill>
              </a:rPr>
              <a:t>single BDA </a:t>
            </a:r>
            <a:r>
              <a:rPr lang="en-US" sz="3600" dirty="0" smtClean="0">
                <a:solidFill>
                  <a:srgbClr val="FF0000"/>
                </a:solidFill>
              </a:rPr>
              <a:t>node</a:t>
            </a:r>
            <a:endParaRPr lang="en-US" dirty="0">
              <a:solidFill>
                <a:srgbClr val="FF0000"/>
              </a:solidFill>
            </a:endParaRPr>
          </a:p>
        </p:txBody>
      </p:sp>
      <p:sp>
        <p:nvSpPr>
          <p:cNvPr id="4" name="Footer Placeholder 3"/>
          <p:cNvSpPr>
            <a:spLocks noGrp="1"/>
          </p:cNvSpPr>
          <p:nvPr>
            <p:ph type="ftr" sz="quarter" idx="4294967295"/>
          </p:nvPr>
        </p:nvSpPr>
        <p:spPr>
          <a:xfrm>
            <a:off x="8777289" y="6556248"/>
            <a:ext cx="2498723" cy="182880"/>
          </a:xfrm>
          <a:prstGeom prst="rect">
            <a:avLst/>
          </a:prstGeom>
        </p:spPr>
        <p:txBody>
          <a:bodyPr/>
          <a:lstStyle/>
          <a:p>
            <a:endParaRPr lang="en-US" dirty="0"/>
          </a:p>
        </p:txBody>
      </p:sp>
    </p:spTree>
    <p:extLst>
      <p:ext uri="{BB962C8B-B14F-4D97-AF65-F5344CB8AC3E}">
        <p14:creationId xmlns:p14="http://schemas.microsoft.com/office/powerpoint/2010/main" val="177145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Spatial Analytics and Services</a:t>
            </a:r>
            <a:endParaRPr lang="en-US" dirty="0"/>
          </a:p>
        </p:txBody>
      </p:sp>
      <p:sp>
        <p:nvSpPr>
          <p:cNvPr id="2" name="Title 1"/>
          <p:cNvSpPr>
            <a:spLocks noGrp="1"/>
          </p:cNvSpPr>
          <p:nvPr>
            <p:ph type="title"/>
          </p:nvPr>
        </p:nvSpPr>
        <p:spPr>
          <a:xfrm>
            <a:off x="760412" y="609600"/>
            <a:ext cx="5496095" cy="2044700"/>
          </a:xfrm>
        </p:spPr>
        <p:txBody>
          <a:bodyPr/>
          <a:lstStyle/>
          <a:p>
            <a:r>
              <a:rPr lang="en-US" sz="3600" b="0" dirty="0" smtClean="0"/>
              <a:t>Big Data Spatial and Graph</a:t>
            </a:r>
            <a:endParaRPr lang="en-US" sz="3600" b="0" dirty="0"/>
          </a:p>
        </p:txBody>
      </p:sp>
    </p:spTree>
    <p:extLst>
      <p:ext uri="{BB962C8B-B14F-4D97-AF65-F5344CB8AC3E}">
        <p14:creationId xmlns:p14="http://schemas.microsoft.com/office/powerpoint/2010/main" val="831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Motivation for Oracle Big Data Spatial</a:t>
            </a:r>
            <a:endParaRPr lang="en-US" dirty="0"/>
          </a:p>
        </p:txBody>
      </p:sp>
      <p:sp>
        <p:nvSpPr>
          <p:cNvPr id="7" name="Content Placeholder 6"/>
          <p:cNvSpPr>
            <a:spLocks noGrp="1"/>
          </p:cNvSpPr>
          <p:nvPr>
            <p:ph type="body" sz="quarter" idx="13"/>
          </p:nvPr>
        </p:nvSpPr>
        <p:spPr>
          <a:xfrm>
            <a:off x="2795931" y="2054480"/>
            <a:ext cx="8861082" cy="3962401"/>
          </a:xfrm>
        </p:spPr>
        <p:txBody>
          <a:bodyPr>
            <a:normAutofit fontScale="92500" lnSpcReduction="20000"/>
          </a:bodyPr>
          <a:lstStyle/>
          <a:p>
            <a:r>
              <a:rPr lang="en-US" sz="3600" dirty="0"/>
              <a:t>Emergence of </a:t>
            </a:r>
            <a:r>
              <a:rPr lang="en-US" sz="3600" dirty="0" err="1"/>
              <a:t>Hadoop</a:t>
            </a:r>
            <a:r>
              <a:rPr lang="en-US" sz="3600" dirty="0"/>
              <a:t> for spatial analysis in business and spatial </a:t>
            </a:r>
            <a:r>
              <a:rPr lang="en-US" sz="3600" dirty="0" smtClean="0"/>
              <a:t>workflows</a:t>
            </a:r>
            <a:br>
              <a:rPr lang="en-US" sz="3600" dirty="0" smtClean="0"/>
            </a:br>
            <a:r>
              <a:rPr lang="en-US" sz="3600" dirty="0" smtClean="0"/>
              <a:t/>
            </a:r>
            <a:br>
              <a:rPr lang="en-US" sz="3600" dirty="0" smtClean="0"/>
            </a:br>
            <a:r>
              <a:rPr lang="en-US" sz="3600" dirty="0" smtClean="0"/>
              <a:t/>
            </a:r>
            <a:br>
              <a:rPr lang="en-US" sz="3600" dirty="0" smtClean="0"/>
            </a:br>
            <a:r>
              <a:rPr lang="en-US" sz="3600" dirty="0"/>
              <a:t>Existing </a:t>
            </a:r>
            <a:r>
              <a:rPr lang="en-US" sz="3600" dirty="0" err="1"/>
              <a:t>Hadoop</a:t>
            </a:r>
            <a:r>
              <a:rPr lang="en-US" sz="3600" dirty="0"/>
              <a:t>-based Spatial technologies are </a:t>
            </a:r>
            <a:r>
              <a:rPr lang="en-US" sz="3600" dirty="0" err="1"/>
              <a:t>GeoSpatial</a:t>
            </a:r>
            <a:r>
              <a:rPr lang="en-US" sz="3600" dirty="0"/>
              <a:t>-centric not Application-centric</a:t>
            </a:r>
          </a:p>
          <a:p>
            <a:endParaRPr lang="en-US" sz="3600" dirty="0" smtClean="0"/>
          </a:p>
          <a:p>
            <a:r>
              <a:rPr lang="en-US" sz="3600" dirty="0" smtClean="0"/>
              <a:t>No significant commercial offerings</a:t>
            </a:r>
            <a:br>
              <a:rPr lang="en-US" sz="3600" dirty="0" smtClean="0"/>
            </a:br>
            <a:endParaRPr lang="en-US" sz="3600" dirty="0" smtClean="0"/>
          </a:p>
          <a:p>
            <a:endParaRPr lang="en-US" sz="3600" dirty="0" smtClean="0"/>
          </a:p>
        </p:txBody>
      </p:sp>
      <p:pic>
        <p:nvPicPr>
          <p:cNvPr id="2" name="Picture 1"/>
          <p:cNvPicPr>
            <a:picLocks noChangeAspect="1"/>
          </p:cNvPicPr>
          <p:nvPr/>
        </p:nvPicPr>
        <p:blipFill>
          <a:blip r:embed="rId3"/>
          <a:stretch>
            <a:fillRect/>
          </a:stretch>
        </p:blipFill>
        <p:spPr>
          <a:xfrm>
            <a:off x="1025656" y="4958665"/>
            <a:ext cx="1440803" cy="659644"/>
          </a:xfrm>
          <a:prstGeom prst="rect">
            <a:avLst/>
          </a:prstGeom>
        </p:spPr>
      </p:pic>
      <p:pic>
        <p:nvPicPr>
          <p:cNvPr id="3" name="Picture 2"/>
          <p:cNvPicPr>
            <a:picLocks noChangeAspect="1"/>
          </p:cNvPicPr>
          <p:nvPr/>
        </p:nvPicPr>
        <p:blipFill rotWithShape="1">
          <a:blip r:embed="rId4"/>
          <a:srcRect l="15727" t="-9217" r="19221" b="-10083"/>
          <a:stretch/>
        </p:blipFill>
        <p:spPr>
          <a:xfrm>
            <a:off x="1025664" y="3555941"/>
            <a:ext cx="952387" cy="450159"/>
          </a:xfrm>
          <a:prstGeom prst="rect">
            <a:avLst/>
          </a:prstGeom>
        </p:spPr>
      </p:pic>
      <p:pic>
        <p:nvPicPr>
          <p:cNvPr id="14" name="Picture 13"/>
          <p:cNvPicPr>
            <a:picLocks noChangeAspect="1"/>
          </p:cNvPicPr>
          <p:nvPr/>
        </p:nvPicPr>
        <p:blipFill>
          <a:blip r:embed="rId5"/>
          <a:stretch>
            <a:fillRect/>
          </a:stretch>
        </p:blipFill>
        <p:spPr>
          <a:xfrm>
            <a:off x="469756" y="4958590"/>
            <a:ext cx="531479" cy="531479"/>
          </a:xfrm>
          <a:prstGeom prst="rect">
            <a:avLst/>
          </a:prstGeom>
        </p:spPr>
      </p:pic>
      <p:pic>
        <p:nvPicPr>
          <p:cNvPr id="15" name="Picture 14"/>
          <p:cNvPicPr>
            <a:picLocks noChangeAspect="1"/>
          </p:cNvPicPr>
          <p:nvPr/>
        </p:nvPicPr>
        <p:blipFill>
          <a:blip r:embed="rId5"/>
          <a:stretch>
            <a:fillRect/>
          </a:stretch>
        </p:blipFill>
        <p:spPr>
          <a:xfrm>
            <a:off x="451216" y="3523235"/>
            <a:ext cx="531479" cy="531479"/>
          </a:xfrm>
          <a:prstGeom prst="rect">
            <a:avLst/>
          </a:prstGeom>
        </p:spPr>
      </p:pic>
      <p:pic>
        <p:nvPicPr>
          <p:cNvPr id="16" name="Picture 15"/>
          <p:cNvPicPr>
            <a:picLocks noChangeAspect="1"/>
          </p:cNvPicPr>
          <p:nvPr/>
        </p:nvPicPr>
        <p:blipFill>
          <a:blip r:embed="rId6"/>
          <a:stretch>
            <a:fillRect/>
          </a:stretch>
        </p:blipFill>
        <p:spPr>
          <a:xfrm>
            <a:off x="438921" y="2247320"/>
            <a:ext cx="500063" cy="500063"/>
          </a:xfrm>
          <a:prstGeom prst="rect">
            <a:avLst/>
          </a:prstGeom>
        </p:spPr>
      </p:pic>
      <p:pic>
        <p:nvPicPr>
          <p:cNvPr id="17" name="Picture 16"/>
          <p:cNvPicPr>
            <a:picLocks noChangeAspect="1"/>
          </p:cNvPicPr>
          <p:nvPr/>
        </p:nvPicPr>
        <p:blipFill>
          <a:blip r:embed="rId7"/>
          <a:stretch>
            <a:fillRect/>
          </a:stretch>
        </p:blipFill>
        <p:spPr>
          <a:xfrm>
            <a:off x="902890" y="1661062"/>
            <a:ext cx="1526012" cy="1526012"/>
          </a:xfrm>
          <a:prstGeom prst="rect">
            <a:avLst/>
          </a:prstGeom>
        </p:spPr>
      </p:pic>
    </p:spTree>
    <p:extLst>
      <p:ext uri="{BB962C8B-B14F-4D97-AF65-F5344CB8AC3E}">
        <p14:creationId xmlns:p14="http://schemas.microsoft.com/office/powerpoint/2010/main" val="355172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32087" y="-1473200"/>
            <a:ext cx="11125199" cy="889000"/>
          </a:xfrm>
        </p:spPr>
        <p:txBody>
          <a:bodyPr/>
          <a:lstStyle/>
          <a:p>
            <a:r>
              <a:rPr lang="en-US" dirty="0" smtClean="0">
                <a:cs typeface="Arial" pitchFamily="34" charset="0"/>
              </a:rPr>
              <a:t>Big Data Platform</a:t>
            </a:r>
            <a:endParaRPr lang="en-US" dirty="0"/>
          </a:p>
        </p:txBody>
      </p:sp>
      <p:sp>
        <p:nvSpPr>
          <p:cNvPr id="17" name="Content Placeholder 16"/>
          <p:cNvSpPr>
            <a:spLocks noGrp="1"/>
          </p:cNvSpPr>
          <p:nvPr>
            <p:ph idx="1"/>
          </p:nvPr>
        </p:nvSpPr>
        <p:spPr>
          <a:xfrm>
            <a:off x="531152" y="1999874"/>
            <a:ext cx="11126522" cy="3962400"/>
          </a:xfrm>
        </p:spPr>
        <p:txBody>
          <a:bodyPr/>
          <a:lstStyle/>
          <a:p>
            <a:pPr>
              <a:buNone/>
            </a:pPr>
            <a:r>
              <a:rPr lang="en-US" dirty="0" smtClean="0"/>
              <a:t> </a:t>
            </a:r>
            <a:endParaRPr lang="en-US" dirty="0"/>
          </a:p>
        </p:txBody>
      </p:sp>
      <p:sp>
        <p:nvSpPr>
          <p:cNvPr id="50" name="Slide Number Placeholder 49"/>
          <p:cNvSpPr>
            <a:spLocks noGrp="1"/>
          </p:cNvSpPr>
          <p:nvPr>
            <p:ph type="sldNum" sz="quarter" idx="12"/>
          </p:nvPr>
        </p:nvSpPr>
        <p:spPr/>
        <p:txBody>
          <a:bodyPr/>
          <a:lstStyle/>
          <a:p>
            <a:fld id="{C51EAA63-D034-42AE-91FA-B13B9518C7BE}" type="slidenum">
              <a:rPr lang="en-US" smtClean="0"/>
              <a:pPr/>
              <a:t>3</a:t>
            </a:fld>
            <a:endParaRPr lang="en-US" dirty="0"/>
          </a:p>
        </p:txBody>
      </p:sp>
      <p:sp>
        <p:nvSpPr>
          <p:cNvPr id="18" name="Text Placeholder 17"/>
          <p:cNvSpPr>
            <a:spLocks noGrp="1"/>
          </p:cNvSpPr>
          <p:nvPr>
            <p:ph type="body" sz="quarter" idx="13"/>
          </p:nvPr>
        </p:nvSpPr>
        <p:spPr/>
        <p:txBody>
          <a:bodyPr/>
          <a:lstStyle/>
          <a:p>
            <a:r>
              <a:rPr lang="en-US" dirty="0" smtClean="0">
                <a:solidFill>
                  <a:schemeClr val="accent1"/>
                </a:solidFill>
              </a:rPr>
              <a:t> </a:t>
            </a:r>
            <a:endParaRPr lang="en-US" dirty="0">
              <a:solidFill>
                <a:schemeClr val="accent1"/>
              </a:solidFill>
            </a:endParaRPr>
          </a:p>
        </p:txBody>
      </p:sp>
      <p:pic>
        <p:nvPicPr>
          <p:cNvPr id="37" name="Oracle red badge logo"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3" y="6263640"/>
            <a:ext cx="1622861" cy="594360"/>
          </a:xfrm>
          <a:prstGeom prst="rect">
            <a:avLst/>
          </a:prstGeom>
        </p:spPr>
      </p:pic>
      <p:grpSp>
        <p:nvGrpSpPr>
          <p:cNvPr id="2" name="Group 15"/>
          <p:cNvGrpSpPr/>
          <p:nvPr/>
        </p:nvGrpSpPr>
        <p:grpSpPr>
          <a:xfrm>
            <a:off x="6965877" y="2200153"/>
            <a:ext cx="3848100" cy="3238499"/>
            <a:chOff x="4838700" y="723901"/>
            <a:chExt cx="3848100" cy="3238499"/>
          </a:xfrm>
        </p:grpSpPr>
        <p:sp>
          <p:nvSpPr>
            <p:cNvPr id="29" name="Rectangle 28"/>
            <p:cNvSpPr/>
            <p:nvPr/>
          </p:nvSpPr>
          <p:spPr>
            <a:xfrm>
              <a:off x="4972050" y="771525"/>
              <a:ext cx="3714750" cy="3190875"/>
            </a:xfrm>
            <a:prstGeom prst="rect">
              <a:avLst/>
            </a:prstGeom>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0000"/>
                </a:solidFill>
              </a:endParaRPr>
            </a:p>
          </p:txBody>
        </p:sp>
        <p:sp>
          <p:nvSpPr>
            <p:cNvPr id="30" name="TextBox 12"/>
            <p:cNvSpPr txBox="1">
              <a:spLocks noChangeArrowheads="1"/>
            </p:cNvSpPr>
            <p:nvPr/>
          </p:nvSpPr>
          <p:spPr bwMode="auto">
            <a:xfrm>
              <a:off x="5085002" y="1996777"/>
              <a:ext cx="3497023" cy="1518848"/>
            </a:xfrm>
            <a:prstGeom prst="rect">
              <a:avLst/>
            </a:prstGeom>
            <a:noFill/>
            <a:ln w="9525">
              <a:noFill/>
              <a:miter lim="800000"/>
              <a:headEnd/>
              <a:tailEnd/>
            </a:ln>
          </p:spPr>
          <p:txBody>
            <a:bodyPr/>
            <a:lstStyle/>
            <a:p>
              <a:pPr marL="514329" lvl="1" indent="-228591">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Data organized for fast query</a:t>
              </a:r>
            </a:p>
            <a:p>
              <a:pPr marL="514329" lvl="1" indent="-228591">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Simple programming models</a:t>
              </a:r>
            </a:p>
            <a:p>
              <a:pPr marL="514329" lvl="1" indent="-228591">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Elastic scale out</a:t>
              </a:r>
            </a:p>
            <a:p>
              <a:pPr marL="514329" lvl="1" indent="-228591">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Little or no fixed data model</a:t>
              </a:r>
            </a:p>
            <a:p>
              <a:pPr marL="514329" lvl="1" indent="-228591">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Access specific record</a:t>
              </a:r>
            </a:p>
            <a:p>
              <a:pPr marL="514329" lvl="1" indent="-228591">
                <a:buClr>
                  <a:srgbClr val="FF1414"/>
                </a:buClr>
                <a:buFont typeface="Wingdings" pitchFamily="2" charset="2"/>
                <a:buChar char="§"/>
              </a:pPr>
              <a:endParaRPr lang="en-US" sz="1600" dirty="0" smtClean="0">
                <a:solidFill>
                  <a:srgbClr val="000000"/>
                </a:solidFill>
                <a:latin typeface="Arial" charset="0"/>
                <a:ea typeface="ＭＳ Ｐゴシック" pitchFamily="-65" charset="-128"/>
              </a:endParaRPr>
            </a:p>
            <a:p>
              <a:pPr marL="115884" indent="-115884">
                <a:buClr>
                  <a:srgbClr val="FF1414"/>
                </a:buClr>
                <a:buFont typeface="Wingdings" pitchFamily="2" charset="2"/>
                <a:buChar char="§"/>
              </a:pPr>
              <a:endParaRPr lang="en-US" sz="1600" dirty="0" smtClean="0">
                <a:solidFill>
                  <a:srgbClr val="000000"/>
                </a:solidFill>
                <a:latin typeface="Arial" charset="0"/>
                <a:ea typeface="ＭＳ Ｐゴシック" pitchFamily="-65" charset="-128"/>
              </a:endParaRPr>
            </a:p>
          </p:txBody>
        </p:sp>
        <p:pic>
          <p:nvPicPr>
            <p:cNvPr id="31" name="Picture 30" descr="ic-Database-red.png"/>
            <p:cNvPicPr>
              <a:picLocks noChangeAspect="1"/>
            </p:cNvPicPr>
            <p:nvPr/>
          </p:nvPicPr>
          <p:blipFill>
            <a:blip r:embed="rId4" cstate="print"/>
            <a:stretch>
              <a:fillRect/>
            </a:stretch>
          </p:blipFill>
          <p:spPr>
            <a:xfrm>
              <a:off x="4838700" y="723901"/>
              <a:ext cx="1571625" cy="1485900"/>
            </a:xfrm>
            <a:prstGeom prst="rect">
              <a:avLst/>
            </a:prstGeom>
          </p:spPr>
        </p:pic>
        <p:sp>
          <p:nvSpPr>
            <p:cNvPr id="32" name="TextBox 31"/>
            <p:cNvSpPr txBox="1"/>
            <p:nvPr/>
          </p:nvSpPr>
          <p:spPr>
            <a:xfrm>
              <a:off x="6248399" y="1133474"/>
              <a:ext cx="1184940" cy="523220"/>
            </a:xfrm>
            <a:prstGeom prst="rect">
              <a:avLst/>
            </a:prstGeom>
            <a:noFill/>
          </p:spPr>
          <p:txBody>
            <a:bodyPr wrap="none" rtlCol="0">
              <a:spAutoFit/>
            </a:bodyPr>
            <a:lstStyle/>
            <a:p>
              <a:r>
                <a:rPr lang="en-US" sz="2800" b="1" dirty="0" err="1" smtClean="0">
                  <a:solidFill>
                    <a:srgbClr val="000000"/>
                  </a:solidFill>
                </a:rPr>
                <a:t>NoSQL</a:t>
              </a:r>
              <a:endParaRPr lang="en-US" sz="2800" b="1" dirty="0" smtClean="0">
                <a:solidFill>
                  <a:srgbClr val="000000"/>
                </a:solidFill>
              </a:endParaRPr>
            </a:p>
          </p:txBody>
        </p:sp>
      </p:grpSp>
      <p:grpSp>
        <p:nvGrpSpPr>
          <p:cNvPr id="3" name="Group 14"/>
          <p:cNvGrpSpPr/>
          <p:nvPr/>
        </p:nvGrpSpPr>
        <p:grpSpPr>
          <a:xfrm>
            <a:off x="1424133" y="2231903"/>
            <a:ext cx="3824918" cy="3200400"/>
            <a:chOff x="133350" y="819150"/>
            <a:chExt cx="3824918" cy="3200400"/>
          </a:xfrm>
        </p:grpSpPr>
        <p:sp>
          <p:nvSpPr>
            <p:cNvPr id="34" name="Rectangle 33"/>
            <p:cNvSpPr/>
            <p:nvPr/>
          </p:nvSpPr>
          <p:spPr>
            <a:xfrm>
              <a:off x="133350" y="828675"/>
              <a:ext cx="3714750" cy="3190875"/>
            </a:xfrm>
            <a:prstGeom prst="rect">
              <a:avLst/>
            </a:prstGeom>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000000"/>
                </a:solidFill>
              </a:endParaRPr>
            </a:p>
          </p:txBody>
        </p:sp>
        <p:pic>
          <p:nvPicPr>
            <p:cNvPr id="35" name="Picture 34" descr="ic-BigData-gray.png"/>
            <p:cNvPicPr>
              <a:picLocks noChangeAspect="1"/>
            </p:cNvPicPr>
            <p:nvPr/>
          </p:nvPicPr>
          <p:blipFill>
            <a:blip r:embed="rId5" cstate="print"/>
            <a:srcRect l="12069" t="26207" r="11379" b="25862"/>
            <a:stretch>
              <a:fillRect/>
            </a:stretch>
          </p:blipFill>
          <p:spPr>
            <a:xfrm>
              <a:off x="1781175" y="819150"/>
              <a:ext cx="2114550" cy="1323975"/>
            </a:xfrm>
            <a:prstGeom prst="rect">
              <a:avLst/>
            </a:prstGeom>
          </p:spPr>
        </p:pic>
        <p:sp>
          <p:nvSpPr>
            <p:cNvPr id="36" name="TextBox 35"/>
            <p:cNvSpPr txBox="1"/>
            <p:nvPr/>
          </p:nvSpPr>
          <p:spPr>
            <a:xfrm>
              <a:off x="304800" y="1206043"/>
              <a:ext cx="1358064" cy="523220"/>
            </a:xfrm>
            <a:prstGeom prst="rect">
              <a:avLst/>
            </a:prstGeom>
            <a:noFill/>
          </p:spPr>
          <p:txBody>
            <a:bodyPr wrap="none" rtlCol="0">
              <a:spAutoFit/>
            </a:bodyPr>
            <a:lstStyle/>
            <a:p>
              <a:r>
                <a:rPr lang="en-US" sz="2800" b="1" dirty="0" err="1" smtClean="0">
                  <a:solidFill>
                    <a:srgbClr val="000000"/>
                  </a:solidFill>
                </a:rPr>
                <a:t>Hadoop</a:t>
              </a:r>
              <a:endParaRPr lang="en-US" sz="2800" b="1" dirty="0" smtClean="0">
                <a:solidFill>
                  <a:srgbClr val="000000"/>
                </a:solidFill>
              </a:endParaRPr>
            </a:p>
          </p:txBody>
        </p:sp>
        <p:sp>
          <p:nvSpPr>
            <p:cNvPr id="38" name="TextBox 12"/>
            <p:cNvSpPr txBox="1">
              <a:spLocks noChangeArrowheads="1"/>
            </p:cNvSpPr>
            <p:nvPr/>
          </p:nvSpPr>
          <p:spPr bwMode="auto">
            <a:xfrm>
              <a:off x="285750" y="1986533"/>
              <a:ext cx="3672518" cy="1596486"/>
            </a:xfrm>
            <a:prstGeom prst="rect">
              <a:avLst/>
            </a:prstGeom>
            <a:noFill/>
            <a:ln w="9525">
              <a:noFill/>
              <a:miter lim="800000"/>
              <a:headEnd/>
              <a:tailEnd/>
            </a:ln>
          </p:spPr>
          <p:txBody>
            <a:bodyPr/>
            <a:lstStyle/>
            <a:p>
              <a:pPr marL="398446" lvl="1" indent="-228591">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Data in files, </a:t>
              </a:r>
              <a:r>
                <a:rPr lang="en-US" sz="1600" dirty="0" err="1" smtClean="0">
                  <a:solidFill>
                    <a:srgbClr val="000000"/>
                  </a:solidFill>
                  <a:latin typeface="Arial" charset="0"/>
                  <a:ea typeface="ＭＳ Ｐゴシック" pitchFamily="-65" charset="-128"/>
                </a:rPr>
                <a:t>NoSQL</a:t>
              </a:r>
              <a:endParaRPr lang="en-US" sz="1600" dirty="0" smtClean="0">
                <a:solidFill>
                  <a:srgbClr val="000000"/>
                </a:solidFill>
                <a:latin typeface="Arial" charset="0"/>
                <a:ea typeface="ＭＳ Ｐゴシック" pitchFamily="-65" charset="-128"/>
              </a:endParaRPr>
            </a:p>
            <a:p>
              <a:pPr marL="398446" lvl="1" indent="-228591">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Parallel programming model</a:t>
              </a:r>
            </a:p>
            <a:p>
              <a:pPr marL="398446" lvl="1" indent="-228591">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Scalable processing </a:t>
              </a:r>
            </a:p>
            <a:p>
              <a:pPr marL="398446" lvl="1" indent="-228591">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Ideal for high volume, unstructured data storage and processing</a:t>
              </a:r>
            </a:p>
            <a:p>
              <a:pPr marL="398446" lvl="1" indent="-228591">
                <a:spcAft>
                  <a:spcPts val="600"/>
                </a:spcAft>
                <a:buClr>
                  <a:srgbClr val="FF1414"/>
                </a:buClr>
                <a:buFont typeface="Wingdings" pitchFamily="2" charset="2"/>
                <a:buChar char="§"/>
              </a:pPr>
              <a:endParaRPr lang="en-US" sz="1600" dirty="0" smtClean="0">
                <a:solidFill>
                  <a:srgbClr val="000000"/>
                </a:solidFill>
                <a:latin typeface="Arial" charset="0"/>
                <a:ea typeface="ＭＳ Ｐゴシック" pitchFamily="-65" charset="-128"/>
              </a:endParaRPr>
            </a:p>
          </p:txBody>
        </p:sp>
      </p:grpSp>
      <p:sp>
        <p:nvSpPr>
          <p:cNvPr id="45" name="Plus 44"/>
          <p:cNvSpPr/>
          <p:nvPr/>
        </p:nvSpPr>
        <p:spPr>
          <a:xfrm>
            <a:off x="5791918" y="3286909"/>
            <a:ext cx="838200" cy="838200"/>
          </a:xfrm>
          <a:prstGeom prst="mathPlus">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708841397"/>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6"/>
          </p:nvPr>
        </p:nvSpPr>
        <p:spPr/>
        <p:txBody>
          <a:bodyPr/>
          <a:lstStyle/>
          <a:p>
            <a:pPr lvl="0"/>
            <a:r>
              <a:rPr lang="en-US" dirty="0" smtClean="0">
                <a:solidFill>
                  <a:srgbClr val="5F5F5F"/>
                </a:solidFill>
              </a:rPr>
              <a:t>Categorization </a:t>
            </a:r>
            <a:r>
              <a:rPr lang="en-US" dirty="0">
                <a:solidFill>
                  <a:srgbClr val="5F5F5F"/>
                </a:solidFill>
              </a:rPr>
              <a:t>and </a:t>
            </a:r>
            <a:r>
              <a:rPr lang="en-US" dirty="0" smtClean="0">
                <a:solidFill>
                  <a:srgbClr val="5F5F5F"/>
                </a:solidFill>
              </a:rPr>
              <a:t>filtering based on location and proximity</a:t>
            </a:r>
            <a:endParaRPr lang="en-US" dirty="0">
              <a:solidFill>
                <a:srgbClr val="5F5F5F"/>
              </a:solidFill>
            </a:endParaRPr>
          </a:p>
        </p:txBody>
      </p:sp>
      <p:sp>
        <p:nvSpPr>
          <p:cNvPr id="14" name="Text Placeholder 13"/>
          <p:cNvSpPr>
            <a:spLocks noGrp="1"/>
          </p:cNvSpPr>
          <p:nvPr>
            <p:ph type="body" sz="quarter" idx="17"/>
          </p:nvPr>
        </p:nvSpPr>
        <p:spPr/>
        <p:txBody>
          <a:bodyPr/>
          <a:lstStyle/>
          <a:p>
            <a:r>
              <a:rPr lang="en-US" dirty="0">
                <a:solidFill>
                  <a:srgbClr val="5F5F5F"/>
                </a:solidFill>
              </a:rPr>
              <a:t>P</a:t>
            </a:r>
            <a:r>
              <a:rPr lang="en-US" dirty="0" smtClean="0">
                <a:solidFill>
                  <a:srgbClr val="5F5F5F"/>
                </a:solidFill>
              </a:rPr>
              <a:t>reparation, validation and cleansing of Spatial </a:t>
            </a:r>
            <a:r>
              <a:rPr lang="en-US" dirty="0">
                <a:solidFill>
                  <a:srgbClr val="5F5F5F"/>
                </a:solidFill>
              </a:rPr>
              <a:t>and Raster d</a:t>
            </a:r>
            <a:r>
              <a:rPr lang="en-US" dirty="0" smtClean="0">
                <a:solidFill>
                  <a:srgbClr val="5F5F5F"/>
                </a:solidFill>
              </a:rPr>
              <a:t>ata</a:t>
            </a:r>
            <a:endParaRPr lang="en-US" dirty="0"/>
          </a:p>
        </p:txBody>
      </p:sp>
      <p:sp>
        <p:nvSpPr>
          <p:cNvPr id="15" name="Text Placeholder 14"/>
          <p:cNvSpPr>
            <a:spLocks noGrp="1"/>
          </p:cNvSpPr>
          <p:nvPr>
            <p:ph type="body" sz="quarter" idx="18"/>
          </p:nvPr>
        </p:nvSpPr>
        <p:spPr/>
        <p:txBody>
          <a:bodyPr/>
          <a:lstStyle/>
          <a:p>
            <a:r>
              <a:rPr lang="en-US" dirty="0" smtClean="0"/>
              <a:t>Visualizing and displaying results on a map</a:t>
            </a:r>
            <a:endParaRPr lang="en-US" dirty="0"/>
          </a:p>
        </p:txBody>
      </p:sp>
      <p:pic>
        <p:nvPicPr>
          <p:cNvPr id="17" name="Picture 16"/>
          <p:cNvPicPr>
            <a:picLocks noChangeAspect="1"/>
          </p:cNvPicPr>
          <p:nvPr/>
        </p:nvPicPr>
        <p:blipFill>
          <a:blip r:embed="rId3"/>
          <a:stretch>
            <a:fillRect/>
          </a:stretch>
        </p:blipFill>
        <p:spPr>
          <a:xfrm>
            <a:off x="6273800" y="1828800"/>
            <a:ext cx="1651000" cy="1651000"/>
          </a:xfrm>
          <a:prstGeom prst="rect">
            <a:avLst/>
          </a:prstGeom>
        </p:spPr>
      </p:pic>
      <p:pic>
        <p:nvPicPr>
          <p:cNvPr id="2" name="Picture 1"/>
          <p:cNvPicPr>
            <a:picLocks noChangeAspect="1"/>
          </p:cNvPicPr>
          <p:nvPr/>
        </p:nvPicPr>
        <p:blipFill>
          <a:blip r:embed="rId4"/>
          <a:stretch>
            <a:fillRect/>
          </a:stretch>
        </p:blipFill>
        <p:spPr>
          <a:xfrm>
            <a:off x="406400" y="1645616"/>
            <a:ext cx="1896071" cy="1796083"/>
          </a:xfrm>
          <a:prstGeom prst="rect">
            <a:avLst/>
          </a:prstGeom>
        </p:spPr>
      </p:pic>
      <p:pic>
        <p:nvPicPr>
          <p:cNvPr id="3" name="Picture 2"/>
          <p:cNvPicPr>
            <a:picLocks noChangeAspect="1"/>
          </p:cNvPicPr>
          <p:nvPr/>
        </p:nvPicPr>
        <p:blipFill>
          <a:blip r:embed="rId5"/>
          <a:stretch>
            <a:fillRect/>
          </a:stretch>
        </p:blipFill>
        <p:spPr>
          <a:xfrm>
            <a:off x="254000" y="3924300"/>
            <a:ext cx="2006600" cy="2006600"/>
          </a:xfrm>
          <a:prstGeom prst="rect">
            <a:avLst/>
          </a:prstGeom>
        </p:spPr>
      </p:pic>
      <p:pic>
        <p:nvPicPr>
          <p:cNvPr id="6" name="Picture 5"/>
          <p:cNvPicPr>
            <a:picLocks noChangeAspect="1"/>
          </p:cNvPicPr>
          <p:nvPr/>
        </p:nvPicPr>
        <p:blipFill>
          <a:blip r:embed="rId6"/>
          <a:stretch>
            <a:fillRect/>
          </a:stretch>
        </p:blipFill>
        <p:spPr>
          <a:xfrm>
            <a:off x="6273800" y="3975100"/>
            <a:ext cx="1765300" cy="1765300"/>
          </a:xfrm>
          <a:prstGeom prst="rect">
            <a:avLst/>
          </a:prstGeom>
        </p:spPr>
      </p:pic>
      <p:sp>
        <p:nvSpPr>
          <p:cNvPr id="18" name="Title 3"/>
          <p:cNvSpPr>
            <a:spLocks noGrp="1"/>
          </p:cNvSpPr>
          <p:nvPr>
            <p:ph type="title"/>
          </p:nvPr>
        </p:nvSpPr>
        <p:spPr/>
        <p:txBody>
          <a:bodyPr/>
          <a:lstStyle/>
          <a:p>
            <a:r>
              <a:rPr lang="en-US" dirty="0" smtClean="0"/>
              <a:t>What problems can </a:t>
            </a:r>
            <a:r>
              <a:rPr lang="en-US" dirty="0"/>
              <a:t>Big Data Spatial </a:t>
            </a:r>
            <a:r>
              <a:rPr lang="en-US" dirty="0" smtClean="0"/>
              <a:t>analysis address?</a:t>
            </a:r>
            <a:endParaRPr lang="en-US" dirty="0"/>
          </a:p>
        </p:txBody>
      </p:sp>
      <p:sp>
        <p:nvSpPr>
          <p:cNvPr id="16" name="Text Placeholder 11"/>
          <p:cNvSpPr txBox="1">
            <a:spLocks/>
          </p:cNvSpPr>
          <p:nvPr/>
        </p:nvSpPr>
        <p:spPr>
          <a:xfrm>
            <a:off x="2436810" y="1524001"/>
            <a:ext cx="3505202" cy="201168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2400" kern="1200">
                <a:solidFill>
                  <a:schemeClr val="tx1"/>
                </a:solidFill>
                <a:latin typeface="+mn-lt"/>
                <a:ea typeface="+mn-ea"/>
                <a:cs typeface="+mn-cs"/>
              </a:defRPr>
            </a:lvl1pPr>
            <a:lvl2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6pPr>
            <a:lvl7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7pPr>
            <a:lvl8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8pPr>
            <a:lvl9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9pPr>
          </a:lstStyle>
          <a:p>
            <a:r>
              <a:rPr lang="en-US" dirty="0" smtClean="0">
                <a:solidFill>
                  <a:srgbClr val="5F5F5F"/>
                </a:solidFill>
              </a:rPr>
              <a:t>Data Harmonization using any location attribute (address, postal code, </a:t>
            </a:r>
            <a:r>
              <a:rPr lang="en-US" dirty="0" err="1" smtClean="0">
                <a:solidFill>
                  <a:srgbClr val="5F5F5F"/>
                </a:solidFill>
              </a:rPr>
              <a:t>lat</a:t>
            </a:r>
            <a:r>
              <a:rPr lang="en-US" dirty="0" smtClean="0">
                <a:solidFill>
                  <a:srgbClr val="5F5F5F"/>
                </a:solidFill>
              </a:rPr>
              <a:t>/long, </a:t>
            </a:r>
            <a:r>
              <a:rPr lang="en-US" dirty="0" err="1" smtClean="0">
                <a:solidFill>
                  <a:srgbClr val="5F5F5F"/>
                </a:solidFill>
              </a:rPr>
              <a:t>placename</a:t>
            </a:r>
            <a:r>
              <a:rPr lang="en-US" dirty="0" smtClean="0">
                <a:solidFill>
                  <a:srgbClr val="5F5F5F"/>
                </a:solidFill>
              </a:rPr>
              <a:t>, </a:t>
            </a:r>
            <a:r>
              <a:rPr lang="en-US" dirty="0" err="1" smtClean="0">
                <a:solidFill>
                  <a:srgbClr val="5F5F5F"/>
                </a:solidFill>
              </a:rPr>
              <a:t>etc</a:t>
            </a:r>
            <a:r>
              <a:rPr lang="en-US" dirty="0" smtClean="0">
                <a:solidFill>
                  <a:srgbClr val="5F5F5F"/>
                </a:solidFill>
              </a:rPr>
              <a:t>).</a:t>
            </a:r>
            <a:endParaRPr lang="en-US" dirty="0"/>
          </a:p>
        </p:txBody>
      </p:sp>
    </p:spTree>
    <p:extLst>
      <p:ext uri="{BB962C8B-B14F-4D97-AF65-F5344CB8AC3E}">
        <p14:creationId xmlns:p14="http://schemas.microsoft.com/office/powerpoint/2010/main" val="426883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Data </a:t>
            </a:r>
            <a:r>
              <a:rPr lang="de-DE" dirty="0" err="1" smtClean="0"/>
              <a:t>Harmonization</a:t>
            </a:r>
            <a:r>
              <a:rPr lang="de-DE" dirty="0" smtClean="0"/>
              <a:t>:  Linking information by location</a:t>
            </a:r>
            <a:endParaRPr lang="en-US" dirty="0"/>
          </a:p>
        </p:txBody>
      </p:sp>
      <p:sp>
        <p:nvSpPr>
          <p:cNvPr id="3" name="Text Placeholder 2"/>
          <p:cNvSpPr>
            <a:spLocks noGrp="1"/>
          </p:cNvSpPr>
          <p:nvPr>
            <p:ph type="body" sz="quarter" idx="13"/>
          </p:nvPr>
        </p:nvSpPr>
        <p:spPr/>
        <p:txBody>
          <a:bodyPr/>
          <a:lstStyle/>
          <a:p>
            <a:r>
              <a:rPr lang="de-DE" dirty="0" smtClean="0"/>
              <a:t>Are these data points related?</a:t>
            </a:r>
            <a:endParaRPr lang="en-US" dirty="0"/>
          </a:p>
        </p:txBody>
      </p:sp>
      <p:sp>
        <p:nvSpPr>
          <p:cNvPr id="4" name="Content Placeholder 3"/>
          <p:cNvSpPr>
            <a:spLocks noGrp="1"/>
          </p:cNvSpPr>
          <p:nvPr>
            <p:ph idx="1"/>
          </p:nvPr>
        </p:nvSpPr>
        <p:spPr>
          <a:xfrm>
            <a:off x="531151" y="1981200"/>
            <a:ext cx="8763661" cy="3962400"/>
          </a:xfrm>
        </p:spPr>
        <p:txBody>
          <a:bodyPr/>
          <a:lstStyle/>
          <a:p>
            <a:r>
              <a:rPr lang="de-DE" altLang="ko-KR" dirty="0" smtClean="0"/>
              <a:t>Tweet: sailing by #goldengate</a:t>
            </a:r>
          </a:p>
          <a:p>
            <a:r>
              <a:rPr lang="de-DE" altLang="ko-KR" dirty="0" smtClean="0"/>
              <a:t>Instagram image subtitle: </a:t>
            </a:r>
            <a:r>
              <a:rPr lang="ko-KR" altLang="en-US" dirty="0" smtClean="0"/>
              <a:t>골든게이트 교*</a:t>
            </a:r>
            <a:endParaRPr lang="de-DE" altLang="ko-KR" dirty="0" smtClean="0"/>
          </a:p>
          <a:p>
            <a:r>
              <a:rPr lang="de-DE" dirty="0" smtClean="0"/>
              <a:t>Text message: Driving on 101 North , just reached border between Marin County and San Francisco County</a:t>
            </a:r>
          </a:p>
          <a:p>
            <a:r>
              <a:rPr lang="en-US" dirty="0" smtClean="0"/>
              <a:t>GPS Sensor: N 37°49′11″ W 122°28′44″ </a:t>
            </a:r>
            <a:br>
              <a:rPr lang="en-US" dirty="0" smtClean="0"/>
            </a:br>
            <a:endParaRPr lang="en-US" dirty="0" smtClean="0"/>
          </a:p>
          <a:p>
            <a:r>
              <a:rPr lang="de-DE" dirty="0" smtClean="0"/>
              <a:t>Now find all data points around Golden Gate Bridge ...</a:t>
            </a:r>
            <a:endParaRPr lang="en-US" dirty="0" smtClean="0"/>
          </a:p>
          <a:p>
            <a:endParaRPr lang="de-DE" dirty="0" smtClean="0"/>
          </a:p>
          <a:p>
            <a:endParaRPr lang="en-US" dirty="0"/>
          </a:p>
        </p:txBody>
      </p:sp>
      <p:sp>
        <p:nvSpPr>
          <p:cNvPr id="6" name="TextBox 5"/>
          <p:cNvSpPr txBox="1"/>
          <p:nvPr/>
        </p:nvSpPr>
        <p:spPr>
          <a:xfrm>
            <a:off x="8685212" y="6019800"/>
            <a:ext cx="3352800" cy="914400"/>
          </a:xfrm>
          <a:prstGeom prst="rect">
            <a:avLst/>
          </a:prstGeom>
          <a:noFill/>
        </p:spPr>
        <p:txBody>
          <a:bodyPr wrap="none" lIns="0" tIns="0" rIns="0" bIns="0" rtlCol="0">
            <a:noAutofit/>
          </a:bodyPr>
          <a:lstStyle/>
          <a:p>
            <a:pPr>
              <a:lnSpc>
                <a:spcPct val="90000"/>
              </a:lnSpc>
            </a:pPr>
            <a:r>
              <a:rPr lang="ko-KR" altLang="en-US" dirty="0" smtClean="0"/>
              <a:t>* </a:t>
            </a:r>
            <a:r>
              <a:rPr lang="de-DE" dirty="0" smtClean="0"/>
              <a:t>Golden Gate Bridge (in Korean)</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9828212" y="1219200"/>
            <a:ext cx="1600200" cy="43053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9" name="Rectangle 8"/>
          <p:cNvSpPr/>
          <p:nvPr/>
        </p:nvSpPr>
        <p:spPr>
          <a:xfrm rot="-300000">
            <a:off x="10162397" y="2424752"/>
            <a:ext cx="304800" cy="2209800"/>
          </a:xfrm>
          <a:prstGeom prst="rect">
            <a:avLst/>
          </a:prstGeom>
          <a:solidFill>
            <a:schemeClr val="accent1">
              <a:alpha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1" name="Straight Arrow Connector 10"/>
          <p:cNvCxnSpPr/>
          <p:nvPr/>
        </p:nvCxnSpPr>
        <p:spPr>
          <a:xfrm>
            <a:off x="7604764" y="2209800"/>
            <a:ext cx="2590800" cy="838200"/>
          </a:xfrm>
          <a:prstGeom prst="straightConnector1">
            <a:avLst/>
          </a:prstGeom>
          <a:ln w="25400">
            <a:solidFill>
              <a:schemeClr val="tx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591116" y="2514600"/>
            <a:ext cx="2743200" cy="152400"/>
          </a:xfrm>
          <a:prstGeom prst="straightConnector1">
            <a:avLst/>
          </a:prstGeom>
          <a:ln w="25400">
            <a:solidFill>
              <a:schemeClr val="tx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075612" y="3352800"/>
            <a:ext cx="2286000" cy="228600"/>
          </a:xfrm>
          <a:prstGeom prst="straightConnector1">
            <a:avLst/>
          </a:prstGeom>
          <a:ln w="25400">
            <a:solidFill>
              <a:schemeClr val="tx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618412" y="3505200"/>
            <a:ext cx="2743200" cy="609600"/>
          </a:xfrm>
          <a:prstGeom prst="straightConnector1">
            <a:avLst/>
          </a:prstGeom>
          <a:ln w="25400">
            <a:solidFill>
              <a:schemeClr val="tx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645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de-DE" dirty="0" err="1" smtClean="0"/>
              <a:t>Use</a:t>
            </a:r>
            <a:r>
              <a:rPr lang="de-DE" dirty="0" smtClean="0"/>
              <a:t> Case:  Linking </a:t>
            </a:r>
            <a:r>
              <a:rPr lang="de-DE" dirty="0"/>
              <a:t>I</a:t>
            </a:r>
            <a:r>
              <a:rPr lang="de-DE" dirty="0" smtClean="0"/>
              <a:t>nformation </a:t>
            </a:r>
            <a:r>
              <a:rPr lang="de-DE" dirty="0" err="1" smtClean="0"/>
              <a:t>by</a:t>
            </a:r>
            <a:r>
              <a:rPr lang="de-DE" dirty="0" smtClean="0"/>
              <a:t> Location</a:t>
            </a:r>
            <a:br>
              <a:rPr lang="de-DE" dirty="0" smtClean="0"/>
            </a:br>
            <a:r>
              <a:rPr lang="de-DE" sz="2800" b="1" dirty="0" smtClean="0"/>
              <a:t>Insurance </a:t>
            </a:r>
            <a:r>
              <a:rPr lang="de-DE" sz="2800" b="1" dirty="0" err="1" smtClean="0"/>
              <a:t>Industry</a:t>
            </a:r>
            <a:r>
              <a:rPr lang="de-DE" sz="2800" b="1" dirty="0" smtClean="0"/>
              <a:t> </a:t>
            </a:r>
            <a:endParaRPr lang="en-US" sz="4000" b="1" dirty="0"/>
          </a:p>
        </p:txBody>
      </p:sp>
      <p:sp>
        <p:nvSpPr>
          <p:cNvPr id="278" name="Shape 278"/>
          <p:cNvSpPr>
            <a:spLocks noGrp="1"/>
          </p:cNvSpPr>
          <p:nvPr>
            <p:ph sz="half" idx="1"/>
          </p:nvPr>
        </p:nvSpPr>
        <p:spPr>
          <a:prstGeom prst="rect">
            <a:avLst/>
          </a:prstGeom>
        </p:spPr>
        <p:txBody>
          <a:bodyPr/>
          <a:lstStyle/>
          <a:p>
            <a:pPr marL="0" lvl="1" indent="228600">
              <a:lnSpc>
                <a:spcPct val="80000"/>
              </a:lnSpc>
              <a:buClrTx/>
              <a:buSzTx/>
              <a:buFontTx/>
              <a:buNone/>
              <a:defRPr sz="1800">
                <a:solidFill>
                  <a:srgbClr val="000000"/>
                </a:solidFill>
              </a:defRPr>
            </a:pPr>
            <a:r>
              <a:rPr lang="en-US" sz="2600" dirty="0">
                <a:solidFill>
                  <a:srgbClr val="5F5F5F"/>
                </a:solidFill>
                <a:latin typeface="Courier"/>
                <a:cs typeface="Courier"/>
              </a:rPr>
              <a:t/>
            </a:r>
            <a:br>
              <a:rPr lang="en-US" sz="2600" dirty="0">
                <a:solidFill>
                  <a:srgbClr val="5F5F5F"/>
                </a:solidFill>
                <a:latin typeface="Courier"/>
                <a:cs typeface="Courier"/>
              </a:rPr>
            </a:br>
            <a:r>
              <a:rPr lang="en-US" sz="2000" dirty="0" smtClean="0">
                <a:solidFill>
                  <a:srgbClr val="5F5F5F"/>
                </a:solidFill>
                <a:latin typeface="Courier"/>
                <a:cs typeface="Courier"/>
              </a:rPr>
              <a:t/>
            </a:r>
            <a:br>
              <a:rPr lang="en-US" sz="2000" dirty="0" smtClean="0">
                <a:solidFill>
                  <a:srgbClr val="5F5F5F"/>
                </a:solidFill>
                <a:latin typeface="Courier"/>
                <a:cs typeface="Courier"/>
              </a:rPr>
            </a:br>
            <a:endParaRPr sz="2000" dirty="0">
              <a:solidFill>
                <a:srgbClr val="5F5F5F"/>
              </a:solidFill>
              <a:latin typeface="Courier"/>
              <a:cs typeface="Courier"/>
            </a:endParaRPr>
          </a:p>
        </p:txBody>
      </p:sp>
      <p:sp>
        <p:nvSpPr>
          <p:cNvPr id="2" name="Content Placeholder 1"/>
          <p:cNvSpPr>
            <a:spLocks noGrp="1"/>
          </p:cNvSpPr>
          <p:nvPr>
            <p:ph sz="half" idx="2"/>
          </p:nvPr>
        </p:nvSpPr>
        <p:spPr>
          <a:xfrm>
            <a:off x="6170612" y="1143000"/>
            <a:ext cx="5486400" cy="4572000"/>
          </a:xfrm>
        </p:spPr>
        <p:txBody>
          <a:bodyPr/>
          <a:lstStyle/>
          <a:p>
            <a:pPr marL="274319" lvl="1" indent="0">
              <a:buNone/>
              <a:defRPr sz="1800">
                <a:solidFill>
                  <a:srgbClr val="000000"/>
                </a:solidFill>
              </a:defRPr>
            </a:pPr>
            <a:r>
              <a:rPr lang="en-US" sz="2800" dirty="0" smtClean="0">
                <a:solidFill>
                  <a:srgbClr val="5F5F5F"/>
                </a:solidFill>
              </a:rPr>
              <a:t>                               Of Insurance</a:t>
            </a:r>
            <a:br>
              <a:rPr lang="en-US" sz="2800" dirty="0" smtClean="0">
                <a:solidFill>
                  <a:srgbClr val="5F5F5F"/>
                </a:solidFill>
              </a:rPr>
            </a:br>
            <a:r>
              <a:rPr lang="en-US" sz="2800" dirty="0" smtClean="0">
                <a:solidFill>
                  <a:srgbClr val="5F5F5F"/>
                </a:solidFill>
              </a:rPr>
              <a:t>                               companies agree</a:t>
            </a:r>
            <a:br>
              <a:rPr lang="en-US" sz="2800" dirty="0" smtClean="0">
                <a:solidFill>
                  <a:srgbClr val="5F5F5F"/>
                </a:solidFill>
              </a:rPr>
            </a:br>
            <a:r>
              <a:rPr lang="en-US" sz="2800" dirty="0" smtClean="0">
                <a:solidFill>
                  <a:srgbClr val="5F5F5F"/>
                </a:solidFill>
              </a:rPr>
              <a:t>                               that analyzing</a:t>
            </a:r>
            <a:br>
              <a:rPr lang="en-US" sz="2800" dirty="0" smtClean="0">
                <a:solidFill>
                  <a:srgbClr val="5F5F5F"/>
                </a:solidFill>
              </a:rPr>
            </a:br>
            <a:r>
              <a:rPr lang="en-US" sz="2800" dirty="0" smtClean="0">
                <a:solidFill>
                  <a:srgbClr val="5F5F5F"/>
                </a:solidFill>
              </a:rPr>
              <a:t>                               multiple data sources together is crucial to                          making accurate predictions</a:t>
            </a:r>
          </a:p>
          <a:p>
            <a:pPr marL="274319" lvl="1" indent="0">
              <a:buNone/>
              <a:defRPr sz="1800">
                <a:solidFill>
                  <a:srgbClr val="000000"/>
                </a:solidFill>
              </a:defRPr>
            </a:pPr>
            <a:r>
              <a:rPr lang="en-US" sz="2800" dirty="0" smtClean="0">
                <a:solidFill>
                  <a:srgbClr val="5F5F5F"/>
                </a:solidFill>
              </a:rPr>
              <a:t>                            </a:t>
            </a:r>
            <a:r>
              <a:rPr lang="en-US" sz="5000" dirty="0" smtClean="0">
                <a:solidFill>
                  <a:srgbClr val="5F5F5F"/>
                </a:solidFill>
              </a:rPr>
              <a:t>  </a:t>
            </a:r>
            <a:r>
              <a:rPr lang="en-US" sz="2800" dirty="0" smtClean="0">
                <a:solidFill>
                  <a:srgbClr val="5F5F5F"/>
                </a:solidFill>
              </a:rPr>
              <a:t>Agree </a:t>
            </a:r>
            <a:r>
              <a:rPr lang="en-US" sz="2800" dirty="0">
                <a:solidFill>
                  <a:srgbClr val="5F5F5F"/>
                </a:solidFill>
              </a:rPr>
              <a:t>that </a:t>
            </a:r>
            <a:r>
              <a:rPr lang="en-US" sz="2800" dirty="0" smtClean="0">
                <a:solidFill>
                  <a:srgbClr val="FF0000"/>
                </a:solidFill>
              </a:rPr>
              <a:t>linking</a:t>
            </a:r>
            <a:br>
              <a:rPr lang="en-US" sz="2800" dirty="0" smtClean="0">
                <a:solidFill>
                  <a:srgbClr val="FF0000"/>
                </a:solidFill>
              </a:rPr>
            </a:br>
            <a:r>
              <a:rPr lang="en-US" sz="2800" dirty="0" smtClean="0">
                <a:solidFill>
                  <a:srgbClr val="FF0000"/>
                </a:solidFill>
              </a:rPr>
              <a:t>                               </a:t>
            </a:r>
            <a:r>
              <a:rPr lang="en-US" sz="2800" dirty="0">
                <a:solidFill>
                  <a:srgbClr val="FF0000"/>
                </a:solidFill>
              </a:rPr>
              <a:t>information </a:t>
            </a:r>
            <a:r>
              <a:rPr lang="en-US" sz="2800" dirty="0" smtClean="0">
                <a:solidFill>
                  <a:srgbClr val="FF0000"/>
                </a:solidFill>
              </a:rPr>
              <a:t>by</a:t>
            </a:r>
            <a:br>
              <a:rPr lang="en-US" sz="2800" dirty="0" smtClean="0">
                <a:solidFill>
                  <a:srgbClr val="FF0000"/>
                </a:solidFill>
              </a:rPr>
            </a:br>
            <a:r>
              <a:rPr lang="en-US" sz="2800" dirty="0" smtClean="0">
                <a:solidFill>
                  <a:srgbClr val="FF0000"/>
                </a:solidFill>
              </a:rPr>
              <a:t>                               </a:t>
            </a:r>
            <a:r>
              <a:rPr lang="en-US" sz="2800" dirty="0">
                <a:solidFill>
                  <a:srgbClr val="FF0000"/>
                </a:solidFill>
              </a:rPr>
              <a:t>location</a:t>
            </a:r>
            <a:r>
              <a:rPr lang="en-US" sz="2800" dirty="0">
                <a:solidFill>
                  <a:srgbClr val="5F5F5F"/>
                </a:solidFill>
              </a:rPr>
              <a:t> is key </a:t>
            </a:r>
            <a:r>
              <a:rPr lang="en-US" sz="2800" dirty="0" smtClean="0">
                <a:solidFill>
                  <a:srgbClr val="5F5F5F"/>
                </a:solidFill>
              </a:rPr>
              <a:t>to </a:t>
            </a:r>
            <a:r>
              <a:rPr lang="en-US" sz="2800" dirty="0">
                <a:solidFill>
                  <a:srgbClr val="5F5F5F"/>
                </a:solidFill>
              </a:rPr>
              <a:t>combining disparate sources of </a:t>
            </a:r>
            <a:r>
              <a:rPr lang="en-US" sz="2800" dirty="0" smtClean="0">
                <a:solidFill>
                  <a:srgbClr val="5F5F5F"/>
                </a:solidFill>
              </a:rPr>
              <a:t/>
            </a:r>
            <a:br>
              <a:rPr lang="en-US" sz="2800" dirty="0" smtClean="0">
                <a:solidFill>
                  <a:srgbClr val="5F5F5F"/>
                </a:solidFill>
              </a:rPr>
            </a:br>
            <a:r>
              <a:rPr lang="en-US" sz="2800" dirty="0" smtClean="0">
                <a:solidFill>
                  <a:srgbClr val="5F5F5F"/>
                </a:solidFill>
              </a:rPr>
              <a:t>Big </a:t>
            </a:r>
            <a:r>
              <a:rPr lang="en-US" sz="2800" dirty="0">
                <a:solidFill>
                  <a:srgbClr val="5F5F5F"/>
                </a:solidFill>
              </a:rPr>
              <a:t>Data</a:t>
            </a:r>
          </a:p>
          <a:p>
            <a:endParaRPr lang="en-US" dirty="0"/>
          </a:p>
        </p:txBody>
      </p:sp>
      <p:sp>
        <p:nvSpPr>
          <p:cNvPr id="10" name="Title 7" descr="A large metric can be called out here in font size 166pt, Calibri"/>
          <p:cNvSpPr>
            <a:spLocks noGrp="1"/>
          </p:cNvSpPr>
          <p:nvPr/>
        </p:nvSpPr>
        <p:spPr>
          <a:xfrm>
            <a:off x="4837112" y="457200"/>
            <a:ext cx="4076700" cy="2743200"/>
          </a:xfrm>
          <a:prstGeom prst="rect">
            <a:avLst/>
          </a:prstGeom>
        </p:spPr>
        <p:txBody>
          <a:bodyPr vert="horz" lIns="0" tIns="0" rIns="0" bIns="0" rtlCol="0" anchor="ctr">
            <a:noAutofit/>
          </a:bodyPr>
          <a:lstStyle>
            <a:lvl1pPr algn="r" defTabSz="914400" rtl="0" eaLnBrk="1" latinLnBrk="0" hangingPunct="1">
              <a:lnSpc>
                <a:spcPct val="80000"/>
              </a:lnSpc>
              <a:spcBef>
                <a:spcPct val="0"/>
              </a:spcBef>
              <a:buNone/>
              <a:defRPr sz="16600" b="1" kern="1200">
                <a:solidFill>
                  <a:schemeClr val="accent5"/>
                </a:solidFill>
                <a:latin typeface="+mj-lt"/>
                <a:ea typeface="+mj-ea"/>
                <a:cs typeface="+mj-cs"/>
              </a:defRPr>
            </a:lvl1pPr>
          </a:lstStyle>
          <a:p>
            <a:r>
              <a:rPr lang="en-US" sz="13800" dirty="0" smtClean="0"/>
              <a:t>8</a:t>
            </a:r>
            <a:r>
              <a:rPr lang="en-US" sz="13800" dirty="0"/>
              <a:t>6</a:t>
            </a:r>
            <a:r>
              <a:rPr lang="en-US" sz="7200" b="0" dirty="0" smtClean="0"/>
              <a:t>%</a:t>
            </a:r>
            <a:endParaRPr lang="en-US" sz="7200" b="0" dirty="0"/>
          </a:p>
        </p:txBody>
      </p:sp>
      <p:sp>
        <p:nvSpPr>
          <p:cNvPr id="11" name="Title 7" descr="A large metric can be called out here in font size 166pt, Calibri"/>
          <p:cNvSpPr>
            <a:spLocks noGrp="1"/>
          </p:cNvSpPr>
          <p:nvPr/>
        </p:nvSpPr>
        <p:spPr>
          <a:xfrm>
            <a:off x="4837112" y="2971800"/>
            <a:ext cx="4076700" cy="2743200"/>
          </a:xfrm>
          <a:prstGeom prst="rect">
            <a:avLst/>
          </a:prstGeom>
        </p:spPr>
        <p:txBody>
          <a:bodyPr vert="horz" lIns="0" tIns="0" rIns="0" bIns="0" rtlCol="0" anchor="ctr">
            <a:noAutofit/>
          </a:bodyPr>
          <a:lstStyle>
            <a:lvl1pPr algn="r" defTabSz="914400" rtl="0" eaLnBrk="1" latinLnBrk="0" hangingPunct="1">
              <a:lnSpc>
                <a:spcPct val="80000"/>
              </a:lnSpc>
              <a:spcBef>
                <a:spcPct val="0"/>
              </a:spcBef>
              <a:buNone/>
              <a:defRPr sz="16600" b="1" kern="1200">
                <a:solidFill>
                  <a:schemeClr val="accent5"/>
                </a:solidFill>
                <a:latin typeface="+mj-lt"/>
                <a:ea typeface="+mj-ea"/>
                <a:cs typeface="+mj-cs"/>
              </a:defRPr>
            </a:lvl1pPr>
          </a:lstStyle>
          <a:p>
            <a:r>
              <a:rPr lang="en-US" sz="13800" dirty="0" smtClean="0"/>
              <a:t>88</a:t>
            </a:r>
            <a:r>
              <a:rPr lang="en-US" sz="7200" b="0" dirty="0" smtClean="0"/>
              <a:t>%</a:t>
            </a:r>
            <a:endParaRPr lang="en-US" sz="7200" b="0" dirty="0"/>
          </a:p>
        </p:txBody>
      </p:sp>
      <p:sp>
        <p:nvSpPr>
          <p:cNvPr id="280" name="Shape 280"/>
          <p:cNvSpPr/>
          <p:nvPr/>
        </p:nvSpPr>
        <p:spPr>
          <a:xfrm>
            <a:off x="455612" y="990600"/>
            <a:ext cx="11133901" cy="606078"/>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lnSpc>
                <a:spcPct val="80000"/>
              </a:lnSpc>
              <a:defRPr sz="3000"/>
            </a:lvl1pPr>
          </a:lstStyle>
          <a:p>
            <a:pPr lvl="0">
              <a:defRPr sz="1800">
                <a:solidFill>
                  <a:srgbClr val="000000"/>
                </a:solidFill>
              </a:defRPr>
            </a:pPr>
            <a:endParaRPr sz="3000" dirty="0">
              <a:solidFill>
                <a:srgbClr val="5F5F5F"/>
              </a:solidFill>
            </a:endParaRPr>
          </a:p>
        </p:txBody>
      </p:sp>
      <p:sp>
        <p:nvSpPr>
          <p:cNvPr id="4" name="TextBox 3"/>
          <p:cNvSpPr txBox="1"/>
          <p:nvPr/>
        </p:nvSpPr>
        <p:spPr>
          <a:xfrm>
            <a:off x="2208212" y="6019800"/>
            <a:ext cx="914400" cy="914400"/>
          </a:xfrm>
          <a:prstGeom prst="rect">
            <a:avLst/>
          </a:prstGeom>
          <a:noFill/>
        </p:spPr>
        <p:txBody>
          <a:bodyPr wrap="none" lIns="0" tIns="0" rIns="0" bIns="0" rtlCol="0">
            <a:noAutofit/>
          </a:bodyPr>
          <a:lstStyle/>
          <a:p>
            <a:pPr marL="0" lvl="1">
              <a:lnSpc>
                <a:spcPct val="90000"/>
              </a:lnSpc>
            </a:pPr>
            <a:r>
              <a:rPr lang="en-US" sz="1400" dirty="0">
                <a:solidFill>
                  <a:srgbClr val="5F5F5F"/>
                </a:solidFill>
                <a:latin typeface="Courier"/>
                <a:cs typeface="Courier"/>
              </a:rPr>
              <a:t>Source: “The big data: How data analytics can yield underwriting gold.</a:t>
            </a:r>
            <a:r>
              <a:rPr lang="en-US" sz="1400" dirty="0" smtClean="0">
                <a:solidFill>
                  <a:srgbClr val="5F5F5F"/>
                </a:solidFill>
                <a:latin typeface="Courier"/>
                <a:cs typeface="Courier"/>
              </a:rPr>
              <a:t>”</a:t>
            </a:r>
            <a:br>
              <a:rPr lang="en-US" sz="1400" dirty="0" smtClean="0">
                <a:solidFill>
                  <a:srgbClr val="5F5F5F"/>
                </a:solidFill>
                <a:latin typeface="Courier"/>
                <a:cs typeface="Courier"/>
              </a:rPr>
            </a:br>
            <a:r>
              <a:rPr lang="en-US" sz="1400" dirty="0">
                <a:solidFill>
                  <a:srgbClr val="5F5F5F"/>
                </a:solidFill>
                <a:latin typeface="Courier"/>
                <a:cs typeface="Courier"/>
              </a:rPr>
              <a:t>Survey conducted by Ordnance Survey and Chartered Insurance Institute, 25 April 2013.</a:t>
            </a:r>
          </a:p>
          <a:p>
            <a:pPr>
              <a:lnSpc>
                <a:spcPct val="90000"/>
              </a:lnSpc>
            </a:pPr>
            <a:r>
              <a:rPr lang="en-US" sz="1400" dirty="0" smtClean="0">
                <a:solidFill>
                  <a:srgbClr val="5F5F5F"/>
                </a:solidFill>
                <a:latin typeface="Courier"/>
                <a:cs typeface="Courier"/>
              </a:rPr>
              <a:t> </a:t>
            </a:r>
            <a:endParaRPr lang="en-US" sz="1400" dirty="0"/>
          </a:p>
        </p:txBody>
      </p:sp>
      <p:sp>
        <p:nvSpPr>
          <p:cNvPr id="3" name="Slide Number Placeholder 2"/>
          <p:cNvSpPr>
            <a:spLocks noGrp="1"/>
          </p:cNvSpPr>
          <p:nvPr>
            <p:ph type="sldNum" sz="quarter" idx="4294967295"/>
          </p:nvPr>
        </p:nvSpPr>
        <p:spPr>
          <a:xfrm>
            <a:off x="11807825" y="6556375"/>
            <a:ext cx="381000" cy="182563"/>
          </a:xfrm>
          <a:prstGeom prst="rect">
            <a:avLst/>
          </a:prstGeom>
        </p:spPr>
        <p:txBody>
          <a:bodyPr/>
          <a:lstStyle/>
          <a:p>
            <a:fld id="{C51EAA63-D034-42AE-91FA-B13B9518C7BE}" type="slidenum">
              <a:rPr lang="en-US" smtClean="0"/>
              <a:pPr/>
              <a:t>32</a:t>
            </a:fld>
            <a:endParaRPr lang="en-US" dirty="0"/>
          </a:p>
        </p:txBody>
      </p:sp>
      <p:pic>
        <p:nvPicPr>
          <p:cNvPr id="5" name="Picture 4"/>
          <p:cNvPicPr>
            <a:picLocks noChangeAspect="1"/>
          </p:cNvPicPr>
          <p:nvPr/>
        </p:nvPicPr>
        <p:blipFill>
          <a:blip r:embed="rId3"/>
          <a:stretch>
            <a:fillRect/>
          </a:stretch>
        </p:blipFill>
        <p:spPr>
          <a:xfrm>
            <a:off x="684212" y="1486396"/>
            <a:ext cx="1168400" cy="723404"/>
          </a:xfrm>
          <a:prstGeom prst="rect">
            <a:avLst/>
          </a:prstGeom>
        </p:spPr>
      </p:pic>
      <p:pic>
        <p:nvPicPr>
          <p:cNvPr id="6" name="Picture 5"/>
          <p:cNvPicPr>
            <a:picLocks noChangeAspect="1"/>
          </p:cNvPicPr>
          <p:nvPr/>
        </p:nvPicPr>
        <p:blipFill>
          <a:blip r:embed="rId4"/>
          <a:stretch>
            <a:fillRect/>
          </a:stretch>
        </p:blipFill>
        <p:spPr>
          <a:xfrm>
            <a:off x="2665412" y="3276600"/>
            <a:ext cx="1320800" cy="1320800"/>
          </a:xfrm>
          <a:prstGeom prst="rect">
            <a:avLst/>
          </a:prstGeom>
        </p:spPr>
      </p:pic>
      <p:sp>
        <p:nvSpPr>
          <p:cNvPr id="12" name="TextBox 11"/>
          <p:cNvSpPr txBox="1"/>
          <p:nvPr/>
        </p:nvSpPr>
        <p:spPr>
          <a:xfrm>
            <a:off x="531812" y="2286000"/>
            <a:ext cx="1524000" cy="914400"/>
          </a:xfrm>
          <a:prstGeom prst="rect">
            <a:avLst/>
          </a:prstGeom>
          <a:noFill/>
        </p:spPr>
        <p:txBody>
          <a:bodyPr wrap="none" lIns="0" tIns="0" rIns="0" bIns="0" rtlCol="0">
            <a:noAutofit/>
          </a:bodyPr>
          <a:lstStyle/>
          <a:p>
            <a:pPr algn="ctr">
              <a:lnSpc>
                <a:spcPct val="90000"/>
              </a:lnSpc>
            </a:pPr>
            <a:r>
              <a:rPr lang="en-US" dirty="0" smtClean="0">
                <a:latin typeface="Avenir Medium"/>
                <a:cs typeface="Avenir Medium"/>
              </a:rPr>
              <a:t>Actuarial and </a:t>
            </a:r>
            <a:br>
              <a:rPr lang="en-US" dirty="0" smtClean="0">
                <a:latin typeface="Avenir Medium"/>
                <a:cs typeface="Avenir Medium"/>
              </a:rPr>
            </a:br>
            <a:r>
              <a:rPr lang="en-US" dirty="0" smtClean="0">
                <a:latin typeface="Avenir Medium"/>
                <a:cs typeface="Avenir Medium"/>
              </a:rPr>
              <a:t>Demographic data</a:t>
            </a:r>
            <a:endParaRPr lang="en-US" dirty="0">
              <a:latin typeface="Avenir Medium"/>
              <a:cs typeface="Avenir Medium"/>
            </a:endParaRPr>
          </a:p>
        </p:txBody>
      </p:sp>
      <p:pic>
        <p:nvPicPr>
          <p:cNvPr id="14" name="Picture 13"/>
          <p:cNvPicPr>
            <a:picLocks noChangeAspect="1"/>
          </p:cNvPicPr>
          <p:nvPr/>
        </p:nvPicPr>
        <p:blipFill>
          <a:blip r:embed="rId5"/>
          <a:stretch>
            <a:fillRect/>
          </a:stretch>
        </p:blipFill>
        <p:spPr>
          <a:xfrm>
            <a:off x="2284412" y="1295400"/>
            <a:ext cx="990600" cy="990600"/>
          </a:xfrm>
          <a:prstGeom prst="rect">
            <a:avLst/>
          </a:prstGeom>
        </p:spPr>
      </p:pic>
      <p:sp>
        <p:nvSpPr>
          <p:cNvPr id="18" name="TextBox 17"/>
          <p:cNvSpPr txBox="1"/>
          <p:nvPr/>
        </p:nvSpPr>
        <p:spPr>
          <a:xfrm>
            <a:off x="2360612" y="2286000"/>
            <a:ext cx="914400" cy="914400"/>
          </a:xfrm>
          <a:prstGeom prst="rect">
            <a:avLst/>
          </a:prstGeom>
          <a:noFill/>
        </p:spPr>
        <p:txBody>
          <a:bodyPr wrap="none" lIns="0" tIns="0" rIns="0" bIns="0" rtlCol="0">
            <a:noAutofit/>
          </a:bodyPr>
          <a:lstStyle/>
          <a:p>
            <a:pPr algn="ctr">
              <a:lnSpc>
                <a:spcPct val="90000"/>
              </a:lnSpc>
            </a:pPr>
            <a:r>
              <a:rPr lang="en-US" dirty="0" smtClean="0">
                <a:latin typeface="Avenir Medium"/>
                <a:cs typeface="Avenir Medium"/>
              </a:rPr>
              <a:t>Accident </a:t>
            </a:r>
            <a:br>
              <a:rPr lang="en-US" dirty="0" smtClean="0">
                <a:latin typeface="Avenir Medium"/>
                <a:cs typeface="Avenir Medium"/>
              </a:rPr>
            </a:br>
            <a:r>
              <a:rPr lang="en-US" dirty="0" smtClean="0">
                <a:latin typeface="Avenir Medium"/>
                <a:cs typeface="Avenir Medium"/>
              </a:rPr>
              <a:t>data</a:t>
            </a:r>
            <a:endParaRPr lang="en-US" dirty="0">
              <a:latin typeface="Avenir Medium"/>
              <a:cs typeface="Avenir Medium"/>
            </a:endParaRPr>
          </a:p>
        </p:txBody>
      </p:sp>
      <p:pic>
        <p:nvPicPr>
          <p:cNvPr id="15" name="Picture 14"/>
          <p:cNvPicPr>
            <a:picLocks noChangeAspect="1"/>
          </p:cNvPicPr>
          <p:nvPr/>
        </p:nvPicPr>
        <p:blipFill>
          <a:blip r:embed="rId6"/>
          <a:stretch>
            <a:fillRect/>
          </a:stretch>
        </p:blipFill>
        <p:spPr>
          <a:xfrm>
            <a:off x="3579812" y="1371600"/>
            <a:ext cx="914400" cy="841814"/>
          </a:xfrm>
          <a:prstGeom prst="rect">
            <a:avLst/>
          </a:prstGeom>
          <a:ln/>
        </p:spPr>
        <p:style>
          <a:lnRef idx="2">
            <a:schemeClr val="accent6"/>
          </a:lnRef>
          <a:fillRef idx="1">
            <a:schemeClr val="lt1"/>
          </a:fillRef>
          <a:effectRef idx="0">
            <a:schemeClr val="accent6"/>
          </a:effectRef>
          <a:fontRef idx="minor">
            <a:schemeClr val="dk1"/>
          </a:fontRef>
        </p:style>
      </p:pic>
      <p:sp>
        <p:nvSpPr>
          <p:cNvPr id="20" name="TextBox 19"/>
          <p:cNvSpPr txBox="1"/>
          <p:nvPr/>
        </p:nvSpPr>
        <p:spPr>
          <a:xfrm>
            <a:off x="3579812" y="2286000"/>
            <a:ext cx="914400" cy="914400"/>
          </a:xfrm>
          <a:prstGeom prst="rect">
            <a:avLst/>
          </a:prstGeom>
          <a:noFill/>
        </p:spPr>
        <p:txBody>
          <a:bodyPr wrap="none" lIns="0" tIns="0" rIns="0" bIns="0" rtlCol="0">
            <a:noAutofit/>
          </a:bodyPr>
          <a:lstStyle/>
          <a:p>
            <a:pPr algn="ctr">
              <a:lnSpc>
                <a:spcPct val="90000"/>
              </a:lnSpc>
            </a:pPr>
            <a:r>
              <a:rPr lang="en-US" dirty="0" smtClean="0">
                <a:latin typeface="Avenir Medium"/>
                <a:cs typeface="Avenir Medium"/>
              </a:rPr>
              <a:t>Call data</a:t>
            </a:r>
            <a:endParaRPr lang="en-US" dirty="0">
              <a:latin typeface="Avenir Medium"/>
              <a:cs typeface="Avenir Medium"/>
            </a:endParaRPr>
          </a:p>
        </p:txBody>
      </p:sp>
      <p:pic>
        <p:nvPicPr>
          <p:cNvPr id="16" name="Picture 15"/>
          <p:cNvPicPr>
            <a:picLocks noChangeAspect="1"/>
          </p:cNvPicPr>
          <p:nvPr/>
        </p:nvPicPr>
        <p:blipFill>
          <a:blip r:embed="rId7"/>
          <a:stretch>
            <a:fillRect/>
          </a:stretch>
        </p:blipFill>
        <p:spPr>
          <a:xfrm>
            <a:off x="4646612" y="1447800"/>
            <a:ext cx="1215401" cy="762000"/>
          </a:xfrm>
          <a:prstGeom prst="rect">
            <a:avLst/>
          </a:prstGeom>
        </p:spPr>
      </p:pic>
      <p:sp>
        <p:nvSpPr>
          <p:cNvPr id="23" name="TextBox 22"/>
          <p:cNvSpPr txBox="1"/>
          <p:nvPr/>
        </p:nvSpPr>
        <p:spPr>
          <a:xfrm>
            <a:off x="4799012" y="2286000"/>
            <a:ext cx="914400" cy="914400"/>
          </a:xfrm>
          <a:prstGeom prst="rect">
            <a:avLst/>
          </a:prstGeom>
          <a:noFill/>
        </p:spPr>
        <p:txBody>
          <a:bodyPr wrap="none" lIns="0" tIns="0" rIns="0" bIns="0" rtlCol="0">
            <a:noAutofit/>
          </a:bodyPr>
          <a:lstStyle/>
          <a:p>
            <a:pPr algn="ctr">
              <a:lnSpc>
                <a:spcPct val="90000"/>
              </a:lnSpc>
            </a:pPr>
            <a:r>
              <a:rPr lang="en-US" dirty="0" smtClean="0">
                <a:latin typeface="Avenir Medium"/>
                <a:cs typeface="Avenir Medium"/>
              </a:rPr>
              <a:t>Customer </a:t>
            </a:r>
            <a:br>
              <a:rPr lang="en-US" dirty="0" smtClean="0">
                <a:latin typeface="Avenir Medium"/>
                <a:cs typeface="Avenir Medium"/>
              </a:rPr>
            </a:br>
            <a:r>
              <a:rPr lang="en-US" dirty="0" smtClean="0">
                <a:latin typeface="Avenir Medium"/>
                <a:cs typeface="Avenir Medium"/>
              </a:rPr>
              <a:t>data</a:t>
            </a:r>
            <a:endParaRPr lang="en-US" dirty="0">
              <a:latin typeface="Avenir Medium"/>
              <a:cs typeface="Avenir Medium"/>
            </a:endParaRPr>
          </a:p>
        </p:txBody>
      </p:sp>
      <p:sp>
        <p:nvSpPr>
          <p:cNvPr id="24" name="TextBox 23"/>
          <p:cNvSpPr txBox="1"/>
          <p:nvPr/>
        </p:nvSpPr>
        <p:spPr>
          <a:xfrm>
            <a:off x="989012" y="3124200"/>
            <a:ext cx="838200" cy="914400"/>
          </a:xfrm>
          <a:prstGeom prst="rect">
            <a:avLst/>
          </a:prstGeom>
          <a:noFill/>
        </p:spPr>
        <p:txBody>
          <a:bodyPr wrap="none" lIns="0" tIns="0" rIns="0" bIns="0" rtlCol="0">
            <a:noAutofit/>
          </a:bodyPr>
          <a:lstStyle/>
          <a:p>
            <a:pPr algn="ctr">
              <a:lnSpc>
                <a:spcPct val="90000"/>
              </a:lnSpc>
            </a:pPr>
            <a:r>
              <a:rPr lang="en-US" dirty="0" smtClean="0">
                <a:latin typeface="Avenir Medium"/>
                <a:cs typeface="Avenir Medium"/>
              </a:rPr>
              <a:t>Enrich with </a:t>
            </a:r>
            <a:br>
              <a:rPr lang="en-US" dirty="0" smtClean="0">
                <a:latin typeface="Avenir Medium"/>
                <a:cs typeface="Avenir Medium"/>
              </a:rPr>
            </a:br>
            <a:r>
              <a:rPr lang="en-US" dirty="0" smtClean="0">
                <a:latin typeface="Avenir Medium"/>
                <a:cs typeface="Avenir Medium"/>
              </a:rPr>
              <a:t>Postal Code</a:t>
            </a:r>
          </a:p>
          <a:p>
            <a:pPr algn="ctr">
              <a:lnSpc>
                <a:spcPct val="90000"/>
              </a:lnSpc>
            </a:pPr>
            <a:endParaRPr lang="en-US" dirty="0">
              <a:latin typeface="Avenir Medium"/>
              <a:cs typeface="Avenir Medium"/>
            </a:endParaRPr>
          </a:p>
          <a:p>
            <a:pPr algn="ctr">
              <a:lnSpc>
                <a:spcPct val="90000"/>
              </a:lnSpc>
            </a:pPr>
            <a:r>
              <a:rPr lang="en-US" dirty="0" smtClean="0">
                <a:latin typeface="Avenir Medium"/>
                <a:cs typeface="Avenir Medium"/>
              </a:rPr>
              <a:t/>
            </a:r>
            <a:br>
              <a:rPr lang="en-US" dirty="0" smtClean="0">
                <a:latin typeface="Avenir Medium"/>
                <a:cs typeface="Avenir Medium"/>
              </a:rPr>
            </a:br>
            <a:r>
              <a:rPr lang="en-US" dirty="0" smtClean="0">
                <a:latin typeface="Avenir Medium"/>
                <a:cs typeface="Avenir Medium"/>
              </a:rPr>
              <a:t>Categorize by Region </a:t>
            </a:r>
            <a:endParaRPr lang="en-US" dirty="0">
              <a:latin typeface="Avenir Medium"/>
              <a:cs typeface="Avenir Medium"/>
            </a:endParaRPr>
          </a:p>
        </p:txBody>
      </p:sp>
      <p:cxnSp>
        <p:nvCxnSpPr>
          <p:cNvPr id="21" name="Straight Arrow Connector 20"/>
          <p:cNvCxnSpPr/>
          <p:nvPr/>
        </p:nvCxnSpPr>
        <p:spPr>
          <a:xfrm>
            <a:off x="1674812" y="2895600"/>
            <a:ext cx="990600" cy="5334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808412" y="2819400"/>
            <a:ext cx="1295400" cy="6096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503612" y="2667000"/>
            <a:ext cx="457200" cy="6096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741612" y="2819400"/>
            <a:ext cx="381000" cy="4572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817812" y="4800600"/>
            <a:ext cx="914400" cy="914400"/>
          </a:xfrm>
          <a:prstGeom prst="rect">
            <a:avLst/>
          </a:prstGeom>
          <a:noFill/>
        </p:spPr>
        <p:txBody>
          <a:bodyPr wrap="none" lIns="0" tIns="0" rIns="0" bIns="0" rtlCol="0">
            <a:noAutofit/>
          </a:bodyPr>
          <a:lstStyle/>
          <a:p>
            <a:pPr algn="ctr">
              <a:lnSpc>
                <a:spcPct val="90000"/>
              </a:lnSpc>
            </a:pPr>
            <a:r>
              <a:rPr lang="en-US" sz="2000" b="1" dirty="0" smtClean="0">
                <a:latin typeface="Avenir Heavy"/>
                <a:cs typeface="Avenir Heavy"/>
              </a:rPr>
              <a:t>Data Products for Rate Structures</a:t>
            </a:r>
            <a:br>
              <a:rPr lang="en-US" sz="2000" b="1" dirty="0" smtClean="0">
                <a:latin typeface="Avenir Heavy"/>
                <a:cs typeface="Avenir Heavy"/>
              </a:rPr>
            </a:br>
            <a:r>
              <a:rPr lang="en-US" sz="2000" b="1" dirty="0" smtClean="0">
                <a:latin typeface="Avenir Heavy"/>
                <a:cs typeface="Avenir Heavy"/>
              </a:rPr>
              <a:t>Underwriting/Risk Analysis</a:t>
            </a:r>
            <a:endParaRPr lang="en-US" sz="2000" b="1" dirty="0">
              <a:latin typeface="Avenir Heavy"/>
              <a:cs typeface="Avenir Heavy"/>
            </a:endParaRPr>
          </a:p>
        </p:txBody>
      </p:sp>
      <p:sp>
        <p:nvSpPr>
          <p:cNvPr id="31" name="Down Arrow 30"/>
          <p:cNvSpPr/>
          <p:nvPr/>
        </p:nvSpPr>
        <p:spPr>
          <a:xfrm>
            <a:off x="379412" y="3124200"/>
            <a:ext cx="304800" cy="914400"/>
          </a:xfrm>
          <a:prstGeom prst="down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56759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1"/>
          <p:cNvSpPr txBox="1">
            <a:spLocks/>
          </p:cNvSpPr>
          <p:nvPr/>
        </p:nvSpPr>
        <p:spPr>
          <a:xfrm>
            <a:off x="2420102" y="1509196"/>
            <a:ext cx="3505202" cy="201168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2400" kern="1200">
                <a:solidFill>
                  <a:schemeClr val="tx1"/>
                </a:solidFill>
                <a:latin typeface="+mn-lt"/>
                <a:ea typeface="+mn-ea"/>
                <a:cs typeface="+mn-cs"/>
              </a:defRPr>
            </a:lvl1pPr>
            <a:lvl2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6pPr>
            <a:lvl7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7pPr>
            <a:lvl8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8pPr>
            <a:lvl9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9pPr>
          </a:lstStyle>
          <a:p>
            <a:pPr marL="0" lvl="1" indent="0">
              <a:buFont typeface="Arial" panose="020B0604020202020204" pitchFamily="34" charset="0"/>
              <a:buNone/>
            </a:pPr>
            <a:r>
              <a:rPr lang="en-US" sz="2400" dirty="0" smtClean="0"/>
              <a:t>Data enrichment service API using </a:t>
            </a:r>
            <a:r>
              <a:rPr lang="en-US" sz="2400" dirty="0" err="1" smtClean="0"/>
              <a:t>GeoNames</a:t>
            </a:r>
            <a:r>
              <a:rPr lang="en-US" sz="2400" dirty="0" smtClean="0"/>
              <a:t> and geometry hierarchy data</a:t>
            </a:r>
            <a:endParaRPr lang="en-US" sz="2400" dirty="0"/>
          </a:p>
        </p:txBody>
      </p:sp>
      <p:sp>
        <p:nvSpPr>
          <p:cNvPr id="13" name="Text Placeholder 12"/>
          <p:cNvSpPr>
            <a:spLocks noGrp="1"/>
          </p:cNvSpPr>
          <p:nvPr>
            <p:ph type="body" sz="quarter" idx="16"/>
          </p:nvPr>
        </p:nvSpPr>
        <p:spPr/>
        <p:txBody>
          <a:bodyPr/>
          <a:lstStyle/>
          <a:p>
            <a:pPr marL="0" lvl="1" indent="0">
              <a:buNone/>
            </a:pPr>
            <a:r>
              <a:rPr lang="en-US" sz="2400" dirty="0" err="1" smtClean="0"/>
              <a:t>MapReduce</a:t>
            </a:r>
            <a:r>
              <a:rPr lang="en-US" sz="2400" dirty="0" smtClean="0"/>
              <a:t> routines for distance calculations, </a:t>
            </a:r>
            <a:r>
              <a:rPr lang="en-US" sz="2400" dirty="0" err="1" smtClean="0"/>
              <a:t>PointInPolygon</a:t>
            </a:r>
            <a:r>
              <a:rPr lang="en-US" sz="2400" dirty="0"/>
              <a:t>, buffer </a:t>
            </a:r>
            <a:r>
              <a:rPr lang="en-US" sz="2400" dirty="0" smtClean="0"/>
              <a:t>creation, Categorization</a:t>
            </a:r>
            <a:r>
              <a:rPr lang="en-US" sz="2400" dirty="0"/>
              <a:t>, </a:t>
            </a:r>
            <a:r>
              <a:rPr lang="en-US" sz="2400" dirty="0" err="1"/>
              <a:t>KMeansClustering</a:t>
            </a:r>
            <a:r>
              <a:rPr lang="en-US" sz="2400" dirty="0"/>
              <a:t>, Binning, </a:t>
            </a:r>
            <a:r>
              <a:rPr lang="en-US" sz="2400" dirty="0" smtClean="0"/>
              <a:t>etc</a:t>
            </a:r>
            <a:r>
              <a:rPr lang="en-US" sz="2400" dirty="0"/>
              <a:t>.</a:t>
            </a:r>
            <a:r>
              <a:rPr lang="en-US" sz="2400" dirty="0" smtClean="0"/>
              <a:t> </a:t>
            </a:r>
            <a:endParaRPr lang="en-US" sz="2400" dirty="0">
              <a:solidFill>
                <a:srgbClr val="5F5F5F"/>
              </a:solidFill>
            </a:endParaRPr>
          </a:p>
        </p:txBody>
      </p:sp>
      <p:sp>
        <p:nvSpPr>
          <p:cNvPr id="14" name="Text Placeholder 13"/>
          <p:cNvSpPr>
            <a:spLocks noGrp="1"/>
          </p:cNvSpPr>
          <p:nvPr>
            <p:ph type="body" sz="quarter" idx="17"/>
          </p:nvPr>
        </p:nvSpPr>
        <p:spPr/>
        <p:txBody>
          <a:bodyPr/>
          <a:lstStyle/>
          <a:p>
            <a:pPr marL="0" lvl="1" indent="0">
              <a:buNone/>
            </a:pPr>
            <a:r>
              <a:rPr lang="en-US" sz="2400" dirty="0" smtClean="0"/>
              <a:t>Spatial </a:t>
            </a:r>
            <a:r>
              <a:rPr lang="en-US" sz="2400" dirty="0"/>
              <a:t>processing of data stored in </a:t>
            </a:r>
            <a:r>
              <a:rPr lang="en-US" sz="2400" dirty="0" smtClean="0"/>
              <a:t>HDFS. </a:t>
            </a:r>
            <a:r>
              <a:rPr lang="en-US" sz="2400" dirty="0"/>
              <a:t>Raster processing operations: Mosaic and sub-set </a:t>
            </a:r>
            <a:r>
              <a:rPr lang="en-US" sz="2400" dirty="0" smtClean="0"/>
              <a:t>operations. </a:t>
            </a:r>
            <a:r>
              <a:rPr lang="en-US" sz="2400" dirty="0"/>
              <a:t>Geodetic and Cartesian data</a:t>
            </a:r>
          </a:p>
        </p:txBody>
      </p:sp>
      <p:sp>
        <p:nvSpPr>
          <p:cNvPr id="15" name="Text Placeholder 14"/>
          <p:cNvSpPr>
            <a:spLocks noGrp="1"/>
          </p:cNvSpPr>
          <p:nvPr>
            <p:ph type="body" sz="quarter" idx="18"/>
          </p:nvPr>
        </p:nvSpPr>
        <p:spPr/>
        <p:txBody>
          <a:bodyPr/>
          <a:lstStyle/>
          <a:p>
            <a:pPr marL="0" lvl="1" indent="0">
              <a:buNone/>
            </a:pPr>
            <a:r>
              <a:rPr lang="en-US" sz="2400" dirty="0" smtClean="0"/>
              <a:t>HTML5 Map </a:t>
            </a:r>
            <a:r>
              <a:rPr lang="en-US" sz="2400" dirty="0"/>
              <a:t>Visualization API </a:t>
            </a:r>
          </a:p>
        </p:txBody>
      </p:sp>
      <p:pic>
        <p:nvPicPr>
          <p:cNvPr id="17" name="Picture 16"/>
          <p:cNvPicPr>
            <a:picLocks noChangeAspect="1"/>
          </p:cNvPicPr>
          <p:nvPr/>
        </p:nvPicPr>
        <p:blipFill>
          <a:blip r:embed="rId3"/>
          <a:stretch>
            <a:fillRect/>
          </a:stretch>
        </p:blipFill>
        <p:spPr>
          <a:xfrm>
            <a:off x="6273800" y="1828800"/>
            <a:ext cx="1651000" cy="1651000"/>
          </a:xfrm>
          <a:prstGeom prst="rect">
            <a:avLst/>
          </a:prstGeom>
        </p:spPr>
      </p:pic>
      <p:pic>
        <p:nvPicPr>
          <p:cNvPr id="2" name="Picture 1"/>
          <p:cNvPicPr>
            <a:picLocks noChangeAspect="1"/>
          </p:cNvPicPr>
          <p:nvPr/>
        </p:nvPicPr>
        <p:blipFill>
          <a:blip r:embed="rId4"/>
          <a:stretch>
            <a:fillRect/>
          </a:stretch>
        </p:blipFill>
        <p:spPr>
          <a:xfrm>
            <a:off x="406400" y="1645616"/>
            <a:ext cx="1896071" cy="1796083"/>
          </a:xfrm>
          <a:prstGeom prst="rect">
            <a:avLst/>
          </a:prstGeom>
        </p:spPr>
      </p:pic>
      <p:pic>
        <p:nvPicPr>
          <p:cNvPr id="3" name="Picture 2"/>
          <p:cNvPicPr>
            <a:picLocks noChangeAspect="1"/>
          </p:cNvPicPr>
          <p:nvPr/>
        </p:nvPicPr>
        <p:blipFill>
          <a:blip r:embed="rId5"/>
          <a:stretch>
            <a:fillRect/>
          </a:stretch>
        </p:blipFill>
        <p:spPr>
          <a:xfrm>
            <a:off x="254000" y="3924300"/>
            <a:ext cx="2006600" cy="2006600"/>
          </a:xfrm>
          <a:prstGeom prst="rect">
            <a:avLst/>
          </a:prstGeom>
        </p:spPr>
      </p:pic>
      <p:pic>
        <p:nvPicPr>
          <p:cNvPr id="6" name="Picture 5"/>
          <p:cNvPicPr>
            <a:picLocks noChangeAspect="1"/>
          </p:cNvPicPr>
          <p:nvPr/>
        </p:nvPicPr>
        <p:blipFill>
          <a:blip r:embed="rId6"/>
          <a:stretch>
            <a:fillRect/>
          </a:stretch>
        </p:blipFill>
        <p:spPr>
          <a:xfrm>
            <a:off x="6273800" y="3975100"/>
            <a:ext cx="1765300" cy="1765300"/>
          </a:xfrm>
          <a:prstGeom prst="rect">
            <a:avLst/>
          </a:prstGeom>
        </p:spPr>
      </p:pic>
      <p:sp>
        <p:nvSpPr>
          <p:cNvPr id="18" name="Title 3"/>
          <p:cNvSpPr>
            <a:spLocks noGrp="1"/>
          </p:cNvSpPr>
          <p:nvPr>
            <p:ph type="title"/>
          </p:nvPr>
        </p:nvSpPr>
        <p:spPr/>
        <p:txBody>
          <a:bodyPr/>
          <a:lstStyle/>
          <a:p>
            <a:r>
              <a:rPr lang="en-US" dirty="0" smtClean="0"/>
              <a:t>What features does Big </a:t>
            </a:r>
            <a:r>
              <a:rPr lang="en-US" dirty="0"/>
              <a:t>Data Spatial </a:t>
            </a:r>
            <a:r>
              <a:rPr lang="en-US" dirty="0" smtClean="0"/>
              <a:t>have?</a:t>
            </a:r>
            <a:endParaRPr lang="en-US" dirty="0"/>
          </a:p>
        </p:txBody>
      </p:sp>
    </p:spTree>
    <p:extLst>
      <p:ext uri="{BB962C8B-B14F-4D97-AF65-F5344CB8AC3E}">
        <p14:creationId xmlns:p14="http://schemas.microsoft.com/office/powerpoint/2010/main" val="234701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ent Arrow 32"/>
          <p:cNvSpPr/>
          <p:nvPr/>
        </p:nvSpPr>
        <p:spPr>
          <a:xfrm flipH="1">
            <a:off x="7046858" y="2266285"/>
            <a:ext cx="2714161" cy="1519158"/>
          </a:xfrm>
          <a:prstGeom prst="ben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pic>
        <p:nvPicPr>
          <p:cNvPr id="24" name="Picture 23"/>
          <p:cNvPicPr>
            <a:picLocks noChangeAspect="1"/>
          </p:cNvPicPr>
          <p:nvPr/>
        </p:nvPicPr>
        <p:blipFill rotWithShape="1">
          <a:blip r:embed="rId3"/>
          <a:srcRect t="26212" b="9747"/>
          <a:stretch/>
        </p:blipFill>
        <p:spPr>
          <a:xfrm>
            <a:off x="547813" y="3991459"/>
            <a:ext cx="5255088" cy="1284766"/>
          </a:xfrm>
          <a:prstGeom prst="rect">
            <a:avLst/>
          </a:prstGeom>
        </p:spPr>
      </p:pic>
      <p:pic>
        <p:nvPicPr>
          <p:cNvPr id="7" name="Picture 6"/>
          <p:cNvPicPr>
            <a:picLocks noChangeAspect="1"/>
          </p:cNvPicPr>
          <p:nvPr/>
        </p:nvPicPr>
        <p:blipFill>
          <a:blip r:embed="rId4"/>
          <a:stretch>
            <a:fillRect/>
          </a:stretch>
        </p:blipFill>
        <p:spPr>
          <a:xfrm>
            <a:off x="8262809" y="3352394"/>
            <a:ext cx="1535332" cy="1535332"/>
          </a:xfrm>
          <a:prstGeom prst="rect">
            <a:avLst/>
          </a:prstGeom>
        </p:spPr>
      </p:pic>
      <p:pic>
        <p:nvPicPr>
          <p:cNvPr id="8" name="Picture 7"/>
          <p:cNvPicPr>
            <a:picLocks noChangeAspect="1"/>
          </p:cNvPicPr>
          <p:nvPr/>
        </p:nvPicPr>
        <p:blipFill>
          <a:blip r:embed="rId4"/>
          <a:stretch>
            <a:fillRect/>
          </a:stretch>
        </p:blipFill>
        <p:spPr>
          <a:xfrm>
            <a:off x="9422501" y="3351541"/>
            <a:ext cx="1535332" cy="1535332"/>
          </a:xfrm>
          <a:prstGeom prst="rect">
            <a:avLst/>
          </a:prstGeom>
        </p:spPr>
      </p:pic>
      <p:sp>
        <p:nvSpPr>
          <p:cNvPr id="28" name="TextBox 27"/>
          <p:cNvSpPr txBox="1"/>
          <p:nvPr/>
        </p:nvSpPr>
        <p:spPr>
          <a:xfrm>
            <a:off x="9452941" y="5882952"/>
            <a:ext cx="914400" cy="914400"/>
          </a:xfrm>
          <a:prstGeom prst="rect">
            <a:avLst/>
          </a:prstGeom>
          <a:noFill/>
        </p:spPr>
        <p:txBody>
          <a:bodyPr wrap="none" lIns="0" tIns="0" rIns="0" bIns="0" rtlCol="0">
            <a:noAutofit/>
          </a:bodyPr>
          <a:lstStyle/>
          <a:p>
            <a:pPr>
              <a:lnSpc>
                <a:spcPct val="90000"/>
              </a:lnSpc>
            </a:pPr>
            <a:r>
              <a:rPr lang="en-US" sz="3200" dirty="0" smtClean="0"/>
              <a:t>HDFS</a:t>
            </a:r>
            <a:endParaRPr lang="en-US" sz="3600" dirty="0" smtClean="0"/>
          </a:p>
        </p:txBody>
      </p:sp>
      <p:pic>
        <p:nvPicPr>
          <p:cNvPr id="25" name="Picture 24"/>
          <p:cNvPicPr>
            <a:picLocks noChangeAspect="1"/>
          </p:cNvPicPr>
          <p:nvPr/>
        </p:nvPicPr>
        <p:blipFill>
          <a:blip r:embed="rId4"/>
          <a:stretch>
            <a:fillRect/>
          </a:stretch>
        </p:blipFill>
        <p:spPr>
          <a:xfrm>
            <a:off x="8546597" y="4402407"/>
            <a:ext cx="1535332" cy="1535332"/>
          </a:xfrm>
          <a:prstGeom prst="rect">
            <a:avLst/>
          </a:prstGeom>
        </p:spPr>
      </p:pic>
      <p:pic>
        <p:nvPicPr>
          <p:cNvPr id="26" name="Picture 25"/>
          <p:cNvPicPr>
            <a:picLocks noChangeAspect="1"/>
          </p:cNvPicPr>
          <p:nvPr/>
        </p:nvPicPr>
        <p:blipFill>
          <a:blip r:embed="rId4"/>
          <a:stretch>
            <a:fillRect/>
          </a:stretch>
        </p:blipFill>
        <p:spPr>
          <a:xfrm>
            <a:off x="9706289" y="4401554"/>
            <a:ext cx="1535332" cy="1535332"/>
          </a:xfrm>
          <a:prstGeom prst="rect">
            <a:avLst/>
          </a:prstGeom>
        </p:spPr>
      </p:pic>
      <p:graphicFrame>
        <p:nvGraphicFramePr>
          <p:cNvPr id="27" name="Diagram 26"/>
          <p:cNvGraphicFramePr/>
          <p:nvPr>
            <p:extLst>
              <p:ext uri="{D42A27DB-BD31-4B8C-83A1-F6EECF244321}">
                <p14:modId xmlns:p14="http://schemas.microsoft.com/office/powerpoint/2010/main" val="1622123856"/>
              </p:ext>
            </p:extLst>
          </p:nvPr>
        </p:nvGraphicFramePr>
        <p:xfrm>
          <a:off x="5999977" y="3634245"/>
          <a:ext cx="2364955" cy="21674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1" name="Left Arrow Callout 30"/>
          <p:cNvSpPr/>
          <p:nvPr/>
        </p:nvSpPr>
        <p:spPr>
          <a:xfrm>
            <a:off x="4208195" y="1898674"/>
            <a:ext cx="2846017" cy="1488728"/>
          </a:xfrm>
          <a:prstGeom prst="leftArrowCallo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smtClean="0"/>
              <a:t>USER-PROVIDED</a:t>
            </a:r>
          </a:p>
          <a:p>
            <a:pPr algn="ctr">
              <a:lnSpc>
                <a:spcPct val="90000"/>
              </a:lnSpc>
            </a:pPr>
            <a:r>
              <a:rPr lang="en-US" sz="2000" dirty="0" err="1" smtClean="0"/>
              <a:t>InputFormat</a:t>
            </a:r>
            <a:r>
              <a:rPr lang="en-US" sz="2000" dirty="0" smtClean="0"/>
              <a:t>/</a:t>
            </a:r>
            <a:r>
              <a:rPr lang="en-US" sz="2000" dirty="0" err="1" smtClean="0"/>
              <a:t>RecordReader</a:t>
            </a:r>
            <a:r>
              <a:rPr lang="en-US" sz="2000" dirty="0" smtClean="0"/>
              <a:t> Class</a:t>
            </a:r>
            <a:endParaRPr lang="en-US" sz="2000" dirty="0"/>
          </a:p>
        </p:txBody>
      </p:sp>
      <p:sp>
        <p:nvSpPr>
          <p:cNvPr id="35" name="TextBox 34"/>
          <p:cNvSpPr txBox="1"/>
          <p:nvPr/>
        </p:nvSpPr>
        <p:spPr>
          <a:xfrm>
            <a:off x="771917" y="2340999"/>
            <a:ext cx="914400" cy="1113633"/>
          </a:xfrm>
          <a:prstGeom prst="rect">
            <a:avLst/>
          </a:prstGeom>
          <a:noFill/>
        </p:spPr>
        <p:txBody>
          <a:bodyPr wrap="none" lIns="0" tIns="0" rIns="0" bIns="0" rtlCol="0">
            <a:noAutofit/>
          </a:bodyPr>
          <a:lstStyle/>
          <a:p>
            <a:pPr>
              <a:lnSpc>
                <a:spcPct val="90000"/>
              </a:lnSpc>
            </a:pPr>
            <a:r>
              <a:rPr lang="en-US" sz="3600" dirty="0" smtClean="0"/>
              <a:t>Oracle </a:t>
            </a:r>
            <a:r>
              <a:rPr lang="en-US" sz="3600" dirty="0" err="1" smtClean="0"/>
              <a:t>JGeometry</a:t>
            </a:r>
            <a:endParaRPr lang="en-US" sz="3600" dirty="0" smtClean="0"/>
          </a:p>
        </p:txBody>
      </p:sp>
      <p:sp>
        <p:nvSpPr>
          <p:cNvPr id="36" name="TextBox 35"/>
          <p:cNvSpPr txBox="1"/>
          <p:nvPr/>
        </p:nvSpPr>
        <p:spPr>
          <a:xfrm>
            <a:off x="1220132" y="5478931"/>
            <a:ext cx="914400" cy="914400"/>
          </a:xfrm>
          <a:prstGeom prst="rect">
            <a:avLst/>
          </a:prstGeom>
          <a:noFill/>
        </p:spPr>
        <p:txBody>
          <a:bodyPr wrap="none" lIns="0" tIns="0" rIns="0" bIns="0" rtlCol="0">
            <a:noAutofit/>
          </a:bodyPr>
          <a:lstStyle/>
          <a:p>
            <a:pPr>
              <a:lnSpc>
                <a:spcPct val="90000"/>
              </a:lnSpc>
            </a:pPr>
            <a:r>
              <a:rPr lang="en-US" sz="3200" dirty="0" smtClean="0"/>
              <a:t>ANY BUSINESS DATA</a:t>
            </a:r>
          </a:p>
        </p:txBody>
      </p:sp>
      <p:sp>
        <p:nvSpPr>
          <p:cNvPr id="39" name="Title 1"/>
          <p:cNvSpPr txBox="1">
            <a:spLocks/>
          </p:cNvSpPr>
          <p:nvPr/>
        </p:nvSpPr>
        <p:spPr>
          <a:xfrm>
            <a:off x="534807" y="409376"/>
            <a:ext cx="11125199"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Store any business data with spatial information in HDFS</a:t>
            </a:r>
            <a:endParaRPr lang="en-US" dirty="0"/>
          </a:p>
        </p:txBody>
      </p:sp>
    </p:spTree>
    <p:extLst>
      <p:ext uri="{BB962C8B-B14F-4D97-AF65-F5344CB8AC3E}">
        <p14:creationId xmlns:p14="http://schemas.microsoft.com/office/powerpoint/2010/main" val="396111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pPr marL="0" indent="0">
              <a:buNone/>
            </a:pPr>
            <a:r>
              <a:rPr lang="en-US" dirty="0" smtClean="0"/>
              <a:t>Single Geometry </a:t>
            </a:r>
          </a:p>
          <a:p>
            <a:pPr marL="0" indent="0">
              <a:buNone/>
            </a:pPr>
            <a:endParaRPr lang="en-US" dirty="0"/>
          </a:p>
          <a:p>
            <a:r>
              <a:rPr lang="en-US" dirty="0" smtClean="0"/>
              <a:t>Length</a:t>
            </a:r>
          </a:p>
          <a:p>
            <a:r>
              <a:rPr lang="en-US" dirty="0" smtClean="0"/>
              <a:t>Area</a:t>
            </a:r>
          </a:p>
          <a:p>
            <a:r>
              <a:rPr lang="en-US" dirty="0" smtClean="0"/>
              <a:t>Buffer</a:t>
            </a:r>
          </a:p>
          <a:p>
            <a:r>
              <a:rPr lang="en-US" dirty="0" smtClean="0"/>
              <a:t>Simplify</a:t>
            </a:r>
          </a:p>
          <a:p>
            <a:endParaRPr lang="en-US" dirty="0" smtClean="0"/>
          </a:p>
          <a:p>
            <a:endParaRPr lang="en-US" dirty="0"/>
          </a:p>
        </p:txBody>
      </p:sp>
      <p:sp>
        <p:nvSpPr>
          <p:cNvPr id="8" name="Content Placeholder 7"/>
          <p:cNvSpPr>
            <a:spLocks noGrp="1"/>
          </p:cNvSpPr>
          <p:nvPr>
            <p:ph sz="half" idx="2"/>
          </p:nvPr>
        </p:nvSpPr>
        <p:spPr/>
        <p:txBody>
          <a:bodyPr/>
          <a:lstStyle/>
          <a:p>
            <a:pPr marL="0" indent="0">
              <a:buNone/>
            </a:pPr>
            <a:r>
              <a:rPr lang="en-US" dirty="0" smtClean="0"/>
              <a:t>Geometry Pairs</a:t>
            </a:r>
          </a:p>
          <a:p>
            <a:pPr marL="0" indent="0">
              <a:buNone/>
            </a:pPr>
            <a:endParaRPr lang="en-US" dirty="0"/>
          </a:p>
          <a:p>
            <a:r>
              <a:rPr lang="en-US" dirty="0" smtClean="0"/>
              <a:t>Range Queries</a:t>
            </a:r>
          </a:p>
          <a:p>
            <a:pPr lvl="1"/>
            <a:r>
              <a:rPr lang="en-US" dirty="0" smtClean="0"/>
              <a:t>Point in Polygon</a:t>
            </a:r>
          </a:p>
          <a:p>
            <a:pPr lvl="1"/>
            <a:r>
              <a:rPr lang="en-US" dirty="0" smtClean="0"/>
              <a:t>Touch, Overlap, Intersect, Contains, Any Interaction</a:t>
            </a:r>
          </a:p>
          <a:p>
            <a:r>
              <a:rPr lang="en-US" dirty="0" smtClean="0"/>
              <a:t>Join Queries</a:t>
            </a:r>
          </a:p>
          <a:p>
            <a:pPr lvl="1"/>
            <a:r>
              <a:rPr lang="en-US" dirty="0" smtClean="0"/>
              <a:t>Interactions on sets of data</a:t>
            </a:r>
          </a:p>
          <a:p>
            <a:pPr lvl="1"/>
            <a:r>
              <a:rPr lang="en-US" dirty="0" smtClean="0"/>
              <a:t>E.g.: Find </a:t>
            </a:r>
            <a:r>
              <a:rPr lang="en-US" dirty="0"/>
              <a:t>all the dropped cell </a:t>
            </a:r>
            <a:r>
              <a:rPr lang="en-US" dirty="0" smtClean="0"/>
              <a:t>calls </a:t>
            </a:r>
            <a:r>
              <a:rPr lang="en-US" dirty="0"/>
              <a:t>in </a:t>
            </a:r>
            <a:r>
              <a:rPr lang="en-US" dirty="0" smtClean="0"/>
              <a:t>all coverage areas</a:t>
            </a:r>
            <a:endParaRPr lang="en-US" dirty="0"/>
          </a:p>
          <a:p>
            <a:pPr lvl="1"/>
            <a:endParaRPr lang="en-US" dirty="0"/>
          </a:p>
        </p:txBody>
      </p:sp>
      <p:sp>
        <p:nvSpPr>
          <p:cNvPr id="9" name="Content Placeholder 8"/>
          <p:cNvSpPr>
            <a:spLocks noGrp="1"/>
          </p:cNvSpPr>
          <p:nvPr>
            <p:ph sz="half" idx="13"/>
          </p:nvPr>
        </p:nvSpPr>
        <p:spPr/>
        <p:txBody>
          <a:bodyPr/>
          <a:lstStyle/>
          <a:p>
            <a:pPr marL="0" indent="0">
              <a:lnSpc>
                <a:spcPct val="100000"/>
              </a:lnSpc>
              <a:buNone/>
            </a:pPr>
            <a:r>
              <a:rPr lang="en-US" dirty="0" smtClean="0"/>
              <a:t>Categorization and Enrichment</a:t>
            </a:r>
          </a:p>
          <a:p>
            <a:pPr>
              <a:lnSpc>
                <a:spcPct val="100000"/>
              </a:lnSpc>
            </a:pPr>
            <a:r>
              <a:rPr lang="en-US" dirty="0" smtClean="0"/>
              <a:t>Associate a data set with a  known geometry or named hierarchy</a:t>
            </a:r>
          </a:p>
          <a:p>
            <a:pPr lvl="1"/>
            <a:r>
              <a:rPr lang="en-US" dirty="0" smtClean="0"/>
              <a:t>Process all Tweets for a period of time and count how many are associated with each city, county, state, etc.</a:t>
            </a:r>
            <a:endParaRPr lang="en-US" dirty="0"/>
          </a:p>
        </p:txBody>
      </p:sp>
      <p:sp>
        <p:nvSpPr>
          <p:cNvPr id="6" name="Title 5"/>
          <p:cNvSpPr>
            <a:spLocks noGrp="1"/>
          </p:cNvSpPr>
          <p:nvPr>
            <p:ph type="title"/>
          </p:nvPr>
        </p:nvSpPr>
        <p:spPr/>
        <p:txBody>
          <a:bodyPr/>
          <a:lstStyle/>
          <a:p>
            <a:r>
              <a:rPr lang="en-US" dirty="0"/>
              <a:t>Vector Data Processing </a:t>
            </a:r>
            <a:r>
              <a:rPr lang="en-US" dirty="0" smtClean="0"/>
              <a:t>API Functions</a:t>
            </a:r>
            <a:endParaRPr lang="en-US" dirty="0"/>
          </a:p>
        </p:txBody>
      </p:sp>
    </p:spTree>
    <p:extLst>
      <p:ext uri="{BB962C8B-B14F-4D97-AF65-F5344CB8AC3E}">
        <p14:creationId xmlns:p14="http://schemas.microsoft.com/office/powerpoint/2010/main" val="252225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Categorization Services</a:t>
            </a:r>
            <a:endParaRPr lang="en-US" dirty="0"/>
          </a:p>
        </p:txBody>
      </p:sp>
      <p:sp>
        <p:nvSpPr>
          <p:cNvPr id="3" name="Content Placeholder 2"/>
          <p:cNvSpPr>
            <a:spLocks noGrp="1"/>
          </p:cNvSpPr>
          <p:nvPr>
            <p:ph type="body" sz="quarter" idx="13"/>
          </p:nvPr>
        </p:nvSpPr>
        <p:spPr/>
        <p:txBody>
          <a:bodyPr/>
          <a:lstStyle/>
          <a:p>
            <a:r>
              <a:rPr lang="en-US" dirty="0" smtClean="0"/>
              <a:t>Any hierarchical geometry data set for reference</a:t>
            </a:r>
          </a:p>
          <a:p>
            <a:r>
              <a:rPr lang="en-US" dirty="0" smtClean="0"/>
              <a:t/>
            </a:r>
            <a:br>
              <a:rPr lang="en-US" dirty="0" smtClean="0"/>
            </a:br>
            <a:r>
              <a:rPr lang="en-US" dirty="0" smtClean="0"/>
              <a:t>Customers choose a set of layers For example, they can select (continents, countries, cities) or (countries, states, counties) as the hierarchy</a:t>
            </a:r>
          </a:p>
          <a:p>
            <a:r>
              <a:rPr lang="en-US" dirty="0" smtClean="0"/>
              <a:t/>
            </a:r>
            <a:br>
              <a:rPr lang="en-US" dirty="0" smtClean="0"/>
            </a:br>
            <a:r>
              <a:rPr lang="en-US" dirty="0" smtClean="0"/>
              <a:t>Big Data Spatial map-reduce job processes the customer data and produces a result file</a:t>
            </a:r>
          </a:p>
        </p:txBody>
      </p:sp>
      <p:pic>
        <p:nvPicPr>
          <p:cNvPr id="4" name="Picture 3"/>
          <p:cNvPicPr>
            <a:picLocks noChangeAspect="1"/>
          </p:cNvPicPr>
          <p:nvPr/>
        </p:nvPicPr>
        <p:blipFill>
          <a:blip r:embed="rId3"/>
          <a:stretch>
            <a:fillRect/>
          </a:stretch>
        </p:blipFill>
        <p:spPr>
          <a:xfrm>
            <a:off x="428020" y="3733541"/>
            <a:ext cx="1651000" cy="1651000"/>
          </a:xfrm>
          <a:prstGeom prst="rect">
            <a:avLst/>
          </a:prstGeom>
        </p:spPr>
      </p:pic>
      <p:pic>
        <p:nvPicPr>
          <p:cNvPr id="5" name="Picture 4"/>
          <p:cNvPicPr>
            <a:picLocks noChangeAspect="1"/>
          </p:cNvPicPr>
          <p:nvPr/>
        </p:nvPicPr>
        <p:blipFill>
          <a:blip r:embed="rId4"/>
          <a:stretch>
            <a:fillRect/>
          </a:stretch>
        </p:blipFill>
        <p:spPr>
          <a:xfrm>
            <a:off x="573632" y="2193513"/>
            <a:ext cx="1320800" cy="1320800"/>
          </a:xfrm>
          <a:prstGeom prst="rect">
            <a:avLst/>
          </a:prstGeom>
        </p:spPr>
      </p:pic>
    </p:spTree>
    <p:extLst>
      <p:ext uri="{BB962C8B-B14F-4D97-AF65-F5344CB8AC3E}">
        <p14:creationId xmlns:p14="http://schemas.microsoft.com/office/powerpoint/2010/main" val="2416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37</a:t>
            </a:fld>
            <a:endParaRPr lang="en-US" dirty="0"/>
          </a:p>
        </p:txBody>
      </p:sp>
      <p:sp>
        <p:nvSpPr>
          <p:cNvPr id="3" name="Title 2"/>
          <p:cNvSpPr>
            <a:spLocks noGrp="1"/>
          </p:cNvSpPr>
          <p:nvPr>
            <p:ph type="title"/>
          </p:nvPr>
        </p:nvSpPr>
        <p:spPr>
          <a:xfrm>
            <a:off x="531812" y="406400"/>
            <a:ext cx="11125200" cy="736600"/>
          </a:xfrm>
        </p:spPr>
        <p:txBody>
          <a:bodyPr/>
          <a:lstStyle/>
          <a:p>
            <a:r>
              <a:rPr lang="en-US" dirty="0" smtClean="0"/>
              <a:t>Spatial Index for Spatial Queries</a:t>
            </a:r>
            <a:endParaRPr lang="en-US" dirty="0"/>
          </a:p>
        </p:txBody>
      </p:sp>
      <p:grpSp>
        <p:nvGrpSpPr>
          <p:cNvPr id="14" name="Group 45"/>
          <p:cNvGrpSpPr/>
          <p:nvPr/>
        </p:nvGrpSpPr>
        <p:grpSpPr>
          <a:xfrm>
            <a:off x="556232" y="2125186"/>
            <a:ext cx="6354737" cy="3081927"/>
            <a:chOff x="2360612" y="3276600"/>
            <a:chExt cx="5562600" cy="2362200"/>
          </a:xfrm>
        </p:grpSpPr>
        <p:grpSp>
          <p:nvGrpSpPr>
            <p:cNvPr id="15" name="Group 24"/>
            <p:cNvGrpSpPr/>
            <p:nvPr/>
          </p:nvGrpSpPr>
          <p:grpSpPr>
            <a:xfrm>
              <a:off x="2360612" y="4191000"/>
              <a:ext cx="5562600" cy="1447800"/>
              <a:chOff x="2360612" y="4191000"/>
              <a:chExt cx="5562600" cy="1447800"/>
            </a:xfrm>
          </p:grpSpPr>
          <p:sp>
            <p:nvSpPr>
              <p:cNvPr id="4" name="Rectangle 3"/>
              <p:cNvSpPr/>
              <p:nvPr/>
            </p:nvSpPr>
            <p:spPr>
              <a:xfrm>
                <a:off x="2360612" y="4191000"/>
                <a:ext cx="5562600" cy="14478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b="1"/>
              </a:p>
            </p:txBody>
          </p:sp>
          <p:sp>
            <p:nvSpPr>
              <p:cNvPr id="5" name="TextBox 4"/>
              <p:cNvSpPr txBox="1"/>
              <p:nvPr/>
            </p:nvSpPr>
            <p:spPr>
              <a:xfrm>
                <a:off x="4341812" y="5257800"/>
                <a:ext cx="1524000" cy="304800"/>
              </a:xfrm>
              <a:prstGeom prst="rect">
                <a:avLst/>
              </a:prstGeom>
              <a:noFill/>
            </p:spPr>
            <p:txBody>
              <a:bodyPr wrap="square" lIns="0" tIns="0" rIns="0" bIns="0" rtlCol="0">
                <a:noAutofit/>
              </a:bodyPr>
              <a:lstStyle/>
              <a:p>
                <a:pPr algn="ctr">
                  <a:lnSpc>
                    <a:spcPct val="90000"/>
                  </a:lnSpc>
                </a:pPr>
                <a:r>
                  <a:rPr lang="en-US" sz="2800" b="1" dirty="0" smtClean="0"/>
                  <a:t>HDFS </a:t>
                </a:r>
              </a:p>
            </p:txBody>
          </p:sp>
          <p:sp>
            <p:nvSpPr>
              <p:cNvPr id="6" name="Rounded Rectangle 5"/>
              <p:cNvSpPr/>
              <p:nvPr/>
            </p:nvSpPr>
            <p:spPr>
              <a:xfrm>
                <a:off x="2589212" y="4495800"/>
                <a:ext cx="1143000" cy="685800"/>
              </a:xfrm>
              <a:prstGeom prst="roundRect">
                <a:avLst/>
              </a:prstGeom>
              <a:solidFill>
                <a:schemeClr val="bg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b="1"/>
              </a:p>
            </p:txBody>
          </p:sp>
          <p:sp>
            <p:nvSpPr>
              <p:cNvPr id="7" name="TextBox 6"/>
              <p:cNvSpPr txBox="1"/>
              <p:nvPr/>
            </p:nvSpPr>
            <p:spPr>
              <a:xfrm>
                <a:off x="2665412" y="4724400"/>
                <a:ext cx="990600" cy="228600"/>
              </a:xfrm>
              <a:prstGeom prst="rect">
                <a:avLst/>
              </a:prstGeom>
              <a:noFill/>
            </p:spPr>
            <p:txBody>
              <a:bodyPr wrap="square" lIns="0" tIns="0" rIns="0" bIns="0" rtlCol="0" anchor="ctr">
                <a:noAutofit/>
              </a:bodyPr>
              <a:lstStyle/>
              <a:p>
                <a:pPr algn="ctr">
                  <a:lnSpc>
                    <a:spcPct val="90000"/>
                  </a:lnSpc>
                </a:pPr>
                <a:r>
                  <a:rPr lang="en-US" sz="2000" b="1" dirty="0" smtClean="0"/>
                  <a:t>Data Blocks</a:t>
                </a:r>
              </a:p>
            </p:txBody>
          </p:sp>
          <p:sp>
            <p:nvSpPr>
              <p:cNvPr id="8" name="Rounded Rectangle 7"/>
              <p:cNvSpPr/>
              <p:nvPr/>
            </p:nvSpPr>
            <p:spPr>
              <a:xfrm>
                <a:off x="3884612" y="4495800"/>
                <a:ext cx="1143000" cy="685800"/>
              </a:xfrm>
              <a:prstGeom prst="roundRect">
                <a:avLst/>
              </a:prstGeom>
              <a:solidFill>
                <a:schemeClr val="bg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b="1"/>
              </a:p>
            </p:txBody>
          </p:sp>
          <p:sp>
            <p:nvSpPr>
              <p:cNvPr id="9" name="TextBox 8"/>
              <p:cNvSpPr txBox="1"/>
              <p:nvPr/>
            </p:nvSpPr>
            <p:spPr>
              <a:xfrm>
                <a:off x="3960812" y="4724400"/>
                <a:ext cx="990600" cy="228600"/>
              </a:xfrm>
              <a:prstGeom prst="rect">
                <a:avLst/>
              </a:prstGeom>
              <a:noFill/>
            </p:spPr>
            <p:txBody>
              <a:bodyPr wrap="square" lIns="0" tIns="0" rIns="0" bIns="0" rtlCol="0" anchor="ctr">
                <a:noAutofit/>
              </a:bodyPr>
              <a:lstStyle/>
              <a:p>
                <a:pPr algn="ctr">
                  <a:lnSpc>
                    <a:spcPct val="90000"/>
                  </a:lnSpc>
                </a:pPr>
                <a:r>
                  <a:rPr lang="en-US" sz="2000" b="1" dirty="0" smtClean="0"/>
                  <a:t>Data Blocks</a:t>
                </a:r>
              </a:p>
            </p:txBody>
          </p:sp>
          <p:sp>
            <p:nvSpPr>
              <p:cNvPr id="10" name="Rounded Rectangle 9"/>
              <p:cNvSpPr/>
              <p:nvPr/>
            </p:nvSpPr>
            <p:spPr>
              <a:xfrm>
                <a:off x="5180012" y="4495800"/>
                <a:ext cx="1143000" cy="685800"/>
              </a:xfrm>
              <a:prstGeom prst="roundRect">
                <a:avLst/>
              </a:prstGeom>
              <a:solidFill>
                <a:schemeClr val="bg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b="1"/>
              </a:p>
            </p:txBody>
          </p:sp>
          <p:sp>
            <p:nvSpPr>
              <p:cNvPr id="11" name="TextBox 10"/>
              <p:cNvSpPr txBox="1"/>
              <p:nvPr/>
            </p:nvSpPr>
            <p:spPr>
              <a:xfrm>
                <a:off x="5256212" y="4724400"/>
                <a:ext cx="990600" cy="228600"/>
              </a:xfrm>
              <a:prstGeom prst="rect">
                <a:avLst/>
              </a:prstGeom>
              <a:noFill/>
            </p:spPr>
            <p:txBody>
              <a:bodyPr wrap="square" lIns="0" tIns="0" rIns="0" bIns="0" rtlCol="0" anchor="ctr">
                <a:noAutofit/>
              </a:bodyPr>
              <a:lstStyle/>
              <a:p>
                <a:pPr algn="ctr">
                  <a:lnSpc>
                    <a:spcPct val="90000"/>
                  </a:lnSpc>
                </a:pPr>
                <a:r>
                  <a:rPr lang="en-US" sz="2000" b="1" dirty="0" smtClean="0"/>
                  <a:t>Data Blocks</a:t>
                </a:r>
              </a:p>
            </p:txBody>
          </p:sp>
          <p:sp>
            <p:nvSpPr>
              <p:cNvPr id="12" name="Rounded Rectangle 11"/>
              <p:cNvSpPr/>
              <p:nvPr/>
            </p:nvSpPr>
            <p:spPr>
              <a:xfrm>
                <a:off x="6475412" y="4495800"/>
                <a:ext cx="1143000" cy="685800"/>
              </a:xfrm>
              <a:prstGeom prst="roundRect">
                <a:avLst/>
              </a:prstGeom>
              <a:solidFill>
                <a:schemeClr val="bg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b="1"/>
              </a:p>
            </p:txBody>
          </p:sp>
          <p:sp>
            <p:nvSpPr>
              <p:cNvPr id="13" name="TextBox 12"/>
              <p:cNvSpPr txBox="1"/>
              <p:nvPr/>
            </p:nvSpPr>
            <p:spPr>
              <a:xfrm>
                <a:off x="6551612" y="4724400"/>
                <a:ext cx="990600" cy="228600"/>
              </a:xfrm>
              <a:prstGeom prst="rect">
                <a:avLst/>
              </a:prstGeom>
              <a:noFill/>
            </p:spPr>
            <p:txBody>
              <a:bodyPr wrap="square" lIns="0" tIns="0" rIns="0" bIns="0" rtlCol="0" anchor="ctr">
                <a:noAutofit/>
              </a:bodyPr>
              <a:lstStyle/>
              <a:p>
                <a:pPr algn="ctr">
                  <a:lnSpc>
                    <a:spcPct val="90000"/>
                  </a:lnSpc>
                </a:pPr>
                <a:r>
                  <a:rPr lang="en-US" sz="2000" b="1" dirty="0" smtClean="0"/>
                  <a:t>Data Blocks</a:t>
                </a:r>
              </a:p>
            </p:txBody>
          </p:sp>
        </p:grpSp>
        <p:sp>
          <p:nvSpPr>
            <p:cNvPr id="19" name="TextBox 18"/>
            <p:cNvSpPr txBox="1"/>
            <p:nvPr/>
          </p:nvSpPr>
          <p:spPr>
            <a:xfrm>
              <a:off x="3427412" y="3276600"/>
              <a:ext cx="3200400" cy="304800"/>
            </a:xfrm>
            <a:prstGeom prst="rect">
              <a:avLst/>
            </a:prstGeom>
            <a:solidFill>
              <a:schemeClr val="accent1"/>
            </a:solidFill>
            <a:ln>
              <a:solidFill>
                <a:schemeClr val="accent1"/>
              </a:solidFill>
            </a:ln>
          </p:spPr>
          <p:txBody>
            <a:bodyPr wrap="square" lIns="0" tIns="0" rIns="0" bIns="0" rtlCol="0">
              <a:noAutofit/>
            </a:bodyPr>
            <a:lstStyle/>
            <a:p>
              <a:pPr algn="ctr">
                <a:lnSpc>
                  <a:spcPct val="90000"/>
                </a:lnSpc>
              </a:pPr>
              <a:r>
                <a:rPr lang="en-US" sz="2000" b="1" dirty="0" smtClean="0">
                  <a:solidFill>
                    <a:srgbClr val="FFFFFF"/>
                  </a:solidFill>
                </a:rPr>
                <a:t>Spatial Index stored as a </a:t>
              </a:r>
              <a:r>
                <a:rPr lang="en-US" sz="2000" b="1" dirty="0" err="1" smtClean="0">
                  <a:solidFill>
                    <a:srgbClr val="FFFFFF"/>
                  </a:solidFill>
                </a:rPr>
                <a:t>MapFile</a:t>
              </a:r>
              <a:endParaRPr lang="en-US" sz="2000" b="1" dirty="0" smtClean="0">
                <a:solidFill>
                  <a:srgbClr val="FFFFFF"/>
                </a:solidFill>
              </a:endParaRPr>
            </a:p>
          </p:txBody>
        </p:sp>
        <p:cxnSp>
          <p:nvCxnSpPr>
            <p:cNvPr id="36" name="Straight Connector 35"/>
            <p:cNvCxnSpPr/>
            <p:nvPr/>
          </p:nvCxnSpPr>
          <p:spPr>
            <a:xfrm>
              <a:off x="4189412" y="4038600"/>
              <a:ext cx="152400" cy="4572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198812" y="4038600"/>
              <a:ext cx="228600" cy="4572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16" name="Group 30"/>
            <p:cNvGrpSpPr/>
            <p:nvPr/>
          </p:nvGrpSpPr>
          <p:grpSpPr>
            <a:xfrm>
              <a:off x="2513012" y="3581400"/>
              <a:ext cx="5334000" cy="533400"/>
              <a:chOff x="2513012" y="3429000"/>
              <a:chExt cx="5334000" cy="609600"/>
            </a:xfrm>
          </p:grpSpPr>
          <p:sp>
            <p:nvSpPr>
              <p:cNvPr id="18" name="Rectangle 17"/>
              <p:cNvSpPr/>
              <p:nvPr/>
            </p:nvSpPr>
            <p:spPr>
              <a:xfrm>
                <a:off x="2513012" y="3429000"/>
                <a:ext cx="5334000" cy="609600"/>
              </a:xfrm>
              <a:prstGeom prst="rect">
                <a:avLst/>
              </a:prstGeom>
              <a:solidFill>
                <a:schemeClr val="bg1">
                  <a:lumMod val="65000"/>
                </a:schemeClr>
              </a:solidFill>
              <a:ln w="19050">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b="1"/>
              </a:p>
            </p:txBody>
          </p:sp>
          <p:cxnSp>
            <p:nvCxnSpPr>
              <p:cNvPr id="24" name="Straight Connector 23"/>
              <p:cNvCxnSpPr>
                <a:stCxn id="18" idx="0"/>
                <a:endCxn id="18" idx="2"/>
              </p:cNvCxnSpPr>
              <p:nvPr/>
            </p:nvCxnSpPr>
            <p:spPr>
              <a:xfrm>
                <a:off x="5180012" y="3429000"/>
                <a:ext cx="0" cy="6096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884612" y="3429000"/>
                <a:ext cx="0" cy="6096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475412" y="3429000"/>
                <a:ext cx="0" cy="6096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6932612" y="4114800"/>
              <a:ext cx="304800" cy="3810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942012" y="4114800"/>
              <a:ext cx="152400" cy="3810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7" name="Group 54"/>
          <p:cNvGrpSpPr/>
          <p:nvPr/>
        </p:nvGrpSpPr>
        <p:grpSpPr>
          <a:xfrm>
            <a:off x="7542211" y="1219200"/>
            <a:ext cx="3666745" cy="4496818"/>
            <a:chOff x="7542212" y="1219200"/>
            <a:chExt cx="2743200" cy="3886200"/>
          </a:xfrm>
        </p:grpSpPr>
        <p:sp>
          <p:nvSpPr>
            <p:cNvPr id="48" name="TextBox 47"/>
            <p:cNvSpPr txBox="1"/>
            <p:nvPr/>
          </p:nvSpPr>
          <p:spPr>
            <a:xfrm>
              <a:off x="7542212" y="1219200"/>
              <a:ext cx="2743200" cy="3886200"/>
            </a:xfrm>
            <a:prstGeom prst="rect">
              <a:avLst/>
            </a:prstGeom>
            <a:noFill/>
            <a:ln>
              <a:solidFill>
                <a:schemeClr val="tx1">
                  <a:lumMod val="75000"/>
                </a:schemeClr>
              </a:solidFill>
            </a:ln>
          </p:spPr>
          <p:txBody>
            <a:bodyPr wrap="square" lIns="0" tIns="0" rIns="0" bIns="0" rtlCol="0">
              <a:noAutofit/>
            </a:bodyPr>
            <a:lstStyle/>
            <a:p>
              <a:pPr algn="ctr">
                <a:lnSpc>
                  <a:spcPct val="90000"/>
                </a:lnSpc>
              </a:pPr>
              <a:r>
                <a:rPr lang="en-US" sz="2000" dirty="0" err="1" smtClean="0"/>
                <a:t>MapReduce</a:t>
              </a:r>
              <a:r>
                <a:rPr lang="en-US" sz="2000" dirty="0" smtClean="0"/>
                <a:t> Job with Index</a:t>
              </a:r>
            </a:p>
          </p:txBody>
        </p:sp>
        <p:sp>
          <p:nvSpPr>
            <p:cNvPr id="50" name="TextBox 49"/>
            <p:cNvSpPr txBox="1"/>
            <p:nvPr/>
          </p:nvSpPr>
          <p:spPr>
            <a:xfrm>
              <a:off x="8151812" y="1752600"/>
              <a:ext cx="1524000" cy="381000"/>
            </a:xfrm>
            <a:prstGeom prst="rect">
              <a:avLst/>
            </a:prstGeom>
            <a:noFill/>
            <a:ln>
              <a:solidFill>
                <a:schemeClr val="tx1">
                  <a:lumMod val="75000"/>
                </a:schemeClr>
              </a:solidFill>
            </a:ln>
          </p:spPr>
          <p:txBody>
            <a:bodyPr wrap="square" lIns="0" tIns="0" rIns="0" bIns="0" rtlCol="0">
              <a:noAutofit/>
            </a:bodyPr>
            <a:lstStyle/>
            <a:p>
              <a:pPr marL="91440">
                <a:lnSpc>
                  <a:spcPct val="90000"/>
                </a:lnSpc>
              </a:pPr>
              <a:r>
                <a:rPr lang="en-US" sz="1600" dirty="0" smtClean="0"/>
                <a:t>Copy the index to distributed cache</a:t>
              </a:r>
            </a:p>
          </p:txBody>
        </p:sp>
        <p:sp>
          <p:nvSpPr>
            <p:cNvPr id="51" name="TextBox 50"/>
            <p:cNvSpPr txBox="1"/>
            <p:nvPr/>
          </p:nvSpPr>
          <p:spPr>
            <a:xfrm>
              <a:off x="8151812" y="2590800"/>
              <a:ext cx="1524000" cy="838200"/>
            </a:xfrm>
            <a:prstGeom prst="rect">
              <a:avLst/>
            </a:prstGeom>
            <a:noFill/>
            <a:ln>
              <a:solidFill>
                <a:schemeClr val="tx1">
                  <a:lumMod val="75000"/>
                </a:schemeClr>
              </a:solidFill>
            </a:ln>
          </p:spPr>
          <p:txBody>
            <a:bodyPr wrap="square" lIns="0" tIns="0" rIns="0" bIns="0" rtlCol="0">
              <a:noAutofit/>
            </a:bodyPr>
            <a:lstStyle/>
            <a:p>
              <a:pPr marL="91440">
                <a:lnSpc>
                  <a:spcPct val="90000"/>
                </a:lnSpc>
              </a:pPr>
              <a:r>
                <a:rPr lang="en-US" sz="1600" dirty="0" err="1" smtClean="0"/>
                <a:t>Mapper</a:t>
              </a:r>
              <a:r>
                <a:rPr lang="en-US" sz="1600" dirty="0" smtClean="0"/>
                <a:t> reads the index data for the corresponding HDFS block</a:t>
              </a:r>
            </a:p>
          </p:txBody>
        </p:sp>
        <p:sp>
          <p:nvSpPr>
            <p:cNvPr id="52" name="TextBox 51"/>
            <p:cNvSpPr txBox="1"/>
            <p:nvPr/>
          </p:nvSpPr>
          <p:spPr>
            <a:xfrm>
              <a:off x="8151812" y="3810000"/>
              <a:ext cx="1524000" cy="838200"/>
            </a:xfrm>
            <a:prstGeom prst="rect">
              <a:avLst/>
            </a:prstGeom>
            <a:noFill/>
            <a:ln>
              <a:solidFill>
                <a:schemeClr val="tx1">
                  <a:lumMod val="75000"/>
                </a:schemeClr>
              </a:solidFill>
            </a:ln>
          </p:spPr>
          <p:txBody>
            <a:bodyPr wrap="square" lIns="0" tIns="0" rIns="0" bIns="0" rtlCol="0">
              <a:noAutofit/>
            </a:bodyPr>
            <a:lstStyle/>
            <a:p>
              <a:pPr marL="91440">
                <a:lnSpc>
                  <a:spcPct val="90000"/>
                </a:lnSpc>
              </a:pPr>
              <a:r>
                <a:rPr lang="en-US" sz="1600" dirty="0" smtClean="0"/>
                <a:t>Process only those records that return hits from the index search</a:t>
              </a:r>
            </a:p>
          </p:txBody>
        </p:sp>
      </p:grpSp>
    </p:spTree>
    <p:extLst>
      <p:ext uri="{BB962C8B-B14F-4D97-AF65-F5344CB8AC3E}">
        <p14:creationId xmlns:p14="http://schemas.microsoft.com/office/powerpoint/2010/main" val="118547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Spatial Indexing used ?</a:t>
            </a:r>
            <a:endParaRPr lang="en-US" dirty="0"/>
          </a:p>
        </p:txBody>
      </p:sp>
      <p:sp>
        <p:nvSpPr>
          <p:cNvPr id="3" name="Content Placeholder 2"/>
          <p:cNvSpPr>
            <a:spLocks noGrp="1"/>
          </p:cNvSpPr>
          <p:nvPr>
            <p:ph idx="1"/>
          </p:nvPr>
        </p:nvSpPr>
        <p:spPr/>
        <p:txBody>
          <a:bodyPr/>
          <a:lstStyle/>
          <a:p>
            <a:r>
              <a:rPr lang="en-US" dirty="0" smtClean="0"/>
              <a:t>Performance of some of the Spatial processing operations can be improved by using spatial indexes</a:t>
            </a:r>
            <a:br>
              <a:rPr lang="en-US" dirty="0" smtClean="0"/>
            </a:br>
            <a:endParaRPr lang="en-US" dirty="0" smtClean="0"/>
          </a:p>
          <a:p>
            <a:r>
              <a:rPr lang="en-US" dirty="0" smtClean="0"/>
              <a:t>When the map-reduce job is created, user can specify whether to use or not use the spatial index</a:t>
            </a:r>
            <a:br>
              <a:rPr lang="en-US" dirty="0" smtClean="0"/>
            </a:br>
            <a:endParaRPr lang="en-US" dirty="0" smtClean="0"/>
          </a:p>
          <a:p>
            <a:r>
              <a:rPr lang="en-US" dirty="0" smtClean="0"/>
              <a:t>Spatial index data is placed in </a:t>
            </a:r>
            <a:r>
              <a:rPr lang="en-US" dirty="0" err="1" smtClean="0"/>
              <a:t>Hadoop</a:t>
            </a:r>
            <a:r>
              <a:rPr lang="en-US" dirty="0" smtClean="0"/>
              <a:t> Distributed Cache for fast access</a:t>
            </a:r>
          </a:p>
        </p:txBody>
      </p:sp>
    </p:spTree>
    <p:extLst>
      <p:ext uri="{BB962C8B-B14F-4D97-AF65-F5344CB8AC3E}">
        <p14:creationId xmlns:p14="http://schemas.microsoft.com/office/powerpoint/2010/main" val="27016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Grp="1" noChangeAspect="1" noChangeArrowheads="1"/>
          </p:cNvPicPr>
          <p:nvPr>
            <p:ph idx="1"/>
          </p:nvPr>
        </p:nvPicPr>
        <p:blipFill rotWithShape="1">
          <a:blip r:embed="rId2" cstate="print"/>
          <a:srcRect l="1" t="-1329" r="-42262" b="-19159"/>
          <a:stretch/>
        </p:blipFill>
        <p:spPr bwMode="auto">
          <a:xfrm>
            <a:off x="531662" y="1531265"/>
            <a:ext cx="7772550" cy="5284721"/>
          </a:xfrm>
          <a:prstGeom prst="rect">
            <a:avLst/>
          </a:prstGeom>
          <a:noFill/>
          <a:ln w="9525">
            <a:noFill/>
            <a:miter lim="800000"/>
            <a:headEnd/>
            <a:tailEnd/>
          </a:ln>
        </p:spPr>
      </p:pic>
      <p:sp>
        <p:nvSpPr>
          <p:cNvPr id="3" name="Content Placeholder 2"/>
          <p:cNvSpPr>
            <a:spLocks noGrp="1"/>
          </p:cNvSpPr>
          <p:nvPr>
            <p:ph type="body" sz="half" idx="2"/>
          </p:nvPr>
        </p:nvSpPr>
        <p:spPr>
          <a:xfrm>
            <a:off x="6256667" y="1524001"/>
            <a:ext cx="5492424" cy="4419600"/>
          </a:xfrm>
        </p:spPr>
        <p:txBody>
          <a:bodyPr/>
          <a:lstStyle/>
          <a:p>
            <a:pPr marL="457200" indent="-457200">
              <a:buFont typeface="Arial"/>
              <a:buChar char="•"/>
            </a:pPr>
            <a:r>
              <a:rPr lang="en-US" sz="2800" dirty="0" smtClean="0"/>
              <a:t>A sample J2EE application that can be deployed in Jetty </a:t>
            </a:r>
          </a:p>
          <a:p>
            <a:pPr lvl="1">
              <a:buFont typeface="Arial"/>
              <a:buChar char="•"/>
            </a:pPr>
            <a:r>
              <a:rPr lang="en-US" sz="2400" dirty="0" smtClean="0"/>
              <a:t>Create spatial indexes on data that is already loaded into HDFS</a:t>
            </a:r>
          </a:p>
          <a:p>
            <a:pPr marL="742950" lvl="1" indent="-285750">
              <a:buFont typeface="Arial"/>
              <a:buChar char="•"/>
            </a:pPr>
            <a:r>
              <a:rPr lang="en-US" sz="2400" dirty="0" smtClean="0"/>
              <a:t>Run </a:t>
            </a:r>
            <a:r>
              <a:rPr lang="en-US" sz="2400" dirty="0" err="1" smtClean="0"/>
              <a:t>Hadoop</a:t>
            </a:r>
            <a:r>
              <a:rPr lang="en-US" sz="2400" dirty="0" smtClean="0"/>
              <a:t> jobs to do spatial processing</a:t>
            </a:r>
          </a:p>
          <a:p>
            <a:pPr marL="1085850" lvl="2" indent="-171450">
              <a:buFont typeface="Arial"/>
              <a:buChar char="•"/>
            </a:pPr>
            <a:r>
              <a:rPr lang="en-US" sz="2000" dirty="0" smtClean="0"/>
              <a:t>This will create and run the categorization </a:t>
            </a:r>
            <a:r>
              <a:rPr lang="en-US" sz="2000" dirty="0" err="1" smtClean="0"/>
              <a:t>MapReduce</a:t>
            </a:r>
            <a:r>
              <a:rPr lang="en-US" sz="2000" dirty="0" smtClean="0"/>
              <a:t> job that can use a provided spatial index or read each input record</a:t>
            </a:r>
          </a:p>
          <a:p>
            <a:pPr marL="742950" lvl="1" indent="-285750">
              <a:buFont typeface="Arial"/>
              <a:buChar char="•"/>
            </a:pPr>
            <a:r>
              <a:rPr lang="en-US" sz="2400" dirty="0" smtClean="0"/>
              <a:t>Sample map application that can display results of a categorization job</a:t>
            </a:r>
            <a:endParaRPr lang="en-US" sz="2400" dirty="0"/>
          </a:p>
        </p:txBody>
      </p:sp>
      <p:sp>
        <p:nvSpPr>
          <p:cNvPr id="2" name="Title 1"/>
          <p:cNvSpPr>
            <a:spLocks noGrp="1"/>
          </p:cNvSpPr>
          <p:nvPr>
            <p:ph type="title"/>
          </p:nvPr>
        </p:nvSpPr>
        <p:spPr/>
        <p:txBody>
          <a:bodyPr/>
          <a:lstStyle/>
          <a:p>
            <a:r>
              <a:rPr lang="en-US" dirty="0" smtClean="0"/>
              <a:t>Spatial Server Console </a:t>
            </a:r>
            <a:endParaRPr lang="en-US" dirty="0"/>
          </a:p>
        </p:txBody>
      </p:sp>
    </p:spTree>
    <p:extLst>
      <p:ext uri="{BB962C8B-B14F-4D97-AF65-F5344CB8AC3E}">
        <p14:creationId xmlns:p14="http://schemas.microsoft.com/office/powerpoint/2010/main" val="364208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Graph and Spatial Analysis – It is about relationships</a:t>
            </a:r>
            <a:endParaRPr lang="en-US" dirty="0"/>
          </a:p>
        </p:txBody>
      </p:sp>
      <p:sp>
        <p:nvSpPr>
          <p:cNvPr id="8" name="Text Placeholder 7"/>
          <p:cNvSpPr>
            <a:spLocks noGrp="1"/>
          </p:cNvSpPr>
          <p:nvPr>
            <p:ph type="body" sz="quarter" idx="13"/>
          </p:nvPr>
        </p:nvSpPr>
        <p:spPr>
          <a:xfrm>
            <a:off x="2795931" y="1681016"/>
            <a:ext cx="8861082" cy="3962401"/>
          </a:xfrm>
        </p:spPr>
        <p:txBody>
          <a:bodyPr/>
          <a:lstStyle/>
          <a:p>
            <a:pPr marL="458788" indent="-457200">
              <a:buFont typeface="Arial"/>
              <a:buChar char="•"/>
            </a:pPr>
            <a:r>
              <a:rPr lang="en-US" sz="3200" dirty="0" smtClean="0"/>
              <a:t>Are things in the same </a:t>
            </a:r>
            <a:r>
              <a:rPr lang="en-US" sz="3600" dirty="0" smtClean="0"/>
              <a:t>location?  </a:t>
            </a:r>
            <a:r>
              <a:rPr lang="en-US" dirty="0" smtClean="0"/>
              <a:t>Who is the nearest?  </a:t>
            </a:r>
            <a:r>
              <a:rPr lang="en-US" sz="3200" dirty="0" smtClean="0"/>
              <a:t>What </a:t>
            </a:r>
            <a:r>
              <a:rPr lang="en-US" sz="4000" dirty="0" smtClean="0"/>
              <a:t>tax zone </a:t>
            </a:r>
            <a:r>
              <a:rPr lang="en-US" sz="3200" dirty="0" smtClean="0"/>
              <a:t>is this in?  </a:t>
            </a:r>
            <a:r>
              <a:rPr lang="en-US" sz="3200" dirty="0" smtClean="0">
                <a:solidFill>
                  <a:srgbClr val="FF0000"/>
                </a:solidFill>
              </a:rPr>
              <a:t>Where can deliver in </a:t>
            </a:r>
            <a:r>
              <a:rPr lang="en-US" sz="4000" dirty="0" smtClean="0">
                <a:solidFill>
                  <a:srgbClr val="FF0000"/>
                </a:solidFill>
              </a:rPr>
              <a:t>35 minutes</a:t>
            </a:r>
            <a:r>
              <a:rPr lang="en-US" sz="3200" dirty="0" smtClean="0">
                <a:solidFill>
                  <a:srgbClr val="FF0000"/>
                </a:solidFill>
              </a:rPr>
              <a:t>?</a:t>
            </a:r>
            <a:r>
              <a:rPr lang="en-US" dirty="0" smtClean="0"/>
              <a:t>  </a:t>
            </a:r>
            <a:r>
              <a:rPr lang="en-US" sz="3600" dirty="0" smtClean="0"/>
              <a:t>What is in my </a:t>
            </a:r>
            <a:r>
              <a:rPr lang="en-US" sz="4000" dirty="0" smtClean="0"/>
              <a:t>sales territory</a:t>
            </a:r>
            <a:r>
              <a:rPr lang="en-US" sz="3600" dirty="0" smtClean="0"/>
              <a:t>?  </a:t>
            </a:r>
            <a:r>
              <a:rPr lang="en-US" dirty="0" smtClean="0"/>
              <a:t>Is this built in a </a:t>
            </a:r>
            <a:r>
              <a:rPr lang="en-US" sz="3200" dirty="0" smtClean="0"/>
              <a:t>flood zone</a:t>
            </a:r>
            <a:r>
              <a:rPr lang="en-US" dirty="0" smtClean="0"/>
              <a:t>? </a:t>
            </a:r>
          </a:p>
          <a:p>
            <a:pPr marL="458788" indent="-457200">
              <a:buFont typeface="Arial"/>
              <a:buChar char="•"/>
            </a:pPr>
            <a:r>
              <a:rPr lang="en-US" sz="3200" dirty="0" smtClean="0"/>
              <a:t>Which supplier am I </a:t>
            </a:r>
            <a:r>
              <a:rPr lang="en-US" sz="4000" dirty="0" smtClean="0"/>
              <a:t>most dependent upon</a:t>
            </a:r>
            <a:r>
              <a:rPr lang="en-US" sz="3200" dirty="0" smtClean="0"/>
              <a:t>? </a:t>
            </a:r>
            <a:r>
              <a:rPr lang="en-US" sz="3200" dirty="0">
                <a:solidFill>
                  <a:srgbClr val="FF0000"/>
                </a:solidFill>
              </a:rPr>
              <a:t>Who is the most </a:t>
            </a:r>
            <a:r>
              <a:rPr lang="en-US" sz="4000" dirty="0">
                <a:solidFill>
                  <a:srgbClr val="FF0000"/>
                </a:solidFill>
              </a:rPr>
              <a:t>influential customer? </a:t>
            </a:r>
            <a:r>
              <a:rPr lang="en-US" dirty="0" smtClean="0"/>
              <a:t>Do my products appeal to certain </a:t>
            </a:r>
            <a:r>
              <a:rPr lang="en-US" sz="3600" dirty="0" smtClean="0"/>
              <a:t>communities</a:t>
            </a:r>
            <a:r>
              <a:rPr lang="en-US" dirty="0" smtClean="0"/>
              <a:t>?  </a:t>
            </a:r>
            <a:r>
              <a:rPr lang="en-US" sz="3200" dirty="0" smtClean="0"/>
              <a:t>What </a:t>
            </a:r>
            <a:r>
              <a:rPr lang="en-US" sz="4000" dirty="0" smtClean="0"/>
              <a:t>patterns</a:t>
            </a:r>
            <a:r>
              <a:rPr lang="en-US" sz="3200" dirty="0" smtClean="0"/>
              <a:t> are there in fraudulent behavior? </a:t>
            </a:r>
          </a:p>
          <a:p>
            <a:pPr marL="458788" lvl="3" indent="-457200">
              <a:buFont typeface="Arial"/>
              <a:buChar char="•"/>
            </a:pPr>
            <a:endParaRPr lang="en-US" dirty="0" smtClean="0"/>
          </a:p>
          <a:p>
            <a:pPr marL="458788" indent="-457200">
              <a:buFont typeface="Arial"/>
              <a:buChar char="•"/>
            </a:pPr>
            <a:endParaRPr lang="en-US" dirty="0"/>
          </a:p>
        </p:txBody>
      </p:sp>
      <p:pic>
        <p:nvPicPr>
          <p:cNvPr id="9" name="Picture 8"/>
          <p:cNvPicPr>
            <a:picLocks noChangeAspect="1"/>
          </p:cNvPicPr>
          <p:nvPr/>
        </p:nvPicPr>
        <p:blipFill rotWithShape="1">
          <a:blip r:embed="rId3"/>
          <a:srcRect l="38613"/>
          <a:stretch/>
        </p:blipFill>
        <p:spPr>
          <a:xfrm>
            <a:off x="340160" y="1870364"/>
            <a:ext cx="1934210" cy="3556000"/>
          </a:xfrm>
          <a:prstGeom prst="rect">
            <a:avLst/>
          </a:prstGeom>
        </p:spPr>
      </p:pic>
    </p:spTree>
    <p:extLst>
      <p:ext uri="{BB962C8B-B14F-4D97-AF65-F5344CB8AC3E}">
        <p14:creationId xmlns:p14="http://schemas.microsoft.com/office/powerpoint/2010/main" val="245000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212" y="1066800"/>
            <a:ext cx="10058400" cy="5029200"/>
          </a:xfrm>
          <a:prstGeom prst="rect">
            <a:avLst/>
          </a:prstGeom>
          <a:solidFill>
            <a:schemeClr val="accent6">
              <a:lumMod val="20000"/>
              <a:lumOff val="8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12" name="Rectangle 11"/>
          <p:cNvSpPr/>
          <p:nvPr/>
        </p:nvSpPr>
        <p:spPr>
          <a:xfrm>
            <a:off x="1370012" y="2438400"/>
            <a:ext cx="7315200" cy="990600"/>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smtClean="0">
                <a:solidFill>
                  <a:schemeClr val="bg2">
                    <a:lumMod val="10000"/>
                  </a:schemeClr>
                </a:solidFill>
              </a:rPr>
              <a:t>S&amp;G Java API</a:t>
            </a:r>
            <a:endParaRPr lang="en-US" b="1" dirty="0">
              <a:solidFill>
                <a:schemeClr val="bg2">
                  <a:lumMod val="10000"/>
                </a:schemeClr>
              </a:solidFill>
            </a:endParaRPr>
          </a:p>
        </p:txBody>
      </p:sp>
      <p:sp>
        <p:nvSpPr>
          <p:cNvPr id="6" name="Rectangle 5"/>
          <p:cNvSpPr/>
          <p:nvPr/>
        </p:nvSpPr>
        <p:spPr>
          <a:xfrm>
            <a:off x="1370012" y="4724400"/>
            <a:ext cx="7315200" cy="990600"/>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smtClean="0">
                <a:solidFill>
                  <a:schemeClr val="bg2">
                    <a:lumMod val="10000"/>
                  </a:schemeClr>
                </a:solidFill>
              </a:rPr>
              <a:t>HDFS</a:t>
            </a:r>
            <a:endParaRPr lang="en-US" b="1" dirty="0">
              <a:solidFill>
                <a:schemeClr val="bg2">
                  <a:lumMod val="10000"/>
                </a:schemeClr>
              </a:solidFill>
            </a:endParaRPr>
          </a:p>
        </p:txBody>
      </p:sp>
      <p:sp>
        <p:nvSpPr>
          <p:cNvPr id="7" name="Rectangle 6"/>
          <p:cNvSpPr/>
          <p:nvPr/>
        </p:nvSpPr>
        <p:spPr>
          <a:xfrm>
            <a:off x="1598612" y="4953000"/>
            <a:ext cx="2514600" cy="685800"/>
          </a:xfrm>
          <a:prstGeom prst="rect">
            <a:avLst/>
          </a:prstGeom>
          <a:solidFill>
            <a:schemeClr val="accent3"/>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smtClean="0">
                <a:solidFill>
                  <a:srgbClr val="FFFFFF"/>
                </a:solidFill>
              </a:rPr>
              <a:t>Spatial Content</a:t>
            </a:r>
            <a:endParaRPr lang="en-US" sz="1400" b="1" dirty="0" smtClean="0">
              <a:solidFill>
                <a:srgbClr val="FFFFFF"/>
              </a:solidFill>
            </a:endParaRPr>
          </a:p>
          <a:p>
            <a:pPr algn="ctr">
              <a:lnSpc>
                <a:spcPct val="90000"/>
              </a:lnSpc>
            </a:pPr>
            <a:r>
              <a:rPr lang="en-US" sz="1400" b="1" dirty="0" smtClean="0">
                <a:solidFill>
                  <a:srgbClr val="FFFFFF"/>
                </a:solidFill>
              </a:rPr>
              <a:t>(any format)</a:t>
            </a:r>
          </a:p>
        </p:txBody>
      </p:sp>
      <p:sp>
        <p:nvSpPr>
          <p:cNvPr id="10" name="Rectangle 9"/>
          <p:cNvSpPr/>
          <p:nvPr/>
        </p:nvSpPr>
        <p:spPr>
          <a:xfrm>
            <a:off x="1674812" y="2743200"/>
            <a:ext cx="2514600" cy="5334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rgbClr val="FFFFFF"/>
                </a:solidFill>
              </a:rPr>
              <a:t>Spatial Operators, Functions</a:t>
            </a:r>
          </a:p>
        </p:txBody>
      </p:sp>
      <p:sp>
        <p:nvSpPr>
          <p:cNvPr id="11" name="Rectangle 10"/>
          <p:cNvSpPr/>
          <p:nvPr/>
        </p:nvSpPr>
        <p:spPr>
          <a:xfrm>
            <a:off x="5561012" y="2743200"/>
            <a:ext cx="2895600" cy="5334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rgbClr val="FFFFFF"/>
                </a:solidFill>
              </a:rPr>
              <a:t>Spatial Enrichment, Categorization API</a:t>
            </a:r>
          </a:p>
        </p:txBody>
      </p:sp>
      <p:sp>
        <p:nvSpPr>
          <p:cNvPr id="14" name="Rectangle 13"/>
          <p:cNvSpPr/>
          <p:nvPr/>
        </p:nvSpPr>
        <p:spPr>
          <a:xfrm>
            <a:off x="1598612" y="1600200"/>
            <a:ext cx="2514600" cy="457200"/>
          </a:xfrm>
          <a:prstGeom prst="rect">
            <a:avLst/>
          </a:prstGeom>
          <a:solidFill>
            <a:srgbClr val="8DA6B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rgbClr val="FFFFFF"/>
                </a:solidFill>
              </a:rPr>
              <a:t>Mapper and Reducer</a:t>
            </a:r>
          </a:p>
          <a:p>
            <a:pPr algn="ctr">
              <a:lnSpc>
                <a:spcPct val="90000"/>
              </a:lnSpc>
            </a:pPr>
            <a:r>
              <a:rPr lang="en-US" sz="1400" b="1" dirty="0" smtClean="0">
                <a:solidFill>
                  <a:srgbClr val="FFFFFF"/>
                </a:solidFill>
              </a:rPr>
              <a:t>Classes</a:t>
            </a:r>
          </a:p>
        </p:txBody>
      </p:sp>
      <p:sp>
        <p:nvSpPr>
          <p:cNvPr id="16" name="Rectangle 15"/>
          <p:cNvSpPr/>
          <p:nvPr/>
        </p:nvSpPr>
        <p:spPr>
          <a:xfrm>
            <a:off x="5484812" y="5029200"/>
            <a:ext cx="2895600" cy="533400"/>
          </a:xfrm>
          <a:prstGeom prst="rect">
            <a:avLst/>
          </a:prstGeom>
          <a:solidFill>
            <a:schemeClr val="accent4"/>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rgbClr val="FFFFFF"/>
                </a:solidFill>
              </a:rPr>
              <a:t>Enrichments, Categorizations results</a:t>
            </a:r>
          </a:p>
        </p:txBody>
      </p:sp>
      <p:sp>
        <p:nvSpPr>
          <p:cNvPr id="17" name="Rectangle 16"/>
          <p:cNvSpPr/>
          <p:nvPr/>
        </p:nvSpPr>
        <p:spPr>
          <a:xfrm>
            <a:off x="5637212" y="1828800"/>
            <a:ext cx="2895600" cy="3810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err="1" smtClean="0">
                <a:solidFill>
                  <a:srgbClr val="FFFFFF"/>
                </a:solidFill>
              </a:rPr>
              <a:t>MapReduce</a:t>
            </a:r>
            <a:r>
              <a:rPr lang="en-US" sz="1400" b="1" dirty="0" smtClean="0">
                <a:solidFill>
                  <a:srgbClr val="FFFFFF"/>
                </a:solidFill>
              </a:rPr>
              <a:t> Framework, templates</a:t>
            </a:r>
          </a:p>
        </p:txBody>
      </p:sp>
      <p:sp>
        <p:nvSpPr>
          <p:cNvPr id="18" name="Rectangle 17"/>
          <p:cNvSpPr/>
          <p:nvPr/>
        </p:nvSpPr>
        <p:spPr>
          <a:xfrm>
            <a:off x="4570412" y="1219200"/>
            <a:ext cx="2895600" cy="381000"/>
          </a:xfrm>
          <a:prstGeom prst="rect">
            <a:avLst/>
          </a:prstGeom>
          <a:solidFill>
            <a:srgbClr val="8DA6B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rgbClr val="FFFFFF"/>
                </a:solidFill>
              </a:rPr>
              <a:t>Customer Application</a:t>
            </a:r>
          </a:p>
        </p:txBody>
      </p:sp>
      <p:sp>
        <p:nvSpPr>
          <p:cNvPr id="20" name="Freeform 19"/>
          <p:cNvSpPr/>
          <p:nvPr/>
        </p:nvSpPr>
        <p:spPr>
          <a:xfrm flipH="1">
            <a:off x="6856411" y="3276600"/>
            <a:ext cx="76200" cy="1600200"/>
          </a:xfrm>
          <a:custGeom>
            <a:avLst/>
            <a:gdLst>
              <a:gd name="connsiteX0" fmla="*/ 0 w 752820"/>
              <a:gd name="connsiteY0" fmla="*/ 0 h 1553378"/>
              <a:gd name="connsiteX1" fmla="*/ 694063 w 752820"/>
              <a:gd name="connsiteY1" fmla="*/ 638978 h 1553378"/>
              <a:gd name="connsiteX2" fmla="*/ 352540 w 752820"/>
              <a:gd name="connsiteY2" fmla="*/ 1553378 h 1553378"/>
              <a:gd name="connsiteX3" fmla="*/ 352540 w 752820"/>
              <a:gd name="connsiteY3" fmla="*/ 1553378 h 1553378"/>
            </a:gdLst>
            <a:ahLst/>
            <a:cxnLst>
              <a:cxn ang="0">
                <a:pos x="connsiteX0" y="connsiteY0"/>
              </a:cxn>
              <a:cxn ang="0">
                <a:pos x="connsiteX1" y="connsiteY1"/>
              </a:cxn>
              <a:cxn ang="0">
                <a:pos x="connsiteX2" y="connsiteY2"/>
              </a:cxn>
              <a:cxn ang="0">
                <a:pos x="connsiteX3" y="connsiteY3"/>
              </a:cxn>
            </a:cxnLst>
            <a:rect l="l" t="t" r="r" b="b"/>
            <a:pathLst>
              <a:path w="752820" h="1553378">
                <a:moveTo>
                  <a:pt x="0" y="0"/>
                </a:moveTo>
                <a:cubicBezTo>
                  <a:pt x="317653" y="190041"/>
                  <a:pt x="635306" y="380082"/>
                  <a:pt x="694063" y="638978"/>
                </a:cubicBezTo>
                <a:cubicBezTo>
                  <a:pt x="752820" y="897874"/>
                  <a:pt x="352540" y="1553378"/>
                  <a:pt x="352540" y="1553378"/>
                </a:cubicBezTo>
                <a:lnTo>
                  <a:pt x="352540" y="1553378"/>
                </a:lnTo>
              </a:path>
            </a:pathLst>
          </a:custGeom>
          <a:ln w="19050">
            <a:solidFill>
              <a:schemeClr val="tx1">
                <a:lumMod val="75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10000"/>
                </a:schemeClr>
              </a:solidFill>
            </a:endParaRPr>
          </a:p>
        </p:txBody>
      </p:sp>
      <p:sp>
        <p:nvSpPr>
          <p:cNvPr id="8" name="Rectangle 7"/>
          <p:cNvSpPr/>
          <p:nvPr/>
        </p:nvSpPr>
        <p:spPr>
          <a:xfrm>
            <a:off x="3960812" y="4114800"/>
            <a:ext cx="2514600" cy="381000"/>
          </a:xfrm>
          <a:prstGeom prst="rect">
            <a:avLst/>
          </a:prstGeom>
          <a:solidFill>
            <a:srgbClr val="8DA6B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err="1" smtClean="0">
                <a:solidFill>
                  <a:srgbClr val="FFFFFF"/>
                </a:solidFill>
              </a:rPr>
              <a:t>RecordReader</a:t>
            </a:r>
            <a:r>
              <a:rPr lang="en-US" sz="1400" b="1" dirty="0" smtClean="0">
                <a:solidFill>
                  <a:srgbClr val="FFFFFF"/>
                </a:solidFill>
              </a:rPr>
              <a:t> class</a:t>
            </a:r>
          </a:p>
        </p:txBody>
      </p:sp>
      <p:sp>
        <p:nvSpPr>
          <p:cNvPr id="9" name="Rectangle 8"/>
          <p:cNvSpPr/>
          <p:nvPr/>
        </p:nvSpPr>
        <p:spPr>
          <a:xfrm>
            <a:off x="3960812" y="3505200"/>
            <a:ext cx="2514600" cy="381000"/>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err="1" smtClean="0">
                <a:solidFill>
                  <a:schemeClr val="bg2">
                    <a:lumMod val="10000"/>
                  </a:schemeClr>
                </a:solidFill>
              </a:rPr>
              <a:t>GeoJSON</a:t>
            </a:r>
            <a:r>
              <a:rPr lang="en-US" sz="1400" b="1" dirty="0" smtClean="0">
                <a:solidFill>
                  <a:schemeClr val="bg2">
                    <a:lumMod val="10000"/>
                  </a:schemeClr>
                </a:solidFill>
              </a:rPr>
              <a:t>, </a:t>
            </a:r>
            <a:r>
              <a:rPr lang="en-US" sz="1400" b="1" dirty="0" err="1" smtClean="0">
                <a:solidFill>
                  <a:schemeClr val="bg2">
                    <a:lumMod val="10000"/>
                  </a:schemeClr>
                </a:solidFill>
              </a:rPr>
              <a:t>JGeometry</a:t>
            </a:r>
            <a:r>
              <a:rPr lang="en-US" sz="1400" b="1" dirty="0" smtClean="0">
                <a:solidFill>
                  <a:schemeClr val="bg2">
                    <a:lumMod val="10000"/>
                  </a:schemeClr>
                </a:solidFill>
              </a:rPr>
              <a:t> format</a:t>
            </a:r>
          </a:p>
        </p:txBody>
      </p:sp>
      <p:sp>
        <p:nvSpPr>
          <p:cNvPr id="21" name="Rectangle 20"/>
          <p:cNvSpPr/>
          <p:nvPr/>
        </p:nvSpPr>
        <p:spPr>
          <a:xfrm>
            <a:off x="6704012" y="3657600"/>
            <a:ext cx="2438400" cy="3810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err="1" smtClean="0">
                <a:solidFill>
                  <a:srgbClr val="FFFFFF"/>
                </a:solidFill>
              </a:rPr>
              <a:t>GeoNames</a:t>
            </a:r>
            <a:r>
              <a:rPr lang="en-US" sz="1400" b="1" dirty="0" smtClean="0">
                <a:solidFill>
                  <a:srgbClr val="FFFFFF"/>
                </a:solidFill>
              </a:rPr>
              <a:t> and Hierarchy data</a:t>
            </a:r>
          </a:p>
        </p:txBody>
      </p:sp>
      <p:sp>
        <p:nvSpPr>
          <p:cNvPr id="23" name="Rectangle 22"/>
          <p:cNvSpPr/>
          <p:nvPr/>
        </p:nvSpPr>
        <p:spPr>
          <a:xfrm>
            <a:off x="7620310" y="1143000"/>
            <a:ext cx="1671774" cy="4572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rgbClr val="FFFFFF"/>
                </a:solidFill>
              </a:rPr>
              <a:t>Sample </a:t>
            </a:r>
          </a:p>
          <a:p>
            <a:pPr algn="ctr">
              <a:lnSpc>
                <a:spcPct val="90000"/>
              </a:lnSpc>
            </a:pPr>
            <a:r>
              <a:rPr lang="en-US" sz="1400" b="1" dirty="0" smtClean="0">
                <a:solidFill>
                  <a:srgbClr val="FFFFFF"/>
                </a:solidFill>
              </a:rPr>
              <a:t>Console Application</a:t>
            </a:r>
          </a:p>
        </p:txBody>
      </p:sp>
      <p:sp>
        <p:nvSpPr>
          <p:cNvPr id="25" name="Title 24"/>
          <p:cNvSpPr>
            <a:spLocks noGrp="1"/>
          </p:cNvSpPr>
          <p:nvPr>
            <p:ph type="title"/>
          </p:nvPr>
        </p:nvSpPr>
        <p:spPr>
          <a:xfrm>
            <a:off x="531812" y="609600"/>
            <a:ext cx="11125200" cy="431800"/>
          </a:xfrm>
        </p:spPr>
        <p:txBody>
          <a:bodyPr/>
          <a:lstStyle/>
          <a:p>
            <a:r>
              <a:rPr lang="en-US" dirty="0" smtClean="0"/>
              <a:t>Big Data Spatial and Graph</a:t>
            </a:r>
            <a:br>
              <a:rPr lang="en-US" dirty="0" smtClean="0"/>
            </a:br>
            <a:r>
              <a:rPr lang="en-US" sz="2400" dirty="0" smtClean="0"/>
              <a:t>Spatial Vector Processing Framework</a:t>
            </a:r>
            <a:endParaRPr lang="en-US" dirty="0"/>
          </a:p>
        </p:txBody>
      </p:sp>
      <p:grpSp>
        <p:nvGrpSpPr>
          <p:cNvPr id="35" name="Group 34"/>
          <p:cNvGrpSpPr/>
          <p:nvPr/>
        </p:nvGrpSpPr>
        <p:grpSpPr>
          <a:xfrm>
            <a:off x="10590212" y="2895600"/>
            <a:ext cx="1295400" cy="1066800"/>
            <a:chOff x="10666412" y="3200400"/>
            <a:chExt cx="1295400" cy="1066800"/>
          </a:xfrm>
        </p:grpSpPr>
        <p:sp>
          <p:nvSpPr>
            <p:cNvPr id="27" name="Rectangle 26"/>
            <p:cNvSpPr/>
            <p:nvPr/>
          </p:nvSpPr>
          <p:spPr>
            <a:xfrm>
              <a:off x="10666412" y="3200400"/>
              <a:ext cx="304800" cy="152400"/>
            </a:xfrm>
            <a:prstGeom prst="rect">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TextBox 27"/>
            <p:cNvSpPr txBox="1"/>
            <p:nvPr/>
          </p:nvSpPr>
          <p:spPr>
            <a:xfrm>
              <a:off x="11047412" y="3200400"/>
              <a:ext cx="914400" cy="152400"/>
            </a:xfrm>
            <a:prstGeom prst="rect">
              <a:avLst/>
            </a:prstGeom>
            <a:noFill/>
          </p:spPr>
          <p:txBody>
            <a:bodyPr wrap="square" lIns="0" tIns="0" rIns="0" bIns="0" rtlCol="0">
              <a:noAutofit/>
            </a:bodyPr>
            <a:lstStyle/>
            <a:p>
              <a:pPr>
                <a:lnSpc>
                  <a:spcPct val="90000"/>
                </a:lnSpc>
              </a:pPr>
              <a:r>
                <a:rPr lang="en-US" sz="1100" dirty="0" smtClean="0"/>
                <a:t>Customer data</a:t>
              </a:r>
            </a:p>
          </p:txBody>
        </p:sp>
        <p:sp>
          <p:nvSpPr>
            <p:cNvPr id="29" name="Rectangle 28"/>
            <p:cNvSpPr/>
            <p:nvPr/>
          </p:nvSpPr>
          <p:spPr>
            <a:xfrm>
              <a:off x="10666412" y="3505200"/>
              <a:ext cx="304800" cy="152400"/>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TextBox 29"/>
            <p:cNvSpPr txBox="1"/>
            <p:nvPr/>
          </p:nvSpPr>
          <p:spPr>
            <a:xfrm>
              <a:off x="11047412" y="3505200"/>
              <a:ext cx="914400" cy="152400"/>
            </a:xfrm>
            <a:prstGeom prst="rect">
              <a:avLst/>
            </a:prstGeom>
            <a:noFill/>
          </p:spPr>
          <p:txBody>
            <a:bodyPr wrap="square" lIns="0" tIns="0" rIns="0" bIns="0" rtlCol="0">
              <a:noAutofit/>
            </a:bodyPr>
            <a:lstStyle/>
            <a:p>
              <a:pPr>
                <a:lnSpc>
                  <a:spcPct val="90000"/>
                </a:lnSpc>
              </a:pPr>
              <a:r>
                <a:rPr lang="en-US" sz="1100" dirty="0" smtClean="0"/>
                <a:t>Generated data</a:t>
              </a:r>
            </a:p>
          </p:txBody>
        </p:sp>
        <p:sp>
          <p:nvSpPr>
            <p:cNvPr id="31" name="Rectangle 30"/>
            <p:cNvSpPr/>
            <p:nvPr/>
          </p:nvSpPr>
          <p:spPr>
            <a:xfrm>
              <a:off x="10666412" y="3810000"/>
              <a:ext cx="304800" cy="152400"/>
            </a:xfrm>
            <a:prstGeom prst="rect">
              <a:avLst/>
            </a:prstGeom>
            <a:solidFill>
              <a:srgbClr val="FF0000"/>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TextBox 31"/>
            <p:cNvSpPr txBox="1"/>
            <p:nvPr/>
          </p:nvSpPr>
          <p:spPr>
            <a:xfrm>
              <a:off x="11047412" y="3810000"/>
              <a:ext cx="914400" cy="152400"/>
            </a:xfrm>
            <a:prstGeom prst="rect">
              <a:avLst/>
            </a:prstGeom>
            <a:noFill/>
          </p:spPr>
          <p:txBody>
            <a:bodyPr wrap="square" lIns="0" tIns="0" rIns="0" bIns="0" rtlCol="0">
              <a:noAutofit/>
            </a:bodyPr>
            <a:lstStyle/>
            <a:p>
              <a:pPr>
                <a:lnSpc>
                  <a:spcPct val="90000"/>
                </a:lnSpc>
              </a:pPr>
              <a:r>
                <a:rPr lang="en-US" sz="1100" dirty="0" smtClean="0"/>
                <a:t>Oracle Provided</a:t>
              </a:r>
            </a:p>
          </p:txBody>
        </p:sp>
        <p:sp>
          <p:nvSpPr>
            <p:cNvPr id="33" name="Rectangle 32"/>
            <p:cNvSpPr/>
            <p:nvPr/>
          </p:nvSpPr>
          <p:spPr>
            <a:xfrm>
              <a:off x="10666412" y="4114800"/>
              <a:ext cx="304800" cy="1524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4" name="TextBox 33"/>
            <p:cNvSpPr txBox="1"/>
            <p:nvPr/>
          </p:nvSpPr>
          <p:spPr>
            <a:xfrm>
              <a:off x="11047412" y="4114800"/>
              <a:ext cx="914400" cy="152400"/>
            </a:xfrm>
            <a:prstGeom prst="rect">
              <a:avLst/>
            </a:prstGeom>
            <a:noFill/>
          </p:spPr>
          <p:txBody>
            <a:bodyPr wrap="square" lIns="0" tIns="0" rIns="0" bIns="0" rtlCol="0">
              <a:noAutofit/>
            </a:bodyPr>
            <a:lstStyle/>
            <a:p>
              <a:pPr>
                <a:lnSpc>
                  <a:spcPct val="90000"/>
                </a:lnSpc>
              </a:pPr>
              <a:r>
                <a:rPr lang="en-US" sz="1100" dirty="0" smtClean="0"/>
                <a:t>Customer code</a:t>
              </a:r>
            </a:p>
          </p:txBody>
        </p:sp>
      </p:grpSp>
      <p:cxnSp>
        <p:nvCxnSpPr>
          <p:cNvPr id="37" name="Straight Arrow Connector 36"/>
          <p:cNvCxnSpPr/>
          <p:nvPr/>
        </p:nvCxnSpPr>
        <p:spPr>
          <a:xfrm flipV="1">
            <a:off x="4037012" y="4495800"/>
            <a:ext cx="228600" cy="457200"/>
          </a:xfrm>
          <a:prstGeom prst="straightConnector1">
            <a:avLst/>
          </a:prstGeom>
          <a:ln w="19050">
            <a:solidFill>
              <a:schemeClr val="tx1">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0"/>
            <a:endCxn id="9" idx="2"/>
          </p:cNvCxnSpPr>
          <p:nvPr/>
        </p:nvCxnSpPr>
        <p:spPr>
          <a:xfrm flipV="1">
            <a:off x="5218112" y="3886200"/>
            <a:ext cx="0" cy="2286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1"/>
          </p:cNvCxnSpPr>
          <p:nvPr/>
        </p:nvCxnSpPr>
        <p:spPr>
          <a:xfrm flipH="1" flipV="1">
            <a:off x="3503612" y="3276600"/>
            <a:ext cx="457200" cy="419100"/>
          </a:xfrm>
          <a:prstGeom prst="straightConnector1">
            <a:avLst/>
          </a:prstGeom>
          <a:ln w="19050">
            <a:solidFill>
              <a:schemeClr val="tx1">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894012" y="2057400"/>
            <a:ext cx="0" cy="381000"/>
          </a:xfrm>
          <a:prstGeom prst="straightConnector1">
            <a:avLst/>
          </a:prstGeom>
          <a:ln w="19050">
            <a:solidFill>
              <a:schemeClr val="tx1">
                <a:lumMod val="75000"/>
              </a:schemeClr>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018212" y="1600200"/>
            <a:ext cx="0" cy="2286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075612" y="1600200"/>
            <a:ext cx="0" cy="2286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932612" y="2209800"/>
            <a:ext cx="0" cy="2286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9" idx="3"/>
          </p:cNvCxnSpPr>
          <p:nvPr/>
        </p:nvCxnSpPr>
        <p:spPr>
          <a:xfrm flipV="1">
            <a:off x="6475412" y="3276600"/>
            <a:ext cx="228600" cy="419100"/>
          </a:xfrm>
          <a:prstGeom prst="straightConnector1">
            <a:avLst/>
          </a:prstGeom>
          <a:ln w="19050">
            <a:solidFill>
              <a:schemeClr val="tx1">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18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Server</a:t>
            </a:r>
            <a:endParaRPr lang="en-US" dirty="0"/>
          </a:p>
        </p:txBody>
      </p:sp>
      <p:sp>
        <p:nvSpPr>
          <p:cNvPr id="3" name="Content Placeholder 2"/>
          <p:cNvSpPr>
            <a:spLocks noGrp="1"/>
          </p:cNvSpPr>
          <p:nvPr>
            <p:ph idx="1"/>
          </p:nvPr>
        </p:nvSpPr>
        <p:spPr/>
        <p:txBody>
          <a:bodyPr/>
          <a:lstStyle/>
          <a:p>
            <a:r>
              <a:rPr lang="en-US" dirty="0" smtClean="0"/>
              <a:t>HDFS storage for the image or raster files</a:t>
            </a:r>
          </a:p>
          <a:p>
            <a:pPr lvl="1"/>
            <a:r>
              <a:rPr lang="en-US" dirty="0" smtClean="0"/>
              <a:t>We can support dozens of file formats (GDAL supported formats)</a:t>
            </a:r>
          </a:p>
          <a:p>
            <a:pPr lvl="1"/>
            <a:r>
              <a:rPr lang="en-US" dirty="0" smtClean="0"/>
              <a:t>Images are geo-referenced</a:t>
            </a:r>
          </a:p>
          <a:p>
            <a:pPr lvl="1"/>
            <a:r>
              <a:rPr lang="en-US" dirty="0" smtClean="0"/>
              <a:t>Images can be in different coordinate systems and resolutions</a:t>
            </a:r>
          </a:p>
          <a:p>
            <a:r>
              <a:rPr lang="en-US" dirty="0" smtClean="0"/>
              <a:t>Three main capabilities</a:t>
            </a:r>
          </a:p>
          <a:p>
            <a:pPr lvl="1"/>
            <a:r>
              <a:rPr lang="en-US" dirty="0" smtClean="0"/>
              <a:t>Loader to load raster data from NFS to HDFS</a:t>
            </a:r>
          </a:p>
          <a:p>
            <a:pPr lvl="1"/>
            <a:r>
              <a:rPr lang="en-US" dirty="0" smtClean="0"/>
              <a:t>Mosaic and subset operations based on a virtual mosaic</a:t>
            </a:r>
          </a:p>
          <a:p>
            <a:pPr lvl="1"/>
            <a:r>
              <a:rPr lang="en-US" dirty="0" smtClean="0"/>
              <a:t>Image processing framework for raster analysis</a:t>
            </a:r>
          </a:p>
        </p:txBody>
      </p:sp>
    </p:spTree>
    <p:extLst>
      <p:ext uri="{BB962C8B-B14F-4D97-AF65-F5344CB8AC3E}">
        <p14:creationId xmlns:p14="http://schemas.microsoft.com/office/powerpoint/2010/main" val="83231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10590212" y="2895600"/>
            <a:ext cx="1295400" cy="1066800"/>
            <a:chOff x="10666412" y="3200400"/>
            <a:chExt cx="1295400" cy="1066800"/>
          </a:xfrm>
        </p:grpSpPr>
        <p:sp>
          <p:nvSpPr>
            <p:cNvPr id="21" name="Rectangle 20"/>
            <p:cNvSpPr/>
            <p:nvPr/>
          </p:nvSpPr>
          <p:spPr>
            <a:xfrm>
              <a:off x="10666412" y="3200400"/>
              <a:ext cx="304800" cy="152400"/>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TextBox 23"/>
            <p:cNvSpPr txBox="1"/>
            <p:nvPr/>
          </p:nvSpPr>
          <p:spPr>
            <a:xfrm>
              <a:off x="11047412" y="3200400"/>
              <a:ext cx="914400" cy="152400"/>
            </a:xfrm>
            <a:prstGeom prst="rect">
              <a:avLst/>
            </a:prstGeom>
            <a:noFill/>
          </p:spPr>
          <p:txBody>
            <a:bodyPr wrap="square" lIns="0" tIns="0" rIns="0" bIns="0" rtlCol="0">
              <a:noAutofit/>
            </a:bodyPr>
            <a:lstStyle/>
            <a:p>
              <a:pPr>
                <a:lnSpc>
                  <a:spcPct val="90000"/>
                </a:lnSpc>
              </a:pPr>
              <a:r>
                <a:rPr lang="en-US" sz="1100" dirty="0" smtClean="0"/>
                <a:t>Customer data</a:t>
              </a:r>
            </a:p>
          </p:txBody>
        </p:sp>
        <p:sp>
          <p:nvSpPr>
            <p:cNvPr id="26" name="Rectangle 25"/>
            <p:cNvSpPr/>
            <p:nvPr/>
          </p:nvSpPr>
          <p:spPr>
            <a:xfrm>
              <a:off x="10666412" y="3505200"/>
              <a:ext cx="304800" cy="152400"/>
            </a:xfrm>
            <a:prstGeom prst="rect">
              <a:avLst/>
            </a:prstGeom>
            <a:solidFill>
              <a:srgbClr val="4657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TextBox 29"/>
            <p:cNvSpPr txBox="1"/>
            <p:nvPr/>
          </p:nvSpPr>
          <p:spPr>
            <a:xfrm>
              <a:off x="11047412" y="3505200"/>
              <a:ext cx="914400" cy="152400"/>
            </a:xfrm>
            <a:prstGeom prst="rect">
              <a:avLst/>
            </a:prstGeom>
            <a:noFill/>
          </p:spPr>
          <p:txBody>
            <a:bodyPr wrap="square" lIns="0" tIns="0" rIns="0" bIns="0" rtlCol="0">
              <a:noAutofit/>
            </a:bodyPr>
            <a:lstStyle/>
            <a:p>
              <a:pPr>
                <a:lnSpc>
                  <a:spcPct val="90000"/>
                </a:lnSpc>
              </a:pPr>
              <a:r>
                <a:rPr lang="en-US" sz="1100" dirty="0" smtClean="0"/>
                <a:t>Generated data</a:t>
              </a:r>
            </a:p>
          </p:txBody>
        </p:sp>
        <p:sp>
          <p:nvSpPr>
            <p:cNvPr id="31" name="Rectangle 30"/>
            <p:cNvSpPr/>
            <p:nvPr/>
          </p:nvSpPr>
          <p:spPr>
            <a:xfrm>
              <a:off x="10666412" y="3810000"/>
              <a:ext cx="304800" cy="152400"/>
            </a:xfrm>
            <a:prstGeom prst="rect">
              <a:avLst/>
            </a:prstGeom>
            <a:solidFill>
              <a:srgbClr val="FF0000"/>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TextBox 31"/>
            <p:cNvSpPr txBox="1"/>
            <p:nvPr/>
          </p:nvSpPr>
          <p:spPr>
            <a:xfrm>
              <a:off x="11047412" y="3810000"/>
              <a:ext cx="914400" cy="152400"/>
            </a:xfrm>
            <a:prstGeom prst="rect">
              <a:avLst/>
            </a:prstGeom>
            <a:noFill/>
          </p:spPr>
          <p:txBody>
            <a:bodyPr wrap="square" lIns="0" tIns="0" rIns="0" bIns="0" rtlCol="0">
              <a:noAutofit/>
            </a:bodyPr>
            <a:lstStyle/>
            <a:p>
              <a:pPr>
                <a:lnSpc>
                  <a:spcPct val="90000"/>
                </a:lnSpc>
              </a:pPr>
              <a:r>
                <a:rPr lang="en-US" sz="1100" dirty="0" smtClean="0"/>
                <a:t>Oracle Provided</a:t>
              </a:r>
            </a:p>
          </p:txBody>
        </p:sp>
        <p:sp>
          <p:nvSpPr>
            <p:cNvPr id="33" name="Rectangle 32"/>
            <p:cNvSpPr/>
            <p:nvPr/>
          </p:nvSpPr>
          <p:spPr>
            <a:xfrm>
              <a:off x="10666412" y="4114800"/>
              <a:ext cx="304800" cy="152400"/>
            </a:xfrm>
            <a:prstGeom prst="rect">
              <a:avLst/>
            </a:prstGeom>
            <a:solidFill>
              <a:schemeClr val="accent4">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4" name="TextBox 33"/>
            <p:cNvSpPr txBox="1"/>
            <p:nvPr/>
          </p:nvSpPr>
          <p:spPr>
            <a:xfrm>
              <a:off x="11047412" y="4114800"/>
              <a:ext cx="914400" cy="152400"/>
            </a:xfrm>
            <a:prstGeom prst="rect">
              <a:avLst/>
            </a:prstGeom>
            <a:noFill/>
          </p:spPr>
          <p:txBody>
            <a:bodyPr wrap="square" lIns="0" tIns="0" rIns="0" bIns="0" rtlCol="0">
              <a:noAutofit/>
            </a:bodyPr>
            <a:lstStyle/>
            <a:p>
              <a:pPr>
                <a:lnSpc>
                  <a:spcPct val="90000"/>
                </a:lnSpc>
              </a:pPr>
              <a:r>
                <a:rPr lang="en-US" sz="1100" dirty="0" smtClean="0"/>
                <a:t>Customer code</a:t>
              </a:r>
            </a:p>
          </p:txBody>
        </p:sp>
      </p:grpSp>
      <p:grpSp>
        <p:nvGrpSpPr>
          <p:cNvPr id="3" name="Group 52"/>
          <p:cNvGrpSpPr/>
          <p:nvPr/>
        </p:nvGrpSpPr>
        <p:grpSpPr>
          <a:xfrm>
            <a:off x="303212" y="1066800"/>
            <a:ext cx="10058400" cy="5029200"/>
            <a:chOff x="303212" y="990600"/>
            <a:chExt cx="10058400" cy="5029200"/>
          </a:xfrm>
        </p:grpSpPr>
        <p:sp>
          <p:nvSpPr>
            <p:cNvPr id="4" name="Rectangle 3"/>
            <p:cNvSpPr/>
            <p:nvPr/>
          </p:nvSpPr>
          <p:spPr>
            <a:xfrm>
              <a:off x="303212" y="990600"/>
              <a:ext cx="10058400" cy="5029200"/>
            </a:xfrm>
            <a:prstGeom prst="rect">
              <a:avLst/>
            </a:prstGeom>
            <a:solidFill>
              <a:schemeClr val="accent6">
                <a:lumMod val="20000"/>
                <a:lumOff val="80000"/>
              </a:schemeClr>
            </a:solidFill>
            <a:ln w="19050">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ectangle 11"/>
            <p:cNvSpPr/>
            <p:nvPr/>
          </p:nvSpPr>
          <p:spPr>
            <a:xfrm>
              <a:off x="3198812" y="2743200"/>
              <a:ext cx="6096000" cy="990600"/>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smtClean="0">
                  <a:solidFill>
                    <a:schemeClr val="bg2">
                      <a:lumMod val="10000"/>
                    </a:schemeClr>
                  </a:solidFill>
                </a:rPr>
                <a:t>S&amp;G Java API</a:t>
              </a:r>
              <a:endParaRPr lang="en-US" b="1" dirty="0">
                <a:solidFill>
                  <a:schemeClr val="bg2">
                    <a:lumMod val="10000"/>
                  </a:schemeClr>
                </a:solidFill>
              </a:endParaRPr>
            </a:p>
          </p:txBody>
        </p:sp>
        <p:sp>
          <p:nvSpPr>
            <p:cNvPr id="6" name="Rectangle 5"/>
            <p:cNvSpPr/>
            <p:nvPr/>
          </p:nvSpPr>
          <p:spPr>
            <a:xfrm>
              <a:off x="3351212" y="4267200"/>
              <a:ext cx="5943600" cy="1447800"/>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smtClean="0">
                  <a:solidFill>
                    <a:schemeClr val="bg2">
                      <a:lumMod val="10000"/>
                    </a:schemeClr>
                  </a:solidFill>
                </a:rPr>
                <a:t>HDFS</a:t>
              </a:r>
              <a:endParaRPr lang="en-US" b="1" dirty="0">
                <a:solidFill>
                  <a:schemeClr val="bg2">
                    <a:lumMod val="10000"/>
                  </a:schemeClr>
                </a:solidFill>
              </a:endParaRPr>
            </a:p>
          </p:txBody>
        </p:sp>
        <p:sp>
          <p:nvSpPr>
            <p:cNvPr id="7" name="Rectangle 6"/>
            <p:cNvSpPr/>
            <p:nvPr/>
          </p:nvSpPr>
          <p:spPr>
            <a:xfrm>
              <a:off x="1293812" y="5029200"/>
              <a:ext cx="1828800" cy="6858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chemeClr val="bg1"/>
                  </a:solidFill>
                </a:rPr>
                <a:t>GDAL Loader</a:t>
              </a:r>
            </a:p>
            <a:p>
              <a:pPr algn="ctr">
                <a:lnSpc>
                  <a:spcPct val="90000"/>
                </a:lnSpc>
              </a:pPr>
              <a:r>
                <a:rPr lang="en-US" sz="1400" b="1" dirty="0" smtClean="0">
                  <a:solidFill>
                    <a:schemeClr val="bg1"/>
                  </a:solidFill>
                </a:rPr>
                <a:t>(GDAL formats)</a:t>
              </a:r>
            </a:p>
          </p:txBody>
        </p:sp>
        <p:sp>
          <p:nvSpPr>
            <p:cNvPr id="10" name="Rectangle 9"/>
            <p:cNvSpPr/>
            <p:nvPr/>
          </p:nvSpPr>
          <p:spPr>
            <a:xfrm>
              <a:off x="3503612" y="3048000"/>
              <a:ext cx="1371600" cy="5334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chemeClr val="bg1"/>
                  </a:solidFill>
                </a:rPr>
                <a:t>Subset</a:t>
              </a:r>
            </a:p>
          </p:txBody>
        </p:sp>
        <p:sp>
          <p:nvSpPr>
            <p:cNvPr id="11" name="Rectangle 10"/>
            <p:cNvSpPr/>
            <p:nvPr/>
          </p:nvSpPr>
          <p:spPr>
            <a:xfrm>
              <a:off x="6551612" y="3048000"/>
              <a:ext cx="2209800" cy="533400"/>
            </a:xfrm>
            <a:prstGeom prst="rect">
              <a:avLst/>
            </a:prstGeom>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chemeClr val="bg1"/>
                  </a:solidFill>
                </a:rPr>
                <a:t>Raster Analysis API</a:t>
              </a:r>
            </a:p>
          </p:txBody>
        </p:sp>
        <p:sp>
          <p:nvSpPr>
            <p:cNvPr id="16" name="Rectangle 15"/>
            <p:cNvSpPr/>
            <p:nvPr/>
          </p:nvSpPr>
          <p:spPr>
            <a:xfrm>
              <a:off x="4265612" y="5105400"/>
              <a:ext cx="2057400" cy="533400"/>
            </a:xfrm>
            <a:prstGeom prst="rect">
              <a:avLst/>
            </a:prstGeom>
            <a:solidFill>
              <a:srgbClr val="FF77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err="1" smtClean="0">
                  <a:solidFill>
                    <a:srgbClr val="FFFFFF"/>
                  </a:solidFill>
                </a:rPr>
                <a:t>Rasters</a:t>
              </a:r>
              <a:endParaRPr lang="en-US" sz="1400" b="1" dirty="0" smtClean="0">
                <a:solidFill>
                  <a:srgbClr val="FFFFFF"/>
                </a:solidFill>
              </a:endParaRPr>
            </a:p>
          </p:txBody>
        </p:sp>
        <p:sp>
          <p:nvSpPr>
            <p:cNvPr id="17" name="Rectangle 16"/>
            <p:cNvSpPr/>
            <p:nvPr/>
          </p:nvSpPr>
          <p:spPr>
            <a:xfrm>
              <a:off x="4494212" y="2057400"/>
              <a:ext cx="2895600" cy="3810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rgbClr val="FFFFFF"/>
                  </a:solidFill>
                </a:rPr>
                <a:t>Raster </a:t>
              </a:r>
              <a:r>
                <a:rPr lang="en-US" sz="1400" b="1" dirty="0" err="1" smtClean="0">
                  <a:solidFill>
                    <a:srgbClr val="FFFFFF"/>
                  </a:solidFill>
                </a:rPr>
                <a:t>MapReduce</a:t>
              </a:r>
              <a:r>
                <a:rPr lang="en-US" sz="1400" b="1" dirty="0" smtClean="0">
                  <a:solidFill>
                    <a:srgbClr val="FFFFFF"/>
                  </a:solidFill>
                </a:rPr>
                <a:t> framework</a:t>
              </a:r>
            </a:p>
          </p:txBody>
        </p:sp>
        <p:sp>
          <p:nvSpPr>
            <p:cNvPr id="18" name="Rectangle 17"/>
            <p:cNvSpPr/>
            <p:nvPr/>
          </p:nvSpPr>
          <p:spPr>
            <a:xfrm>
              <a:off x="3122612" y="1219200"/>
              <a:ext cx="2895600" cy="381000"/>
            </a:xfrm>
            <a:prstGeom prst="rect">
              <a:avLst/>
            </a:prstGeom>
            <a:solidFill>
              <a:srgbClr val="DCE3E4"/>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chemeClr val="bg2">
                      <a:lumMod val="10000"/>
                    </a:schemeClr>
                  </a:solidFill>
                </a:rPr>
                <a:t>Raster Analysis Application</a:t>
              </a:r>
            </a:p>
          </p:txBody>
        </p:sp>
        <p:sp>
          <p:nvSpPr>
            <p:cNvPr id="20" name="Freeform 19"/>
            <p:cNvSpPr/>
            <p:nvPr/>
          </p:nvSpPr>
          <p:spPr>
            <a:xfrm flipH="1">
              <a:off x="5713412" y="3733800"/>
              <a:ext cx="76201" cy="762000"/>
            </a:xfrm>
            <a:custGeom>
              <a:avLst/>
              <a:gdLst>
                <a:gd name="connsiteX0" fmla="*/ 0 w 752820"/>
                <a:gd name="connsiteY0" fmla="*/ 0 h 1553378"/>
                <a:gd name="connsiteX1" fmla="*/ 694063 w 752820"/>
                <a:gd name="connsiteY1" fmla="*/ 638978 h 1553378"/>
                <a:gd name="connsiteX2" fmla="*/ 352540 w 752820"/>
                <a:gd name="connsiteY2" fmla="*/ 1553378 h 1553378"/>
                <a:gd name="connsiteX3" fmla="*/ 352540 w 752820"/>
                <a:gd name="connsiteY3" fmla="*/ 1553378 h 1553378"/>
              </a:gdLst>
              <a:ahLst/>
              <a:cxnLst>
                <a:cxn ang="0">
                  <a:pos x="connsiteX0" y="connsiteY0"/>
                </a:cxn>
                <a:cxn ang="0">
                  <a:pos x="connsiteX1" y="connsiteY1"/>
                </a:cxn>
                <a:cxn ang="0">
                  <a:pos x="connsiteX2" y="connsiteY2"/>
                </a:cxn>
                <a:cxn ang="0">
                  <a:pos x="connsiteX3" y="connsiteY3"/>
                </a:cxn>
              </a:cxnLst>
              <a:rect l="l" t="t" r="r" b="b"/>
              <a:pathLst>
                <a:path w="752820" h="1553378">
                  <a:moveTo>
                    <a:pt x="0" y="0"/>
                  </a:moveTo>
                  <a:cubicBezTo>
                    <a:pt x="317653" y="190041"/>
                    <a:pt x="635306" y="380082"/>
                    <a:pt x="694063" y="638978"/>
                  </a:cubicBezTo>
                  <a:cubicBezTo>
                    <a:pt x="752820" y="897874"/>
                    <a:pt x="352540" y="1553378"/>
                    <a:pt x="352540" y="1553378"/>
                  </a:cubicBezTo>
                  <a:lnTo>
                    <a:pt x="352540" y="1553378"/>
                  </a:lnTo>
                </a:path>
              </a:pathLst>
            </a:custGeom>
            <a:ln w="19050">
              <a:solidFill>
                <a:schemeClr val="tx1">
                  <a:lumMod val="75000"/>
                </a:schemeClr>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10000"/>
                  </a:schemeClr>
                </a:solidFill>
              </a:endParaRPr>
            </a:p>
          </p:txBody>
        </p:sp>
        <p:sp>
          <p:nvSpPr>
            <p:cNvPr id="22" name="Freeform 21"/>
            <p:cNvSpPr/>
            <p:nvPr/>
          </p:nvSpPr>
          <p:spPr>
            <a:xfrm>
              <a:off x="3046412" y="5257801"/>
              <a:ext cx="1143000" cy="76200"/>
            </a:xfrm>
            <a:custGeom>
              <a:avLst/>
              <a:gdLst>
                <a:gd name="connsiteX0" fmla="*/ 2445745 w 2445745"/>
                <a:gd name="connsiteY0" fmla="*/ 0 h 1663547"/>
                <a:gd name="connsiteX1" fmla="*/ 1663547 w 2445745"/>
                <a:gd name="connsiteY1" fmla="*/ 980502 h 1663547"/>
                <a:gd name="connsiteX2" fmla="*/ 0 w 2445745"/>
                <a:gd name="connsiteY2" fmla="*/ 1663547 h 1663547"/>
              </a:gdLst>
              <a:ahLst/>
              <a:cxnLst>
                <a:cxn ang="0">
                  <a:pos x="connsiteX0" y="connsiteY0"/>
                </a:cxn>
                <a:cxn ang="0">
                  <a:pos x="connsiteX1" y="connsiteY1"/>
                </a:cxn>
                <a:cxn ang="0">
                  <a:pos x="connsiteX2" y="connsiteY2"/>
                </a:cxn>
              </a:cxnLst>
              <a:rect l="l" t="t" r="r" b="b"/>
              <a:pathLst>
                <a:path w="2445745" h="1663547">
                  <a:moveTo>
                    <a:pt x="2445745" y="0"/>
                  </a:moveTo>
                  <a:cubicBezTo>
                    <a:pt x="2258458" y="351622"/>
                    <a:pt x="2071171" y="703244"/>
                    <a:pt x="1663547" y="980502"/>
                  </a:cubicBezTo>
                  <a:cubicBezTo>
                    <a:pt x="1255923" y="1257760"/>
                    <a:pt x="627961" y="1460653"/>
                    <a:pt x="0" y="1663547"/>
                  </a:cubicBezTo>
                </a:path>
              </a:pathLst>
            </a:custGeom>
            <a:ln w="19050">
              <a:solidFill>
                <a:schemeClr val="tx1">
                  <a:lumMod val="75000"/>
                </a:schemeClr>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10000"/>
                  </a:schemeClr>
                </a:solidFill>
              </a:endParaRPr>
            </a:p>
          </p:txBody>
        </p:sp>
        <p:sp>
          <p:nvSpPr>
            <p:cNvPr id="23" name="Rectangle 22"/>
            <p:cNvSpPr/>
            <p:nvPr/>
          </p:nvSpPr>
          <p:spPr>
            <a:xfrm>
              <a:off x="6399212" y="1219200"/>
              <a:ext cx="1981200" cy="3810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chemeClr val="bg1"/>
                  </a:solidFill>
                </a:rPr>
                <a:t>Sample Console Application</a:t>
              </a:r>
            </a:p>
          </p:txBody>
        </p:sp>
        <p:sp>
          <p:nvSpPr>
            <p:cNvPr id="25" name="Rectangle 24"/>
            <p:cNvSpPr/>
            <p:nvPr/>
          </p:nvSpPr>
          <p:spPr>
            <a:xfrm>
              <a:off x="5027612" y="3048000"/>
              <a:ext cx="1219200" cy="53340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chemeClr val="bg1"/>
                  </a:solidFill>
                </a:rPr>
                <a:t>Mosaic</a:t>
              </a:r>
            </a:p>
          </p:txBody>
        </p:sp>
        <p:sp>
          <p:nvSpPr>
            <p:cNvPr id="27" name="Rectangle 26"/>
            <p:cNvSpPr/>
            <p:nvPr/>
          </p:nvSpPr>
          <p:spPr>
            <a:xfrm>
              <a:off x="4265612" y="4572000"/>
              <a:ext cx="2057400" cy="381000"/>
            </a:xfrm>
            <a:prstGeom prst="rect">
              <a:avLst/>
            </a:prstGeom>
            <a:solidFill>
              <a:srgbClr val="46575E"/>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rgbClr val="FFFFFF"/>
                  </a:solidFill>
                </a:rPr>
                <a:t>Raster catalog</a:t>
              </a:r>
            </a:p>
          </p:txBody>
        </p:sp>
        <p:sp>
          <p:nvSpPr>
            <p:cNvPr id="28" name="Rectangle 27"/>
            <p:cNvSpPr/>
            <p:nvPr/>
          </p:nvSpPr>
          <p:spPr>
            <a:xfrm>
              <a:off x="6551612" y="4648200"/>
              <a:ext cx="2057400" cy="533400"/>
            </a:xfrm>
            <a:prstGeom prst="rect">
              <a:avLst/>
            </a:prstGeom>
            <a:solidFill>
              <a:srgbClr val="46575E"/>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solidFill>
                    <a:srgbClr val="FFFFFF"/>
                  </a:solidFill>
                </a:rPr>
                <a:t>Derived </a:t>
              </a:r>
              <a:r>
                <a:rPr lang="en-US" sz="1400" b="1" dirty="0" err="1" smtClean="0">
                  <a:solidFill>
                    <a:srgbClr val="FFFFFF"/>
                  </a:solidFill>
                </a:rPr>
                <a:t>Rasters</a:t>
              </a:r>
              <a:endParaRPr lang="en-US" sz="1400" b="1" dirty="0" smtClean="0">
                <a:solidFill>
                  <a:srgbClr val="FFFFFF"/>
                </a:solidFill>
              </a:endParaRPr>
            </a:p>
          </p:txBody>
        </p:sp>
        <p:sp>
          <p:nvSpPr>
            <p:cNvPr id="29" name="Freeform 28"/>
            <p:cNvSpPr/>
            <p:nvPr/>
          </p:nvSpPr>
          <p:spPr>
            <a:xfrm>
              <a:off x="7008812" y="3733800"/>
              <a:ext cx="76199" cy="762000"/>
            </a:xfrm>
            <a:custGeom>
              <a:avLst/>
              <a:gdLst>
                <a:gd name="connsiteX0" fmla="*/ 0 w 752820"/>
                <a:gd name="connsiteY0" fmla="*/ 0 h 1553378"/>
                <a:gd name="connsiteX1" fmla="*/ 694063 w 752820"/>
                <a:gd name="connsiteY1" fmla="*/ 638978 h 1553378"/>
                <a:gd name="connsiteX2" fmla="*/ 352540 w 752820"/>
                <a:gd name="connsiteY2" fmla="*/ 1553378 h 1553378"/>
                <a:gd name="connsiteX3" fmla="*/ 352540 w 752820"/>
                <a:gd name="connsiteY3" fmla="*/ 1553378 h 1553378"/>
              </a:gdLst>
              <a:ahLst/>
              <a:cxnLst>
                <a:cxn ang="0">
                  <a:pos x="connsiteX0" y="connsiteY0"/>
                </a:cxn>
                <a:cxn ang="0">
                  <a:pos x="connsiteX1" y="connsiteY1"/>
                </a:cxn>
                <a:cxn ang="0">
                  <a:pos x="connsiteX2" y="connsiteY2"/>
                </a:cxn>
                <a:cxn ang="0">
                  <a:pos x="connsiteX3" y="connsiteY3"/>
                </a:cxn>
              </a:cxnLst>
              <a:rect l="l" t="t" r="r" b="b"/>
              <a:pathLst>
                <a:path w="752820" h="1553378">
                  <a:moveTo>
                    <a:pt x="0" y="0"/>
                  </a:moveTo>
                  <a:cubicBezTo>
                    <a:pt x="317653" y="190041"/>
                    <a:pt x="635306" y="380082"/>
                    <a:pt x="694063" y="638978"/>
                  </a:cubicBezTo>
                  <a:cubicBezTo>
                    <a:pt x="752820" y="897874"/>
                    <a:pt x="352540" y="1553378"/>
                    <a:pt x="352540" y="1553378"/>
                  </a:cubicBezTo>
                  <a:lnTo>
                    <a:pt x="352540" y="1553378"/>
                  </a:lnTo>
                </a:path>
              </a:pathLst>
            </a:custGeom>
            <a:ln w="19050">
              <a:solidFill>
                <a:schemeClr val="tx1">
                  <a:lumMod val="75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lumMod val="10000"/>
                  </a:schemeClr>
                </a:solidFill>
              </a:endParaRPr>
            </a:p>
          </p:txBody>
        </p:sp>
        <p:grpSp>
          <p:nvGrpSpPr>
            <p:cNvPr id="5" name="Group 37"/>
            <p:cNvGrpSpPr/>
            <p:nvPr/>
          </p:nvGrpSpPr>
          <p:grpSpPr>
            <a:xfrm>
              <a:off x="1446212" y="3886200"/>
              <a:ext cx="1371600" cy="533400"/>
              <a:chOff x="760412" y="2057400"/>
              <a:chExt cx="1371600" cy="533400"/>
            </a:xfrm>
          </p:grpSpPr>
          <p:sp>
            <p:nvSpPr>
              <p:cNvPr id="36" name="Rectangle 35"/>
              <p:cNvSpPr/>
              <p:nvPr/>
            </p:nvSpPr>
            <p:spPr>
              <a:xfrm>
                <a:off x="760412" y="2057400"/>
                <a:ext cx="1371600" cy="533400"/>
              </a:xfrm>
              <a:prstGeom prst="rect">
                <a:avLst/>
              </a:prstGeom>
              <a:solidFill>
                <a:srgbClr val="FF7700"/>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a:solidFill>
                    <a:srgbClr val="FFFFFF"/>
                  </a:solidFill>
                </a:endParaRPr>
              </a:p>
            </p:txBody>
          </p:sp>
          <p:sp>
            <p:nvSpPr>
              <p:cNvPr id="37" name="TextBox 36"/>
              <p:cNvSpPr txBox="1"/>
              <p:nvPr/>
            </p:nvSpPr>
            <p:spPr>
              <a:xfrm>
                <a:off x="989012" y="2133600"/>
                <a:ext cx="914400" cy="457200"/>
              </a:xfrm>
              <a:prstGeom prst="rect">
                <a:avLst/>
              </a:prstGeom>
              <a:noFill/>
            </p:spPr>
            <p:txBody>
              <a:bodyPr wrap="square" lIns="0" tIns="0" rIns="0" bIns="0" rtlCol="0">
                <a:noAutofit/>
              </a:bodyPr>
              <a:lstStyle/>
              <a:p>
                <a:pPr>
                  <a:lnSpc>
                    <a:spcPct val="90000"/>
                  </a:lnSpc>
                </a:pPr>
                <a:r>
                  <a:rPr lang="en-US" sz="1400" b="1" dirty="0" smtClean="0">
                    <a:solidFill>
                      <a:srgbClr val="FFFFFF"/>
                    </a:solidFill>
                  </a:rPr>
                  <a:t>Raster Data Files on NFS</a:t>
                </a:r>
              </a:p>
            </p:txBody>
          </p:sp>
        </p:grpSp>
        <p:cxnSp>
          <p:nvCxnSpPr>
            <p:cNvPr id="40" name="Straight Arrow Connector 39"/>
            <p:cNvCxnSpPr>
              <a:stCxn id="37" idx="2"/>
            </p:cNvCxnSpPr>
            <p:nvPr/>
          </p:nvCxnSpPr>
          <p:spPr>
            <a:xfrm>
              <a:off x="2132012" y="4419600"/>
              <a:ext cx="0" cy="609600"/>
            </a:xfrm>
            <a:prstGeom prst="straightConnector1">
              <a:avLst/>
            </a:prstGeom>
            <a:ln w="19050">
              <a:solidFill>
                <a:schemeClr val="tx1">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8" idx="2"/>
              <a:endCxn id="17" idx="0"/>
            </p:cNvCxnSpPr>
            <p:nvPr/>
          </p:nvCxnSpPr>
          <p:spPr>
            <a:xfrm>
              <a:off x="4570412" y="1600200"/>
              <a:ext cx="1371600" cy="4572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7" idx="2"/>
            </p:cNvCxnSpPr>
            <p:nvPr/>
          </p:nvCxnSpPr>
          <p:spPr>
            <a:xfrm>
              <a:off x="5942012" y="2438400"/>
              <a:ext cx="0" cy="3048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7" idx="0"/>
              <a:endCxn id="23" idx="2"/>
            </p:cNvCxnSpPr>
            <p:nvPr/>
          </p:nvCxnSpPr>
          <p:spPr>
            <a:xfrm flipV="1">
              <a:off x="5942012" y="1600200"/>
              <a:ext cx="1447800" cy="4572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389812" y="2819400"/>
              <a:ext cx="1371600" cy="228600"/>
            </a:xfrm>
            <a:prstGeom prst="rect">
              <a:avLst/>
            </a:prstGeom>
            <a:solidFill>
              <a:srgbClr val="DCE3E4"/>
            </a:solidFill>
            <a:ln>
              <a:solidFill>
                <a:schemeClr val="tx1">
                  <a:lumMod val="75000"/>
                </a:schemeClr>
              </a:solidFill>
            </a:ln>
          </p:spPr>
          <p:txBody>
            <a:bodyPr wrap="square" lIns="0" tIns="0" rIns="0" bIns="0" rtlCol="0">
              <a:noAutofit/>
            </a:bodyPr>
            <a:lstStyle/>
            <a:p>
              <a:pPr>
                <a:lnSpc>
                  <a:spcPct val="90000"/>
                </a:lnSpc>
              </a:pPr>
              <a:r>
                <a:rPr lang="en-US" sz="1200" b="1" dirty="0" smtClean="0">
                  <a:solidFill>
                    <a:schemeClr val="bg2">
                      <a:lumMod val="10000"/>
                    </a:schemeClr>
                  </a:solidFill>
                </a:rPr>
                <a:t>Analysis Algorithms</a:t>
              </a:r>
            </a:p>
          </p:txBody>
        </p:sp>
      </p:grpSp>
      <p:sp>
        <p:nvSpPr>
          <p:cNvPr id="39" name="Title 24"/>
          <p:cNvSpPr>
            <a:spLocks noGrp="1"/>
          </p:cNvSpPr>
          <p:nvPr>
            <p:ph type="title"/>
          </p:nvPr>
        </p:nvSpPr>
        <p:spPr>
          <a:xfrm>
            <a:off x="531812" y="609600"/>
            <a:ext cx="11125200" cy="431800"/>
          </a:xfrm>
        </p:spPr>
        <p:txBody>
          <a:bodyPr/>
          <a:lstStyle/>
          <a:p>
            <a:r>
              <a:rPr lang="en-US" dirty="0" smtClean="0"/>
              <a:t>Big Data Spatial and Graph</a:t>
            </a:r>
            <a:br>
              <a:rPr lang="en-US" dirty="0" smtClean="0"/>
            </a:br>
            <a:r>
              <a:rPr lang="en-US" sz="2400" dirty="0" smtClean="0"/>
              <a:t>Spatial Raster Processing Framework</a:t>
            </a:r>
            <a:endParaRPr lang="en-US" dirty="0"/>
          </a:p>
        </p:txBody>
      </p:sp>
    </p:spTree>
    <p:extLst>
      <p:ext uri="{BB962C8B-B14F-4D97-AF65-F5344CB8AC3E}">
        <p14:creationId xmlns:p14="http://schemas.microsoft.com/office/powerpoint/2010/main" val="356239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Spatial and Graph Together? </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23216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5612" y="304800"/>
            <a:ext cx="11353800" cy="6029503"/>
          </a:xfrm>
          <a:prstGeom prst="rect">
            <a:avLst/>
          </a:prstGeom>
        </p:spPr>
      </p:pic>
      <p:sp>
        <p:nvSpPr>
          <p:cNvPr id="4" name="TextBox 3"/>
          <p:cNvSpPr txBox="1"/>
          <p:nvPr/>
        </p:nvSpPr>
        <p:spPr>
          <a:xfrm rot="10800000" flipV="1">
            <a:off x="379411" y="5791200"/>
            <a:ext cx="914400" cy="2514600"/>
          </a:xfrm>
          <a:prstGeom prst="rect">
            <a:avLst/>
          </a:prstGeom>
          <a:noFill/>
        </p:spPr>
        <p:txBody>
          <a:bodyPr wrap="none" lIns="0" tIns="0" rIns="0" bIns="0" rtlCol="0">
            <a:noAutofit/>
          </a:bodyPr>
          <a:lstStyle/>
          <a:p>
            <a:pPr>
              <a:lnSpc>
                <a:spcPct val="90000"/>
              </a:lnSpc>
            </a:pPr>
            <a:r>
              <a:rPr lang="en-US" dirty="0" smtClean="0"/>
              <a:t>Courtesy: 14th </a:t>
            </a:r>
            <a:r>
              <a:rPr lang="en-US" dirty="0"/>
              <a:t>International Symposium on Spatial and Temporal </a:t>
            </a:r>
            <a:r>
              <a:rPr lang="en-US" dirty="0" smtClean="0"/>
              <a:t>Databases</a:t>
            </a:r>
          </a:p>
          <a:p>
            <a:pPr>
              <a:lnSpc>
                <a:spcPct val="90000"/>
              </a:lnSpc>
            </a:pPr>
            <a:r>
              <a:rPr lang="en-US" dirty="0" err="1"/>
              <a:t>Drimitris</a:t>
            </a:r>
            <a:r>
              <a:rPr lang="en-US" dirty="0"/>
              <a:t> </a:t>
            </a:r>
            <a:r>
              <a:rPr lang="en-US" dirty="0" err="1"/>
              <a:t>Papadias</a:t>
            </a:r>
            <a:r>
              <a:rPr lang="en-US" dirty="0"/>
              <a:t> (HKUST, Hong Kong)</a:t>
            </a:r>
          </a:p>
        </p:txBody>
      </p:sp>
    </p:spTree>
    <p:extLst>
      <p:ext uri="{BB962C8B-B14F-4D97-AF65-F5344CB8AC3E}">
        <p14:creationId xmlns:p14="http://schemas.microsoft.com/office/powerpoint/2010/main" val="249740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9412" y="286127"/>
            <a:ext cx="10972800" cy="6019800"/>
          </a:xfrm>
          <a:prstGeom prst="rect">
            <a:avLst/>
          </a:prstGeom>
        </p:spPr>
      </p:pic>
      <p:sp>
        <p:nvSpPr>
          <p:cNvPr id="4" name="TextBox 3"/>
          <p:cNvSpPr txBox="1"/>
          <p:nvPr/>
        </p:nvSpPr>
        <p:spPr>
          <a:xfrm rot="10800000" flipV="1">
            <a:off x="379411" y="5791200"/>
            <a:ext cx="914400" cy="2514600"/>
          </a:xfrm>
          <a:prstGeom prst="rect">
            <a:avLst/>
          </a:prstGeom>
          <a:noFill/>
        </p:spPr>
        <p:txBody>
          <a:bodyPr wrap="none" lIns="0" tIns="0" rIns="0" bIns="0" rtlCol="0">
            <a:noAutofit/>
          </a:bodyPr>
          <a:lstStyle/>
          <a:p>
            <a:pPr>
              <a:lnSpc>
                <a:spcPct val="90000"/>
              </a:lnSpc>
            </a:pPr>
            <a:r>
              <a:rPr lang="en-US" dirty="0" smtClean="0"/>
              <a:t>Courtesy: 14th </a:t>
            </a:r>
            <a:r>
              <a:rPr lang="en-US" dirty="0"/>
              <a:t>International Symposium on Spatial and Temporal </a:t>
            </a:r>
            <a:r>
              <a:rPr lang="en-US" dirty="0" smtClean="0"/>
              <a:t>Databases</a:t>
            </a:r>
          </a:p>
          <a:p>
            <a:pPr>
              <a:lnSpc>
                <a:spcPct val="90000"/>
              </a:lnSpc>
            </a:pPr>
            <a:r>
              <a:rPr lang="en-US" dirty="0" err="1"/>
              <a:t>Drimitris</a:t>
            </a:r>
            <a:r>
              <a:rPr lang="en-US" dirty="0"/>
              <a:t> </a:t>
            </a:r>
            <a:r>
              <a:rPr lang="en-US" dirty="0" err="1"/>
              <a:t>Papadias</a:t>
            </a:r>
            <a:r>
              <a:rPr lang="en-US" dirty="0"/>
              <a:t> (HKUST, Hong Kong)</a:t>
            </a:r>
          </a:p>
        </p:txBody>
      </p:sp>
    </p:spTree>
    <p:extLst>
      <p:ext uri="{BB962C8B-B14F-4D97-AF65-F5344CB8AC3E}">
        <p14:creationId xmlns:p14="http://schemas.microsoft.com/office/powerpoint/2010/main" val="117237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p:txBody>
          <a:bodyPr/>
          <a:lstStyle/>
          <a:p>
            <a:pPr marL="0" indent="0">
              <a:buNone/>
            </a:pPr>
            <a:r>
              <a:rPr lang="en-US" dirty="0" smtClean="0"/>
              <a:t>“Great seats @ Cinema 18 for 7:30 show of new Avengers movie </a:t>
            </a:r>
            <a:r>
              <a:rPr lang="en-US" dirty="0" err="1" smtClean="0"/>
              <a:t>tonite</a:t>
            </a:r>
            <a:r>
              <a:rPr lang="en-US" dirty="0" smtClean="0"/>
              <a:t>.  Free popcorn and soft drink for you and Mary.  Text her at 555-1234.”</a:t>
            </a:r>
          </a:p>
          <a:p>
            <a:pPr marL="274320" lvl="1" indent="0">
              <a:buNone/>
            </a:pPr>
            <a:r>
              <a:rPr lang="en-US" dirty="0" smtClean="0"/>
              <a:t>TIME CONSTRAINED:  Target people within 20 minute drive 30 minutes before the show</a:t>
            </a:r>
            <a:r>
              <a:rPr lang="en-US" sz="1800" dirty="0" smtClean="0"/>
              <a:t>.</a:t>
            </a:r>
          </a:p>
        </p:txBody>
      </p:sp>
      <p:sp>
        <p:nvSpPr>
          <p:cNvPr id="8" name="Content Placeholder 7"/>
          <p:cNvSpPr>
            <a:spLocks noGrp="1"/>
          </p:cNvSpPr>
          <p:nvPr>
            <p:ph sz="half" idx="14"/>
          </p:nvPr>
        </p:nvSpPr>
        <p:spPr/>
        <p:txBody>
          <a:bodyPr/>
          <a:lstStyle/>
          <a:p>
            <a:pPr marL="0" indent="0">
              <a:buNone/>
            </a:pPr>
            <a:r>
              <a:rPr lang="en-US" dirty="0" smtClean="0"/>
              <a:t> </a:t>
            </a:r>
            <a:endParaRPr lang="en-US" dirty="0"/>
          </a:p>
        </p:txBody>
      </p:sp>
      <p:pic>
        <p:nvPicPr>
          <p:cNvPr id="10" name="Picture 9"/>
          <p:cNvPicPr>
            <a:picLocks noChangeAspect="1"/>
          </p:cNvPicPr>
          <p:nvPr/>
        </p:nvPicPr>
        <p:blipFill>
          <a:blip r:embed="rId2"/>
          <a:stretch>
            <a:fillRect/>
          </a:stretch>
        </p:blipFill>
        <p:spPr>
          <a:xfrm>
            <a:off x="8512057" y="3758753"/>
            <a:ext cx="2563181" cy="2428013"/>
          </a:xfrm>
          <a:prstGeom prst="rect">
            <a:avLst/>
          </a:prstGeom>
        </p:spPr>
      </p:pic>
      <p:pic>
        <p:nvPicPr>
          <p:cNvPr id="9" name="Picture 8"/>
          <p:cNvPicPr>
            <a:picLocks noChangeAspect="1"/>
          </p:cNvPicPr>
          <p:nvPr/>
        </p:nvPicPr>
        <p:blipFill>
          <a:blip r:embed="rId3"/>
          <a:stretch>
            <a:fillRect/>
          </a:stretch>
        </p:blipFill>
        <p:spPr>
          <a:xfrm>
            <a:off x="6574169" y="3702472"/>
            <a:ext cx="2553294" cy="2553294"/>
          </a:xfrm>
          <a:prstGeom prst="rect">
            <a:avLst/>
          </a:prstGeom>
        </p:spPr>
      </p:pic>
      <p:sp>
        <p:nvSpPr>
          <p:cNvPr id="5" name="Content Placeholder 4"/>
          <p:cNvSpPr>
            <a:spLocks noGrp="1"/>
          </p:cNvSpPr>
          <p:nvPr>
            <p:ph sz="half" idx="1"/>
          </p:nvPr>
        </p:nvSpPr>
        <p:spPr/>
        <p:txBody>
          <a:bodyPr/>
          <a:lstStyle/>
          <a:p>
            <a:pPr marL="0" indent="0">
              <a:buNone/>
            </a:pPr>
            <a:r>
              <a:rPr lang="en-US" dirty="0" smtClean="0"/>
              <a:t>“It’s 11:30.  Want to meet Jon, </a:t>
            </a:r>
            <a:r>
              <a:rPr lang="en-US" dirty="0" err="1" smtClean="0"/>
              <a:t>Melli</a:t>
            </a:r>
            <a:r>
              <a:rPr lang="en-US" dirty="0" smtClean="0"/>
              <a:t>, and Albert for lunch @Milano’s today at Noon?</a:t>
            </a:r>
            <a:r>
              <a:rPr lang="en-US" sz="2800" dirty="0" smtClean="0"/>
              <a:t>”</a:t>
            </a:r>
          </a:p>
          <a:p>
            <a:pPr marL="274320" lvl="1" indent="0">
              <a:buNone/>
            </a:pPr>
            <a:r>
              <a:rPr lang="en-US" dirty="0" smtClean="0"/>
              <a:t>URGENCY WITH LIMITED AVAILABILITY:</a:t>
            </a:r>
            <a:br>
              <a:rPr lang="en-US" dirty="0" smtClean="0"/>
            </a:br>
            <a:r>
              <a:rPr lang="en-US" dirty="0" smtClean="0"/>
              <a:t>Lunch </a:t>
            </a:r>
            <a:r>
              <a:rPr lang="en-US" dirty="0"/>
              <a:t>promotion to targeted potential “table of 4” who know each other within 1 km.</a:t>
            </a:r>
          </a:p>
          <a:p>
            <a:pPr marL="274320" lvl="1" indent="0">
              <a:buNone/>
            </a:pPr>
            <a:endParaRPr lang="en-US" sz="2800" dirty="0"/>
          </a:p>
        </p:txBody>
      </p:sp>
      <p:sp>
        <p:nvSpPr>
          <p:cNvPr id="7" name="Content Placeholder 6"/>
          <p:cNvSpPr>
            <a:spLocks noGrp="1"/>
          </p:cNvSpPr>
          <p:nvPr>
            <p:ph sz="half" idx="13"/>
          </p:nvPr>
        </p:nvSpPr>
        <p:spPr/>
        <p:txBody>
          <a:bodyPr/>
          <a:lstStyle/>
          <a:p>
            <a:pPr marL="0" indent="0">
              <a:buNone/>
            </a:pPr>
            <a:r>
              <a:rPr lang="en-US" dirty="0" smtClean="0"/>
              <a:t>“We know you and your old college buddies love Elton John.  Get together with Tom, Dick and </a:t>
            </a:r>
            <a:r>
              <a:rPr lang="en-US" dirty="0" err="1" smtClean="0"/>
              <a:t>Hari</a:t>
            </a:r>
            <a:r>
              <a:rPr lang="en-US" dirty="0" smtClean="0"/>
              <a:t> and the rest of the frat next month.”</a:t>
            </a:r>
          </a:p>
          <a:p>
            <a:pPr marL="274320" lvl="1" indent="0">
              <a:buNone/>
            </a:pPr>
            <a:r>
              <a:rPr lang="en-US" dirty="0" smtClean="0"/>
              <a:t>BROADER SOCIAL REACH; WIDER DISTANCE.  NO TIME CONSTRAINT: Concert promotion.</a:t>
            </a:r>
          </a:p>
          <a:p>
            <a:endParaRPr lang="en-US" dirty="0" smtClean="0"/>
          </a:p>
          <a:p>
            <a:endParaRPr lang="en-US" dirty="0" smtClean="0"/>
          </a:p>
          <a:p>
            <a:endParaRPr lang="en-US" dirty="0"/>
          </a:p>
        </p:txBody>
      </p:sp>
      <p:sp>
        <p:nvSpPr>
          <p:cNvPr id="4" name="Title 3"/>
          <p:cNvSpPr>
            <a:spLocks noGrp="1"/>
          </p:cNvSpPr>
          <p:nvPr>
            <p:ph type="title"/>
          </p:nvPr>
        </p:nvSpPr>
        <p:spPr/>
        <p:txBody>
          <a:bodyPr/>
          <a:lstStyle/>
          <a:p>
            <a:r>
              <a:rPr lang="en-US" dirty="0" err="1" smtClean="0"/>
              <a:t>GeoSocial</a:t>
            </a:r>
            <a:r>
              <a:rPr lang="en-US" dirty="0" smtClean="0"/>
              <a:t> Analysis Use Cases: “Nearest Friends”</a:t>
            </a:r>
            <a:endParaRPr lang="en-US" dirty="0"/>
          </a:p>
        </p:txBody>
      </p:sp>
    </p:spTree>
    <p:extLst>
      <p:ext uri="{BB962C8B-B14F-4D97-AF65-F5344CB8AC3E}">
        <p14:creationId xmlns:p14="http://schemas.microsoft.com/office/powerpoint/2010/main" val="9364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smtClean="0"/>
              <a:t>The Spatial &amp; Graph User Community</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6194" y="503792"/>
            <a:ext cx="3286793" cy="684928"/>
          </a:xfrm>
          <a:prstGeom prst="rect">
            <a:avLst/>
          </a:prstGeom>
        </p:spPr>
      </p:pic>
      <p:pic>
        <p:nvPicPr>
          <p:cNvPr id="7" name="Picture 4"/>
          <p:cNvPicPr>
            <a:picLocks noChangeAspect="1" noChangeArrowheads="1"/>
          </p:cNvPicPr>
          <p:nvPr/>
        </p:nvPicPr>
        <p:blipFill>
          <a:blip r:embed="rId3" cstate="print"/>
          <a:srcRect t="11783" r="4426" b="8607"/>
          <a:stretch>
            <a:fillRect/>
          </a:stretch>
        </p:blipFill>
        <p:spPr bwMode="auto">
          <a:xfrm>
            <a:off x="6629063" y="2362200"/>
            <a:ext cx="4799349" cy="3200400"/>
          </a:xfrm>
          <a:prstGeom prst="rect">
            <a:avLst/>
          </a:prstGeom>
          <a:ln>
            <a:noFill/>
          </a:ln>
          <a:effectLst>
            <a:outerShdw blurRad="190500" algn="tl" rotWithShape="0">
              <a:srgbClr val="000000">
                <a:alpha val="70000"/>
              </a:srgbClr>
            </a:outerShdw>
          </a:effectLst>
        </p:spPr>
      </p:pic>
      <p:sp>
        <p:nvSpPr>
          <p:cNvPr id="20" name="Content Placeholder 2"/>
          <p:cNvSpPr txBox="1">
            <a:spLocks/>
          </p:cNvSpPr>
          <p:nvPr/>
        </p:nvSpPr>
        <p:spPr bwMode="auto">
          <a:xfrm>
            <a:off x="530609" y="2512640"/>
            <a:ext cx="5792403" cy="2821360"/>
          </a:xfrm>
          <a:prstGeom prst="rect">
            <a:avLst/>
          </a:prstGeom>
          <a:solidFill>
            <a:schemeClr val="bg1"/>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12725" indent="-212725" algn="l" rtl="0" eaLnBrk="1" fontAlgn="base" hangingPunct="1">
              <a:spcBef>
                <a:spcPts val="500"/>
              </a:spcBef>
              <a:spcAft>
                <a:spcPts val="200"/>
              </a:spcAft>
              <a:buClr>
                <a:schemeClr val="tx2"/>
              </a:buClr>
              <a:buFont typeface="Arial" pitchFamily="34" charset="0"/>
              <a:buChar char="•"/>
              <a:defRPr sz="2400" kern="1200">
                <a:solidFill>
                  <a:schemeClr val="tx1"/>
                </a:solidFill>
                <a:latin typeface="Arial" pitchFamily="34" charset="0"/>
                <a:ea typeface="ＭＳ Ｐゴシック" pitchFamily="127" charset="-128"/>
                <a:cs typeface="ＭＳ Ｐゴシック" pitchFamily="127" charset="-128"/>
              </a:defRPr>
            </a:lvl1pPr>
            <a:lvl2pPr marL="512763" indent="-227013" algn="l" rtl="0" eaLnBrk="1" fontAlgn="base" hangingPunct="1">
              <a:spcBef>
                <a:spcPts val="200"/>
              </a:spcBef>
              <a:spcAft>
                <a:spcPts val="200"/>
              </a:spcAft>
              <a:buFont typeface="Arial" pitchFamily="34" charset="0"/>
              <a:buChar char="–"/>
              <a:defRPr sz="2000" kern="1200">
                <a:solidFill>
                  <a:schemeClr val="tx1"/>
                </a:solidFill>
                <a:latin typeface="Arial" pitchFamily="34" charset="0"/>
                <a:ea typeface="ＭＳ Ｐゴシック" pitchFamily="127" charset="-128"/>
                <a:cs typeface="ＭＳ Ｐゴシック" pitchFamily="127" charset="-128"/>
              </a:defRPr>
            </a:lvl2pPr>
            <a:lvl3pPr marL="712788" indent="-141288" algn="l" rtl="0" eaLnBrk="1" fontAlgn="base" hangingPunct="1">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3pPr>
            <a:lvl4pPr marL="1085850" indent="-228600" algn="l" rtl="0" eaLnBrk="1" fontAlgn="base" hangingPunct="1">
              <a:spcBef>
                <a:spcPts val="200"/>
              </a:spcBef>
              <a:spcAft>
                <a:spcPts val="200"/>
              </a:spcAft>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4pPr>
            <a:lvl5pPr marL="1374775" indent="-231775" algn="l" rtl="0" eaLnBrk="1" fontAlgn="base" hangingPunct="1">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5pPr>
            <a:lvl6pPr marL="1570651" indent="-142786" algn="l" defTabSz="571145" rtl="0" eaLnBrk="1" latinLnBrk="0" hangingPunct="1">
              <a:spcBef>
                <a:spcPct val="20000"/>
              </a:spcBef>
              <a:buFont typeface="Arial" pitchFamily="34" charset="0"/>
              <a:buChar char="•"/>
              <a:defRPr sz="1100" kern="1200">
                <a:solidFill>
                  <a:schemeClr val="tx1"/>
                </a:solidFill>
                <a:latin typeface="+mn-lt"/>
                <a:ea typeface="+mn-ea"/>
                <a:cs typeface="+mn-cs"/>
              </a:defRPr>
            </a:lvl6pPr>
            <a:lvl7pPr marL="1856224" indent="-142786" algn="l" defTabSz="571145" rtl="0" eaLnBrk="1" latinLnBrk="0" hangingPunct="1">
              <a:spcBef>
                <a:spcPct val="20000"/>
              </a:spcBef>
              <a:buFont typeface="Arial" pitchFamily="34" charset="0"/>
              <a:buChar char="•"/>
              <a:defRPr sz="1100" kern="1200">
                <a:solidFill>
                  <a:schemeClr val="tx1"/>
                </a:solidFill>
                <a:latin typeface="+mn-lt"/>
                <a:ea typeface="+mn-ea"/>
                <a:cs typeface="+mn-cs"/>
              </a:defRPr>
            </a:lvl7pPr>
            <a:lvl8pPr marL="2141797" indent="-142786" algn="l" defTabSz="571145" rtl="0" eaLnBrk="1" latinLnBrk="0" hangingPunct="1">
              <a:spcBef>
                <a:spcPct val="20000"/>
              </a:spcBef>
              <a:buFont typeface="Arial" pitchFamily="34" charset="0"/>
              <a:buChar char="•"/>
              <a:defRPr sz="1100" kern="1200">
                <a:solidFill>
                  <a:schemeClr val="tx1"/>
                </a:solidFill>
                <a:latin typeface="+mn-lt"/>
                <a:ea typeface="+mn-ea"/>
                <a:cs typeface="+mn-cs"/>
              </a:defRPr>
            </a:lvl8pPr>
            <a:lvl9pPr marL="2427369" indent="-142786" algn="l" defTabSz="571145" rtl="0" eaLnBrk="1" latinLnBrk="0" hangingPunct="1">
              <a:spcBef>
                <a:spcPct val="20000"/>
              </a:spcBef>
              <a:buFont typeface="Arial" pitchFamily="34" charset="0"/>
              <a:buChar char="•"/>
              <a:defRPr sz="1100" kern="1200">
                <a:solidFill>
                  <a:schemeClr val="tx1"/>
                </a:solidFill>
                <a:latin typeface="+mn-lt"/>
                <a:ea typeface="+mn-ea"/>
                <a:cs typeface="+mn-cs"/>
              </a:defRPr>
            </a:lvl9pPr>
          </a:lstStyle>
          <a:p>
            <a:pPr>
              <a:buClrTx/>
            </a:pPr>
            <a:r>
              <a:rPr lang="en-US" kern="0" dirty="0" smtClean="0">
                <a:latin typeface="+mj-lt"/>
                <a:cs typeface="Arial" panose="020B0604020202020204" pitchFamily="34" charset="0"/>
              </a:rPr>
              <a:t>Connect &amp; exchange knowledge via </a:t>
            </a:r>
            <a:br>
              <a:rPr lang="en-US" kern="0" dirty="0" smtClean="0">
                <a:latin typeface="+mj-lt"/>
                <a:cs typeface="Arial" panose="020B0604020202020204" pitchFamily="34" charset="0"/>
              </a:rPr>
            </a:br>
            <a:r>
              <a:rPr lang="en-US" kern="0" dirty="0" smtClean="0">
                <a:latin typeface="+mj-lt"/>
                <a:cs typeface="Arial" panose="020B0604020202020204" pitchFamily="34" charset="0"/>
              </a:rPr>
              <a:t>online communities, conferences &amp; events </a:t>
            </a:r>
            <a:endParaRPr lang="en-US" b="1" dirty="0" smtClean="0">
              <a:latin typeface="+mj-lt"/>
              <a:cs typeface="Arial" panose="020B0604020202020204" pitchFamily="34" charset="0"/>
            </a:endParaRPr>
          </a:p>
          <a:p>
            <a:pPr>
              <a:buClrTx/>
            </a:pPr>
            <a:r>
              <a:rPr lang="en-US" b="1" dirty="0" smtClean="0">
                <a:latin typeface="+mj-lt"/>
                <a:cs typeface="Arial" panose="020B0604020202020204" pitchFamily="34" charset="0"/>
              </a:rPr>
              <a:t>Join </a:t>
            </a:r>
            <a:r>
              <a:rPr lang="en-US" b="1" dirty="0">
                <a:latin typeface="+mj-lt"/>
                <a:cs typeface="Arial" panose="020B0604020202020204" pitchFamily="34" charset="0"/>
              </a:rPr>
              <a:t>us </a:t>
            </a:r>
            <a:r>
              <a:rPr lang="en-US" b="1" dirty="0" smtClean="0">
                <a:latin typeface="+mj-lt"/>
                <a:cs typeface="Arial" panose="020B0604020202020204" pitchFamily="34" charset="0"/>
              </a:rPr>
              <a:t>online</a:t>
            </a:r>
            <a:endParaRPr lang="en-US" b="1" dirty="0">
              <a:latin typeface="+mj-lt"/>
              <a:cs typeface="Arial" panose="020B0604020202020204" pitchFamily="34" charset="0"/>
            </a:endParaRPr>
          </a:p>
          <a:p>
            <a:pPr lvl="1"/>
            <a:r>
              <a:rPr lang="en-US" sz="2400" dirty="0" smtClean="0">
                <a:latin typeface="+mj-lt"/>
                <a:cs typeface="Arial" pitchFamily="34" charset="0"/>
              </a:rPr>
              <a:t>Find us at </a:t>
            </a:r>
            <a:r>
              <a:rPr lang="en-US" sz="2400" u="sng" dirty="0" smtClean="0">
                <a:latin typeface="+mj-lt"/>
                <a:hlinkClick r:id="rId4"/>
              </a:rPr>
              <a:t>LinkedIn</a:t>
            </a:r>
            <a:r>
              <a:rPr lang="en-US" sz="2400" dirty="0" smtClean="0">
                <a:latin typeface="+mj-lt"/>
              </a:rPr>
              <a:t> and </a:t>
            </a:r>
            <a:r>
              <a:rPr lang="en-US" sz="2400" u="sng" dirty="0" smtClean="0">
                <a:latin typeface="+mj-lt"/>
                <a:hlinkClick r:id="rId5"/>
              </a:rPr>
              <a:t>Google+</a:t>
            </a:r>
            <a:endParaRPr lang="en-US" sz="2400" u="sng" dirty="0" smtClean="0">
              <a:latin typeface="+mj-lt"/>
            </a:endParaRPr>
          </a:p>
          <a:p>
            <a:pPr lvl="1"/>
            <a:r>
              <a:rPr lang="en-US" sz="2400" dirty="0" smtClean="0">
                <a:latin typeface="+mj-lt"/>
                <a:cs typeface="Arial" panose="020B0604020202020204" pitchFamily="34" charset="0"/>
              </a:rPr>
              <a:t>Search </a:t>
            </a:r>
            <a:r>
              <a:rPr lang="en-US" sz="2400" dirty="0">
                <a:latin typeface="+mj-lt"/>
                <a:cs typeface="Arial" panose="020B0604020202020204" pitchFamily="34" charset="0"/>
              </a:rPr>
              <a:t>for “Oracle Spatial </a:t>
            </a:r>
            <a:r>
              <a:rPr lang="en-US" sz="2400" dirty="0" smtClean="0">
                <a:latin typeface="+mj-lt"/>
                <a:cs typeface="Arial" panose="020B0604020202020204" pitchFamily="34" charset="0"/>
              </a:rPr>
              <a:t>Community”</a:t>
            </a:r>
          </a:p>
          <a:p>
            <a:pPr lvl="1"/>
            <a:endParaRPr lang="en-US" sz="2100" dirty="0">
              <a:latin typeface="+mj-lt"/>
              <a:cs typeface="Arial" panose="020B0604020202020204" pitchFamily="34" charset="0"/>
            </a:endParaRPr>
          </a:p>
        </p:txBody>
      </p:sp>
    </p:spTree>
    <p:extLst>
      <p:ext uri="{BB962C8B-B14F-4D97-AF65-F5344CB8AC3E}">
        <p14:creationId xmlns:p14="http://schemas.microsoft.com/office/powerpoint/2010/main" val="2147329651"/>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idx="4294967295"/>
          </p:nvPr>
        </p:nvSpPr>
        <p:spPr>
          <a:xfrm>
            <a:off x="660228" y="2324100"/>
            <a:ext cx="10221132" cy="3828506"/>
          </a:xfrm>
        </p:spPr>
        <p:txBody>
          <a:bodyPr>
            <a:normAutofit/>
          </a:bodyPr>
          <a:lstStyle/>
          <a:p>
            <a:pPr>
              <a:tabLst>
                <a:tab pos="0" algn="l"/>
              </a:tabLst>
            </a:pPr>
            <a:r>
              <a:rPr lang="en-US" sz="3200" dirty="0" smtClean="0">
                <a:effectLst>
                  <a:outerShdw blurRad="38100" dist="38100" dir="2700000" algn="tl">
                    <a:srgbClr val="000000">
                      <a:alpha val="43137"/>
                    </a:srgbClr>
                  </a:outerShdw>
                </a:effectLst>
              </a:rPr>
              <a:t>Oracle Spatial Summit at BIWA 2016</a:t>
            </a:r>
            <a:br>
              <a:rPr lang="en-US" sz="3200"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Jan. 26-28  |  </a:t>
            </a:r>
            <a:r>
              <a:rPr lang="en-US" sz="2400" b="1" dirty="0" smtClean="0"/>
              <a:t>Oracle HQ Conference Center</a:t>
            </a:r>
            <a:br>
              <a:rPr lang="en-US" sz="2400" b="1" dirty="0" smtClean="0"/>
            </a:br>
            <a:r>
              <a:rPr lang="en-US" sz="2400" b="1" dirty="0" smtClean="0"/>
              <a:t/>
            </a:r>
            <a:br>
              <a:rPr lang="en-US" sz="2400" b="1" dirty="0" smtClean="0"/>
            </a:br>
            <a:r>
              <a:rPr lang="en-US" sz="2400" dirty="0" smtClean="0"/>
              <a:t>Business Intelligence, Warehousing, and Analytics + Spatial &amp; Graph</a:t>
            </a:r>
            <a:br>
              <a:rPr lang="en-US" sz="2400" dirty="0" smtClean="0"/>
            </a:br>
            <a:r>
              <a:rPr lang="en-US" sz="2400" dirty="0" smtClean="0"/>
              <a:t>IOUG Special Interest Groups (SIGs)</a:t>
            </a:r>
            <a:br>
              <a:rPr lang="en-US" sz="2400" dirty="0" smtClean="0"/>
            </a:br>
            <a:r>
              <a:rPr lang="en-US" sz="2400" b="1" dirty="0" smtClean="0">
                <a:solidFill>
                  <a:srgbClr val="FF0000"/>
                </a:solidFill>
              </a:rPr>
              <a:t/>
            </a:r>
            <a:br>
              <a:rPr lang="en-US" sz="2400" b="1" dirty="0" smtClean="0">
                <a:solidFill>
                  <a:srgbClr val="FF0000"/>
                </a:solidFill>
              </a:rPr>
            </a:br>
            <a:r>
              <a:rPr lang="en-US" sz="2400" b="1" dirty="0" smtClean="0">
                <a:solidFill>
                  <a:srgbClr val="FF0000"/>
                </a:solidFill>
              </a:rPr>
              <a:t>*Register by November 15</a:t>
            </a:r>
            <a:r>
              <a:rPr lang="en-US" sz="2400" b="1" baseline="30000" dirty="0" smtClean="0">
                <a:solidFill>
                  <a:srgbClr val="FF0000"/>
                </a:solidFill>
              </a:rPr>
              <a:t>th</a:t>
            </a:r>
            <a:r>
              <a:rPr lang="en-US" sz="2400" b="1" dirty="0" smtClean="0">
                <a:solidFill>
                  <a:srgbClr val="FF0000"/>
                </a:solidFill>
              </a:rPr>
              <a:t> for Early Bird rates</a:t>
            </a:r>
            <a:br>
              <a:rPr lang="en-US" sz="2400" b="1" dirty="0" smtClean="0">
                <a:solidFill>
                  <a:srgbClr val="FF0000"/>
                </a:solidFill>
              </a:rPr>
            </a:br>
            <a:r>
              <a:rPr lang="en-US" sz="2400" b="1" dirty="0" smtClean="0">
                <a:solidFill>
                  <a:srgbClr val="FF0000"/>
                </a:solidFill>
              </a:rPr>
              <a:t/>
            </a:r>
            <a:br>
              <a:rPr lang="en-US" sz="2400" b="1" dirty="0" smtClean="0">
                <a:solidFill>
                  <a:srgbClr val="FF0000"/>
                </a:solidFill>
              </a:rPr>
            </a:br>
            <a:r>
              <a:rPr lang="en-US" sz="2400" b="1" dirty="0" smtClean="0">
                <a:solidFill>
                  <a:srgbClr val="FF0000"/>
                </a:solidFill>
              </a:rPr>
              <a:t>*</a:t>
            </a:r>
            <a:r>
              <a:rPr lang="en-US" sz="2400" b="1" u="sng" dirty="0" smtClean="0">
                <a:solidFill>
                  <a:srgbClr val="FF0000"/>
                </a:solidFill>
              </a:rPr>
              <a:t>Final Call for Speaker Abstracts – Submit by November 2</a:t>
            </a:r>
            <a:r>
              <a:rPr lang="en-US" sz="2000" dirty="0" smtClean="0"/>
              <a:t/>
            </a:r>
            <a:br>
              <a:rPr lang="en-US" sz="2000" dirty="0" smtClean="0"/>
            </a:br>
            <a:r>
              <a:rPr lang="en-US" sz="2000" dirty="0" smtClean="0"/>
              <a:t/>
            </a:r>
            <a:br>
              <a:rPr lang="en-US" sz="2000" dirty="0" smtClean="0"/>
            </a:br>
            <a:r>
              <a:rPr lang="en-US" sz="2400" dirty="0" smtClean="0">
                <a:solidFill>
                  <a:srgbClr val="0070C0"/>
                </a:solidFill>
                <a:hlinkClick r:id="rId3"/>
              </a:rPr>
              <a:t>www.biwasummit.org</a:t>
            </a:r>
            <a:r>
              <a:rPr lang="en-US" sz="2400" dirty="0" smtClean="0">
                <a:hlinkClick r:id="rId3"/>
              </a:rPr>
              <a:t> </a:t>
            </a:r>
            <a:r>
              <a:rPr lang="en-US" sz="2400" b="1" u="sng" dirty="0" smtClean="0">
                <a:solidFill>
                  <a:srgbClr val="FF0000"/>
                </a:solidFill>
              </a:rPr>
              <a:t>  </a:t>
            </a:r>
            <a:r>
              <a:rPr lang="en-US" sz="2400" dirty="0" smtClean="0"/>
              <a:t/>
            </a:r>
            <a:br>
              <a:rPr lang="en-US" sz="2400" dirty="0" smtClean="0"/>
            </a:br>
            <a:endParaRPr lang="en-US" sz="2000" dirty="0" smtClean="0"/>
          </a:p>
        </p:txBody>
      </p:sp>
      <p:pic>
        <p:nvPicPr>
          <p:cNvPr id="8" name="Picture 7" descr="http://www.nocoug.org/images/LOGOc-final_1in.jpg"/>
          <p:cNvPicPr>
            <a:picLocks noChangeAspect="1"/>
          </p:cNvPicPr>
          <p:nvPr/>
        </p:nvPicPr>
        <p:blipFill>
          <a:blip r:embed="rId4" cstate="email"/>
          <a:srcRect/>
          <a:stretch>
            <a:fillRect/>
          </a:stretch>
        </p:blipFill>
        <p:spPr bwMode="auto">
          <a:xfrm>
            <a:off x="10117728" y="2423171"/>
            <a:ext cx="1219354" cy="1188707"/>
          </a:xfrm>
          <a:prstGeom prst="rect">
            <a:avLst/>
          </a:prstGeom>
          <a:noFill/>
          <a:ln w="9525">
            <a:noFill/>
            <a:miter lim="800000"/>
            <a:headEnd/>
            <a:tailEnd/>
          </a:ln>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rcRect l="7205"/>
          <a:stretch>
            <a:fillRect/>
          </a:stretch>
        </p:blipFill>
        <p:spPr>
          <a:xfrm>
            <a:off x="8686800" y="5571582"/>
            <a:ext cx="3102955" cy="515709"/>
          </a:xfrm>
          <a:prstGeom prst="rect">
            <a:avLst/>
          </a:prstGeom>
        </p:spPr>
      </p:pic>
      <p:pic>
        <p:nvPicPr>
          <p:cNvPr id="10" name="Picture 9"/>
          <p:cNvPicPr>
            <a:picLocks noChangeAspect="1"/>
          </p:cNvPicPr>
          <p:nvPr/>
        </p:nvPicPr>
        <p:blipFill>
          <a:blip r:embed="rId6" cstate="email"/>
          <a:srcRect/>
          <a:stretch>
            <a:fillRect/>
          </a:stretch>
        </p:blipFill>
        <p:spPr bwMode="auto">
          <a:xfrm>
            <a:off x="9843411" y="3781691"/>
            <a:ext cx="1693026" cy="1371585"/>
          </a:xfrm>
          <a:prstGeom prst="rect">
            <a:avLst/>
          </a:prstGeom>
          <a:noFill/>
          <a:ln w="9525">
            <a:noFill/>
            <a:miter lim="800000"/>
            <a:headEnd/>
            <a:tailEnd/>
          </a:ln>
        </p:spPr>
      </p:pic>
      <p:pic>
        <p:nvPicPr>
          <p:cNvPr id="56322" name="Picture 2" descr="C:\all_data\jeanihm-temp\Spatial Summit at BIWA Call for Speakers Banner Ad.jpg"/>
          <p:cNvPicPr>
            <a:picLocks noChangeAspect="1" noChangeArrowheads="1"/>
          </p:cNvPicPr>
          <p:nvPr/>
        </p:nvPicPr>
        <p:blipFill>
          <a:blip r:embed="rId7" cstate="print"/>
          <a:srcRect/>
          <a:stretch>
            <a:fillRect/>
          </a:stretch>
        </p:blipFill>
        <p:spPr bwMode="auto">
          <a:xfrm>
            <a:off x="732700" y="522170"/>
            <a:ext cx="10723426" cy="1653612"/>
          </a:xfrm>
          <a:prstGeom prst="rect">
            <a:avLst/>
          </a:prstGeom>
          <a:noFill/>
        </p:spPr>
      </p:pic>
    </p:spTree>
    <p:extLst>
      <p:ext uri="{BB962C8B-B14F-4D97-AF65-F5344CB8AC3E}">
        <p14:creationId xmlns:p14="http://schemas.microsoft.com/office/powerpoint/2010/main" val="277204491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descr="A large metric can be called out here in font size 166pt, Calibri"/>
          <p:cNvSpPr>
            <a:spLocks noGrp="1"/>
          </p:cNvSpPr>
          <p:nvPr>
            <p:ph type="title"/>
          </p:nvPr>
        </p:nvSpPr>
        <p:spPr>
          <a:xfrm>
            <a:off x="3579812" y="1371600"/>
            <a:ext cx="5029200" cy="2743200"/>
          </a:xfrm>
        </p:spPr>
        <p:txBody>
          <a:bodyPr/>
          <a:lstStyle/>
          <a:p>
            <a:pPr algn="ctr"/>
            <a:r>
              <a:rPr lang="en-US" sz="8800" dirty="0" smtClean="0"/>
              <a:t>Q&amp;A</a:t>
            </a:r>
            <a:endParaRPr lang="en-US" sz="4800" b="0" dirty="0"/>
          </a:p>
        </p:txBody>
      </p:sp>
    </p:spTree>
    <p:extLst>
      <p:ext uri="{BB962C8B-B14F-4D97-AF65-F5344CB8AC3E}">
        <p14:creationId xmlns:p14="http://schemas.microsoft.com/office/powerpoint/2010/main" val="233831679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nSpc>
                <a:spcPct val="100000"/>
              </a:lnSpc>
            </a:pPr>
            <a:r>
              <a:rPr lang="en-US" dirty="0" smtClean="0"/>
              <a:t>Big Data Spatial </a:t>
            </a:r>
            <a:r>
              <a:rPr lang="en-US" dirty="0"/>
              <a:t>and </a:t>
            </a:r>
            <a:r>
              <a:rPr lang="en-US" dirty="0" smtClean="0"/>
              <a:t>Graph</a:t>
            </a:r>
            <a:endParaRPr lang="en-US" sz="2400" b="1" dirty="0"/>
          </a:p>
        </p:txBody>
      </p:sp>
      <p:sp>
        <p:nvSpPr>
          <p:cNvPr id="6" name="Content Placeholder 5"/>
          <p:cNvSpPr>
            <a:spLocks noGrp="1"/>
          </p:cNvSpPr>
          <p:nvPr>
            <p:ph idx="1"/>
          </p:nvPr>
        </p:nvSpPr>
        <p:spPr>
          <a:xfrm>
            <a:off x="531662" y="1375210"/>
            <a:ext cx="7589520" cy="4577750"/>
          </a:xfrm>
        </p:spPr>
        <p:txBody>
          <a:bodyPr/>
          <a:lstStyle/>
          <a:p>
            <a:pPr marL="0" indent="0">
              <a:buNone/>
            </a:pPr>
            <a:r>
              <a:rPr lang="en-US" dirty="0" smtClean="0"/>
              <a:t/>
            </a:r>
            <a:br>
              <a:rPr lang="en-US" dirty="0" smtClean="0"/>
            </a:br>
            <a:r>
              <a:rPr lang="en-US" dirty="0" smtClean="0"/>
              <a:t>Big Data often needs an </a:t>
            </a:r>
            <a:r>
              <a:rPr lang="en-US" b="1" dirty="0" smtClean="0"/>
              <a:t>organizing </a:t>
            </a:r>
            <a:r>
              <a:rPr lang="en-US" dirty="0" smtClean="0"/>
              <a:t>principle </a:t>
            </a:r>
            <a:br>
              <a:rPr lang="en-US" dirty="0" smtClean="0"/>
            </a:br>
            <a:r>
              <a:rPr lang="en-US" dirty="0" smtClean="0"/>
              <a:t>– Data Harmonization</a:t>
            </a:r>
            <a:br>
              <a:rPr lang="en-US" dirty="0" smtClean="0"/>
            </a:br>
            <a:r>
              <a:rPr lang="en-US" dirty="0" smtClean="0"/>
              <a:t/>
            </a:r>
            <a:br>
              <a:rPr lang="en-US" dirty="0" smtClean="0"/>
            </a:br>
            <a:r>
              <a:rPr lang="en-US" dirty="0" smtClean="0"/>
              <a:t/>
            </a:r>
            <a:br>
              <a:rPr lang="en-US" dirty="0" smtClean="0"/>
            </a:br>
            <a:r>
              <a:rPr lang="en-US" dirty="0" smtClean="0"/>
              <a:t>Big Data analysis is often about </a:t>
            </a:r>
            <a:r>
              <a:rPr lang="en-US" b="1" dirty="0" smtClean="0"/>
              <a:t>relationships </a:t>
            </a:r>
            <a:r>
              <a:rPr lang="en-US" dirty="0" smtClean="0"/>
              <a:t>not aggregation</a:t>
            </a:r>
            <a:br>
              <a:rPr lang="en-US" dirty="0" smtClean="0"/>
            </a:br>
            <a:r>
              <a:rPr lang="en-US" dirty="0" smtClean="0"/>
              <a:t/>
            </a:r>
            <a:br>
              <a:rPr lang="en-US" dirty="0" smtClean="0"/>
            </a:br>
            <a:r>
              <a:rPr lang="en-US" dirty="0" smtClean="0"/>
              <a:t/>
            </a:r>
            <a:br>
              <a:rPr lang="en-US" dirty="0" smtClean="0"/>
            </a:br>
            <a:r>
              <a:rPr lang="en-US" dirty="0" smtClean="0"/>
              <a:t>Big Data platform is </a:t>
            </a:r>
            <a:r>
              <a:rPr lang="en-US" b="1" dirty="0" smtClean="0"/>
              <a:t>economically compelling </a:t>
            </a:r>
            <a:r>
              <a:rPr lang="en-US" dirty="0" smtClean="0"/>
              <a:t>for working with massive data sets found in spatial and graph workflows</a:t>
            </a:r>
            <a:br>
              <a:rPr lang="en-US" dirty="0" smtClean="0"/>
            </a:br>
            <a:endParaRPr lang="en-US" dirty="0" smtClean="0"/>
          </a:p>
        </p:txBody>
      </p:sp>
      <p:pic>
        <p:nvPicPr>
          <p:cNvPr id="3" name="Picture 2"/>
          <p:cNvPicPr>
            <a:picLocks noChangeAspect="1"/>
          </p:cNvPicPr>
          <p:nvPr/>
        </p:nvPicPr>
        <p:blipFill>
          <a:blip r:embed="rId3"/>
          <a:stretch>
            <a:fillRect/>
          </a:stretch>
        </p:blipFill>
        <p:spPr>
          <a:xfrm>
            <a:off x="7313612" y="1143000"/>
            <a:ext cx="1676400" cy="1676400"/>
          </a:xfrm>
          <a:prstGeom prst="rect">
            <a:avLst/>
          </a:prstGeom>
        </p:spPr>
      </p:pic>
      <p:pic>
        <p:nvPicPr>
          <p:cNvPr id="8" name="Picture 7"/>
          <p:cNvPicPr>
            <a:picLocks noChangeAspect="1"/>
          </p:cNvPicPr>
          <p:nvPr/>
        </p:nvPicPr>
        <p:blipFill>
          <a:blip r:embed="rId4"/>
          <a:stretch>
            <a:fillRect/>
          </a:stretch>
        </p:blipFill>
        <p:spPr>
          <a:xfrm>
            <a:off x="8380412" y="2895600"/>
            <a:ext cx="1905000" cy="1905000"/>
          </a:xfrm>
          <a:prstGeom prst="rect">
            <a:avLst/>
          </a:prstGeom>
        </p:spPr>
      </p:pic>
      <p:pic>
        <p:nvPicPr>
          <p:cNvPr id="9" name="Picture 8"/>
          <p:cNvPicPr>
            <a:picLocks noChangeAspect="1"/>
          </p:cNvPicPr>
          <p:nvPr/>
        </p:nvPicPr>
        <p:blipFill>
          <a:blip r:embed="rId5"/>
          <a:stretch>
            <a:fillRect/>
          </a:stretch>
        </p:blipFill>
        <p:spPr>
          <a:xfrm>
            <a:off x="9523412" y="4419600"/>
            <a:ext cx="1701800" cy="1701800"/>
          </a:xfrm>
          <a:prstGeom prst="rect">
            <a:avLst/>
          </a:prstGeom>
        </p:spPr>
      </p:pic>
    </p:spTree>
    <p:extLst>
      <p:ext uri="{BB962C8B-B14F-4D97-AF65-F5344CB8AC3E}">
        <p14:creationId xmlns:p14="http://schemas.microsoft.com/office/powerpoint/2010/main" val="377157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64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Big Data Spatial and Graph (BDSG)</a:t>
            </a:r>
            <a:endParaRPr lang="en-US" dirty="0"/>
          </a:p>
        </p:txBody>
      </p:sp>
      <p:sp>
        <p:nvSpPr>
          <p:cNvPr id="9" name="Content Placeholder 2"/>
          <p:cNvSpPr txBox="1">
            <a:spLocks/>
          </p:cNvSpPr>
          <p:nvPr/>
        </p:nvSpPr>
        <p:spPr>
          <a:xfrm>
            <a:off x="6348412" y="2133599"/>
            <a:ext cx="5334000" cy="152400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eaLnBrk="0" hangingPunct="0">
              <a:spcBef>
                <a:spcPts val="667"/>
              </a:spcBef>
              <a:spcAft>
                <a:spcPts val="267"/>
              </a:spcAft>
              <a:buClr>
                <a:srgbClr val="7F7F7F"/>
              </a:buClr>
              <a:buFont typeface="Arial" panose="020B0604020202020204" pitchFamily="34" charset="0"/>
              <a:buNone/>
              <a:defRPr/>
            </a:pPr>
            <a:r>
              <a:rPr lang="en-US" sz="4000" dirty="0" smtClean="0">
                <a:solidFill>
                  <a:srgbClr val="FF0000"/>
                </a:solidFill>
              </a:rPr>
              <a:t>Graph Analysis</a:t>
            </a:r>
            <a:endParaRPr lang="en-US" sz="4000" dirty="0">
              <a:solidFill>
                <a:srgbClr val="5F5F5F"/>
              </a:solidFill>
              <a:ea typeface="ＭＳ Ｐゴシック" pitchFamily="127" charset="-128"/>
              <a:cs typeface="ＭＳ Ｐゴシック" pitchFamily="127" charset="-128"/>
            </a:endParaRPr>
          </a:p>
        </p:txBody>
      </p:sp>
      <p:sp>
        <p:nvSpPr>
          <p:cNvPr id="10" name="Content Placeholder 2"/>
          <p:cNvSpPr txBox="1">
            <a:spLocks/>
          </p:cNvSpPr>
          <p:nvPr/>
        </p:nvSpPr>
        <p:spPr>
          <a:xfrm>
            <a:off x="6399212" y="3657600"/>
            <a:ext cx="5334000" cy="13716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5F5F5F">
                  <a:lumMod val="60000"/>
                  <a:lumOff val="40000"/>
                </a:srgbClr>
              </a:buClr>
              <a:buFont typeface="Arial" panose="020B0604020202020204" pitchFamily="34" charset="0"/>
              <a:buNone/>
            </a:pPr>
            <a:r>
              <a:rPr lang="en-US" sz="4000" dirty="0" smtClean="0">
                <a:solidFill>
                  <a:srgbClr val="FF0000"/>
                </a:solidFill>
              </a:rPr>
              <a:t>Spatial Analysis</a:t>
            </a:r>
            <a:endParaRPr lang="en-US" sz="4000" dirty="0">
              <a:solidFill>
                <a:srgbClr val="5F5F5F"/>
              </a:solidFill>
            </a:endParaRPr>
          </a:p>
        </p:txBody>
      </p:sp>
      <p:sp>
        <p:nvSpPr>
          <p:cNvPr id="4" name="Slide Number Placeholder 3"/>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mtClean="0">
                <a:solidFill>
                  <a:srgbClr val="5F5F5F">
                    <a:lumMod val="60000"/>
                    <a:lumOff val="40000"/>
                  </a:srgbClr>
                </a:solidFill>
              </a:rPr>
              <a:pPr/>
              <a:t>6</a:t>
            </a:fld>
            <a:endParaRPr lang="en-US" dirty="0">
              <a:solidFill>
                <a:srgbClr val="5F5F5F">
                  <a:lumMod val="60000"/>
                  <a:lumOff val="40000"/>
                </a:srgbClr>
              </a:solidFill>
            </a:endParaRPr>
          </a:p>
        </p:txBody>
      </p:sp>
      <p:pic>
        <p:nvPicPr>
          <p:cNvPr id="5" name="Picture 4"/>
          <p:cNvPicPr>
            <a:picLocks noChangeAspect="1"/>
          </p:cNvPicPr>
          <p:nvPr/>
        </p:nvPicPr>
        <p:blipFill>
          <a:blip r:embed="rId3"/>
          <a:stretch>
            <a:fillRect/>
          </a:stretch>
        </p:blipFill>
        <p:spPr>
          <a:xfrm>
            <a:off x="114300" y="1041400"/>
            <a:ext cx="5461000" cy="5461000"/>
          </a:xfrm>
          <a:prstGeom prst="rect">
            <a:avLst/>
          </a:prstGeom>
        </p:spPr>
      </p:pic>
    </p:spTree>
    <p:extLst>
      <p:ext uri="{BB962C8B-B14F-4D97-AF65-F5344CB8AC3E}">
        <p14:creationId xmlns:p14="http://schemas.microsoft.com/office/powerpoint/2010/main" val="316843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Graph Analysis</a:t>
            </a:r>
            <a:endParaRPr lang="en-US" dirty="0"/>
          </a:p>
        </p:txBody>
      </p:sp>
      <p:sp>
        <p:nvSpPr>
          <p:cNvPr id="7" name="Text Placeholder 6"/>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7</a:t>
            </a:fld>
            <a:endParaRPr lang="en-US" dirty="0"/>
          </a:p>
        </p:txBody>
      </p:sp>
    </p:spTree>
    <p:extLst>
      <p:ext uri="{BB962C8B-B14F-4D97-AF65-F5344CB8AC3E}">
        <p14:creationId xmlns:p14="http://schemas.microsoft.com/office/powerpoint/2010/main" val="110600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Who is most important?  There Are Lots of Answers.</a:t>
            </a:r>
            <a:endParaRPr lang="en-US" dirty="0"/>
          </a:p>
        </p:txBody>
      </p:sp>
      <p:sp>
        <p:nvSpPr>
          <p:cNvPr id="6" name="Content Placeholder 5"/>
          <p:cNvSpPr>
            <a:spLocks noGrp="1"/>
          </p:cNvSpPr>
          <p:nvPr>
            <p:ph idx="1"/>
          </p:nvPr>
        </p:nvSpPr>
        <p:spPr>
          <a:xfrm>
            <a:off x="531151" y="1524001"/>
            <a:ext cx="7017826" cy="4419600"/>
          </a:xfrm>
        </p:spPr>
        <p:txBody>
          <a:bodyPr/>
          <a:lstStyle/>
          <a:p>
            <a:r>
              <a:rPr lang="en-US" dirty="0" smtClean="0"/>
              <a:t>Answers from </a:t>
            </a:r>
            <a:r>
              <a:rPr lang="en-US" b="1" dirty="0" smtClean="0"/>
              <a:t>Aggregation</a:t>
            </a:r>
          </a:p>
          <a:p>
            <a:pPr lvl="1"/>
            <a:r>
              <a:rPr lang="en-US" dirty="0" smtClean="0"/>
              <a:t>Who spends the most?</a:t>
            </a:r>
          </a:p>
          <a:p>
            <a:pPr lvl="1"/>
            <a:r>
              <a:rPr lang="en-US" dirty="0" smtClean="0"/>
              <a:t>Who buys the highest margin goods?</a:t>
            </a:r>
          </a:p>
          <a:p>
            <a:pPr lvl="1"/>
            <a:r>
              <a:rPr lang="en-US" dirty="0" smtClean="0"/>
              <a:t>Who is most consistently a top contributor?</a:t>
            </a:r>
          </a:p>
          <a:p>
            <a:endParaRPr lang="en-US" dirty="0"/>
          </a:p>
          <a:p>
            <a:r>
              <a:rPr lang="en-US" dirty="0" smtClean="0"/>
              <a:t>Answers from </a:t>
            </a:r>
            <a:r>
              <a:rPr lang="en-US" b="1" dirty="0" smtClean="0"/>
              <a:t>Connectivity</a:t>
            </a:r>
            <a:endParaRPr lang="en-US" dirty="0" smtClean="0"/>
          </a:p>
          <a:p>
            <a:pPr lvl="1"/>
            <a:r>
              <a:rPr lang="en-US" dirty="0" smtClean="0"/>
              <a:t>Who’s most influential?</a:t>
            </a:r>
          </a:p>
          <a:p>
            <a:pPr lvl="1"/>
            <a:r>
              <a:rPr lang="en-US" dirty="0" smtClean="0"/>
              <a:t>Which supplier do I depend on the most?</a:t>
            </a:r>
          </a:p>
          <a:p>
            <a:pPr lvl="1"/>
            <a:r>
              <a:rPr lang="en-US" dirty="0" smtClean="0"/>
              <a:t>What is the right product mix for </a:t>
            </a:r>
            <a:r>
              <a:rPr lang="en-US" dirty="0" err="1" smtClean="0"/>
              <a:t>millennials</a:t>
            </a:r>
            <a:r>
              <a:rPr lang="en-US" dirty="0" smtClean="0"/>
              <a:t>?</a:t>
            </a:r>
          </a:p>
          <a:p>
            <a:endParaRPr lang="en-US" dirty="0"/>
          </a:p>
        </p:txBody>
      </p:sp>
      <p:grpSp>
        <p:nvGrpSpPr>
          <p:cNvPr id="4" name="Group 10"/>
          <p:cNvGrpSpPr/>
          <p:nvPr/>
        </p:nvGrpSpPr>
        <p:grpSpPr>
          <a:xfrm>
            <a:off x="7155428" y="1502633"/>
            <a:ext cx="4382700" cy="2110842"/>
            <a:chOff x="7155428" y="1502633"/>
            <a:chExt cx="4382700" cy="2110842"/>
          </a:xfrm>
        </p:grpSpPr>
        <p:sp>
          <p:nvSpPr>
            <p:cNvPr id="7" name="Right Brace 6"/>
            <p:cNvSpPr/>
            <p:nvPr/>
          </p:nvSpPr>
          <p:spPr>
            <a:xfrm>
              <a:off x="7155428" y="1502633"/>
              <a:ext cx="661877" cy="2110842"/>
            </a:xfrm>
            <a:prstGeom prst="rightBrace">
              <a:avLst>
                <a:gd name="adj1" fmla="val 24549"/>
                <a:gd name="adj2" fmla="val 50000"/>
              </a:avLst>
            </a:prstGeom>
            <a:ln w="38100" cmpd="sng">
              <a:solidFill>
                <a:srgbClr val="FF0000"/>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7888860" y="2200285"/>
              <a:ext cx="3649268" cy="697651"/>
            </a:xfrm>
            <a:prstGeom prst="rect">
              <a:avLst/>
            </a:prstGeom>
            <a:noFill/>
          </p:spPr>
          <p:txBody>
            <a:bodyPr wrap="none" lIns="0" tIns="0" rIns="0" bIns="0" rtlCol="0">
              <a:noAutofit/>
            </a:bodyPr>
            <a:lstStyle/>
            <a:p>
              <a:pPr>
                <a:lnSpc>
                  <a:spcPct val="90000"/>
                </a:lnSpc>
              </a:pPr>
              <a:r>
                <a:rPr lang="en-US" sz="2400" b="1" dirty="0" smtClean="0"/>
                <a:t>Tabular questions</a:t>
              </a:r>
              <a:r>
                <a:rPr lang="en-US" sz="2400" dirty="0" smtClean="0"/>
                <a:t>: </a:t>
              </a:r>
            </a:p>
            <a:p>
              <a:pPr>
                <a:lnSpc>
                  <a:spcPct val="90000"/>
                </a:lnSpc>
              </a:pPr>
              <a:r>
                <a:rPr lang="en-US" sz="2400" dirty="0" smtClean="0"/>
                <a:t>Well-suited to SQL-like tools</a:t>
              </a:r>
              <a:endParaRPr lang="en-US" sz="2400" b="1" dirty="0" smtClean="0"/>
            </a:p>
          </p:txBody>
        </p:sp>
      </p:grpSp>
      <p:grpSp>
        <p:nvGrpSpPr>
          <p:cNvPr id="11" name="Group 11"/>
          <p:cNvGrpSpPr/>
          <p:nvPr/>
        </p:nvGrpSpPr>
        <p:grpSpPr>
          <a:xfrm>
            <a:off x="7146830" y="3873206"/>
            <a:ext cx="4382701" cy="2110842"/>
            <a:chOff x="7146830" y="3873206"/>
            <a:chExt cx="4382701" cy="2110842"/>
          </a:xfrm>
        </p:grpSpPr>
        <p:sp>
          <p:nvSpPr>
            <p:cNvPr id="8" name="Right Brace 7"/>
            <p:cNvSpPr/>
            <p:nvPr/>
          </p:nvSpPr>
          <p:spPr>
            <a:xfrm>
              <a:off x="7146830" y="3873206"/>
              <a:ext cx="661877" cy="2110842"/>
            </a:xfrm>
            <a:prstGeom prst="rightBrace">
              <a:avLst>
                <a:gd name="adj1" fmla="val 24549"/>
                <a:gd name="adj2" fmla="val 50000"/>
              </a:avLst>
            </a:prstGeom>
            <a:ln w="38100" cmpd="sng">
              <a:solidFill>
                <a:srgbClr val="FF0000"/>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880263" y="4606635"/>
              <a:ext cx="3649268" cy="697651"/>
            </a:xfrm>
            <a:prstGeom prst="rect">
              <a:avLst/>
            </a:prstGeom>
            <a:noFill/>
          </p:spPr>
          <p:txBody>
            <a:bodyPr wrap="none" lIns="0" tIns="0" rIns="0" bIns="0" rtlCol="0">
              <a:noAutofit/>
            </a:bodyPr>
            <a:lstStyle/>
            <a:p>
              <a:pPr>
                <a:lnSpc>
                  <a:spcPct val="90000"/>
                </a:lnSpc>
              </a:pPr>
              <a:r>
                <a:rPr lang="en-US" sz="2400" b="1" dirty="0" smtClean="0"/>
                <a:t>Graph questions</a:t>
              </a:r>
              <a:r>
                <a:rPr lang="en-US" sz="2400" dirty="0" smtClean="0"/>
                <a:t>: </a:t>
              </a:r>
            </a:p>
            <a:p>
              <a:pPr>
                <a:lnSpc>
                  <a:spcPct val="90000"/>
                </a:lnSpc>
              </a:pPr>
              <a:r>
                <a:rPr lang="en-US" sz="2400" dirty="0" smtClean="0"/>
                <a:t>We need something different!</a:t>
              </a:r>
              <a:endParaRPr lang="en-US" sz="2400" b="1" dirty="0" smtClean="0"/>
            </a:p>
          </p:txBody>
        </p:sp>
      </p:grpSp>
    </p:spTree>
    <p:extLst>
      <p:ext uri="{BB962C8B-B14F-4D97-AF65-F5344CB8AC3E}">
        <p14:creationId xmlns:p14="http://schemas.microsoft.com/office/powerpoint/2010/main" val="177026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152400"/>
            <a:ext cx="11125200" cy="889000"/>
          </a:xfrm>
        </p:spPr>
        <p:txBody>
          <a:bodyPr/>
          <a:lstStyle/>
          <a:p>
            <a:r>
              <a:rPr lang="en-US" dirty="0" smtClean="0"/>
              <a:t>What Big Data problems can Graphs address?</a:t>
            </a:r>
            <a:endParaRPr lang="en-US" dirty="0"/>
          </a:p>
        </p:txBody>
      </p:sp>
      <p:grpSp>
        <p:nvGrpSpPr>
          <p:cNvPr id="2" name="Group 229"/>
          <p:cNvGrpSpPr/>
          <p:nvPr/>
        </p:nvGrpSpPr>
        <p:grpSpPr>
          <a:xfrm>
            <a:off x="315678" y="3002512"/>
            <a:ext cx="2805029" cy="3009639"/>
            <a:chOff x="236820" y="2410098"/>
            <a:chExt cx="2068521" cy="2214154"/>
          </a:xfrm>
        </p:grpSpPr>
        <p:sp>
          <p:nvSpPr>
            <p:cNvPr id="11" name="Rounded Rectangle 10"/>
            <p:cNvSpPr/>
            <p:nvPr/>
          </p:nvSpPr>
          <p:spPr>
            <a:xfrm>
              <a:off x="236820" y="2410098"/>
              <a:ext cx="2068521" cy="2214154"/>
            </a:xfrm>
            <a:prstGeom prst="roundRect">
              <a:avLst>
                <a:gd name="adj" fmla="val 7826"/>
              </a:avLst>
            </a:prstGeom>
            <a:solidFill>
              <a:schemeClr val="tx1">
                <a:lumMod val="20000"/>
                <a:lumOff val="80000"/>
              </a:schemeClr>
            </a:solidFill>
            <a:ln w="3175">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nvGrpSpPr>
            <p:cNvPr id="3" name="Group 94"/>
            <p:cNvGrpSpPr>
              <a:grpSpLocks/>
            </p:cNvGrpSpPr>
            <p:nvPr/>
          </p:nvGrpSpPr>
          <p:grpSpPr bwMode="auto">
            <a:xfrm>
              <a:off x="289748" y="3181131"/>
              <a:ext cx="1939373" cy="1337288"/>
              <a:chOff x="152400" y="2057522"/>
              <a:chExt cx="2927389" cy="1981787"/>
            </a:xfrm>
          </p:grpSpPr>
          <p:sp>
            <p:nvSpPr>
              <p:cNvPr id="13" name="Rounded Rectangle 12"/>
              <p:cNvSpPr/>
              <p:nvPr/>
            </p:nvSpPr>
            <p:spPr>
              <a:xfrm>
                <a:off x="152400" y="2057522"/>
                <a:ext cx="2927389" cy="1981787"/>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ndParaRPr>
              </a:p>
            </p:txBody>
          </p:sp>
          <p:grpSp>
            <p:nvGrpSpPr>
              <p:cNvPr id="5" name="Group 38"/>
              <p:cNvGrpSpPr>
                <a:grpSpLocks/>
              </p:cNvGrpSpPr>
              <p:nvPr/>
            </p:nvGrpSpPr>
            <p:grpSpPr bwMode="auto">
              <a:xfrm>
                <a:off x="295277" y="2179844"/>
                <a:ext cx="2755348" cy="1742503"/>
                <a:chOff x="228067" y="2727932"/>
                <a:chExt cx="5203512" cy="2987145"/>
              </a:xfrm>
            </p:grpSpPr>
            <p:pic>
              <p:nvPicPr>
                <p:cNvPr id="18" name="Picture 6" descr="http://i19.photobucket.com/albums/b200/Asteraceae/PurchaseHistor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078163"/>
                  <a:ext cx="2209800" cy="23241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9" name="Rounded Rectangle 18"/>
                <p:cNvSpPr/>
                <p:nvPr/>
              </p:nvSpPr>
              <p:spPr bwMode="auto">
                <a:xfrm>
                  <a:off x="228067" y="5084877"/>
                  <a:ext cx="2281519" cy="63020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sz="1100" dirty="0">
                      <a:solidFill>
                        <a:schemeClr val="tx1"/>
                      </a:solidFill>
                    </a:rPr>
                    <a:t>Purchase Record</a:t>
                  </a:r>
                </a:p>
              </p:txBody>
            </p:sp>
            <p:grpSp>
              <p:nvGrpSpPr>
                <p:cNvPr id="6" name="Group 20484"/>
                <p:cNvGrpSpPr>
                  <a:grpSpLocks/>
                </p:cNvGrpSpPr>
                <p:nvPr/>
              </p:nvGrpSpPr>
              <p:grpSpPr bwMode="auto">
                <a:xfrm>
                  <a:off x="2824640" y="2727932"/>
                  <a:ext cx="2606939" cy="2789493"/>
                  <a:chOff x="5567836" y="2804057"/>
                  <a:chExt cx="2607148" cy="2790362"/>
                </a:xfrm>
              </p:grpSpPr>
              <p:sp>
                <p:nvSpPr>
                  <p:cNvPr id="22" name="Rounded Rectangle 21"/>
                  <p:cNvSpPr/>
                  <p:nvPr/>
                </p:nvSpPr>
                <p:spPr bwMode="auto">
                  <a:xfrm>
                    <a:off x="5609554" y="2918098"/>
                    <a:ext cx="2314684" cy="2676321"/>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23" name="Oval 22"/>
                  <p:cNvSpPr/>
                  <p:nvPr/>
                </p:nvSpPr>
                <p:spPr bwMode="auto">
                  <a:xfrm>
                    <a:off x="7081716" y="3792056"/>
                    <a:ext cx="368791" cy="197716"/>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24" name="Oval 10"/>
                  <p:cNvSpPr/>
                  <p:nvPr/>
                </p:nvSpPr>
                <p:spPr bwMode="auto">
                  <a:xfrm>
                    <a:off x="7072722" y="3551359"/>
                    <a:ext cx="371789" cy="203447"/>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25" name="Oval 24"/>
                  <p:cNvSpPr/>
                  <p:nvPr/>
                </p:nvSpPr>
                <p:spPr bwMode="auto">
                  <a:xfrm>
                    <a:off x="7072722" y="3299201"/>
                    <a:ext cx="371789" cy="197716"/>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26" name="Oval 25"/>
                  <p:cNvSpPr/>
                  <p:nvPr/>
                </p:nvSpPr>
                <p:spPr bwMode="auto">
                  <a:xfrm>
                    <a:off x="7081716" y="4055677"/>
                    <a:ext cx="368791" cy="197716"/>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27" name="Oval 26"/>
                  <p:cNvSpPr/>
                  <p:nvPr/>
                </p:nvSpPr>
                <p:spPr bwMode="auto">
                  <a:xfrm>
                    <a:off x="7081716" y="4316433"/>
                    <a:ext cx="368791" cy="200581"/>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28" name="Oval 27"/>
                  <p:cNvSpPr/>
                  <p:nvPr/>
                </p:nvSpPr>
                <p:spPr bwMode="auto">
                  <a:xfrm>
                    <a:off x="7081716" y="4577187"/>
                    <a:ext cx="368791" cy="200581"/>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29" name="Oval 28"/>
                  <p:cNvSpPr/>
                  <p:nvPr/>
                </p:nvSpPr>
                <p:spPr bwMode="auto">
                  <a:xfrm>
                    <a:off x="7090712" y="4837943"/>
                    <a:ext cx="368789" cy="197714"/>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30" name="Rounded Rectangle 29"/>
                  <p:cNvSpPr/>
                  <p:nvPr/>
                </p:nvSpPr>
                <p:spPr bwMode="auto">
                  <a:xfrm>
                    <a:off x="5882398" y="3519841"/>
                    <a:ext cx="641635" cy="246428"/>
                  </a:xfrm>
                  <a:prstGeom prst="roundRect">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31" name="Rounded Rectangle 30"/>
                  <p:cNvSpPr/>
                  <p:nvPr/>
                </p:nvSpPr>
                <p:spPr bwMode="auto">
                  <a:xfrm>
                    <a:off x="5891393" y="3880886"/>
                    <a:ext cx="644633" cy="24929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32" name="Rounded Rectangle 31"/>
                  <p:cNvSpPr/>
                  <p:nvPr/>
                </p:nvSpPr>
                <p:spPr bwMode="auto">
                  <a:xfrm>
                    <a:off x="5900387" y="4236200"/>
                    <a:ext cx="641635" cy="246428"/>
                  </a:xfrm>
                  <a:prstGeom prst="roundRect">
                    <a:avLst/>
                  </a:prstGeom>
                  <a:solidFill>
                    <a:schemeClr val="accent1">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cxnSp>
                <p:nvCxnSpPr>
                  <p:cNvPr id="33" name="Straight Connector 32"/>
                  <p:cNvCxnSpPr>
                    <a:stCxn id="30" idx="3"/>
                    <a:endCxn id="25" idx="2"/>
                  </p:cNvCxnSpPr>
                  <p:nvPr/>
                </p:nvCxnSpPr>
                <p:spPr bwMode="auto">
                  <a:xfrm flipV="1">
                    <a:off x="6524033" y="3396626"/>
                    <a:ext cx="548689" cy="249294"/>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0" idx="3"/>
                  </p:cNvCxnSpPr>
                  <p:nvPr/>
                </p:nvCxnSpPr>
                <p:spPr bwMode="auto">
                  <a:xfrm>
                    <a:off x="6524033" y="3645920"/>
                    <a:ext cx="548689" cy="57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3"/>
                    <a:endCxn id="27" idx="2"/>
                  </p:cNvCxnSpPr>
                  <p:nvPr/>
                </p:nvCxnSpPr>
                <p:spPr bwMode="auto">
                  <a:xfrm>
                    <a:off x="6524033" y="3645920"/>
                    <a:ext cx="557683" cy="767938"/>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3"/>
                    <a:endCxn id="23" idx="2"/>
                  </p:cNvCxnSpPr>
                  <p:nvPr/>
                </p:nvCxnSpPr>
                <p:spPr bwMode="auto">
                  <a:xfrm flipV="1">
                    <a:off x="6536026" y="3892348"/>
                    <a:ext cx="545690" cy="11175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2" idx="3"/>
                    <a:endCxn id="26" idx="2"/>
                  </p:cNvCxnSpPr>
                  <p:nvPr/>
                </p:nvCxnSpPr>
                <p:spPr bwMode="auto">
                  <a:xfrm flipV="1">
                    <a:off x="6542023" y="4155968"/>
                    <a:ext cx="539693" cy="20344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3"/>
                    <a:endCxn id="28" idx="2"/>
                  </p:cNvCxnSpPr>
                  <p:nvPr/>
                </p:nvCxnSpPr>
                <p:spPr bwMode="auto">
                  <a:xfrm>
                    <a:off x="6542023" y="4359413"/>
                    <a:ext cx="539693" cy="31806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3"/>
                    <a:endCxn id="29" idx="2"/>
                  </p:cNvCxnSpPr>
                  <p:nvPr/>
                </p:nvCxnSpPr>
                <p:spPr bwMode="auto">
                  <a:xfrm>
                    <a:off x="6542023" y="4359413"/>
                    <a:ext cx="548689" cy="578819"/>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27" idx="2"/>
                  </p:cNvCxnSpPr>
                  <p:nvPr/>
                </p:nvCxnSpPr>
                <p:spPr bwMode="auto">
                  <a:xfrm flipV="1">
                    <a:off x="6551019" y="4413858"/>
                    <a:ext cx="530697" cy="277947"/>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915380" y="4559994"/>
                    <a:ext cx="644633" cy="249294"/>
                  </a:xfrm>
                  <a:prstGeom prst="roundRect">
                    <a:avLst/>
                  </a:prstGeom>
                  <a:solidFill>
                    <a:schemeClr val="accent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42" name="TextBox 49"/>
                  <p:cNvSpPr txBox="1">
                    <a:spLocks noChangeArrowheads="1"/>
                  </p:cNvSpPr>
                  <p:nvPr/>
                </p:nvSpPr>
                <p:spPr bwMode="auto">
                  <a:xfrm>
                    <a:off x="5567836" y="2804057"/>
                    <a:ext cx="1837505" cy="4891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eaLnBrk="1" hangingPunct="1">
                      <a:spcAft>
                        <a:spcPct val="0"/>
                      </a:spcAft>
                      <a:buClrTx/>
                      <a:buSzTx/>
                      <a:buFontTx/>
                      <a:buNone/>
                    </a:pPr>
                    <a:r>
                      <a:rPr lang="en-US" altLang="en-US" sz="1100" dirty="0"/>
                      <a:t>customer</a:t>
                    </a:r>
                  </a:p>
                </p:txBody>
              </p:sp>
              <p:sp>
                <p:nvSpPr>
                  <p:cNvPr id="43" name="TextBox 51"/>
                  <p:cNvSpPr txBox="1">
                    <a:spLocks noChangeArrowheads="1"/>
                  </p:cNvSpPr>
                  <p:nvPr/>
                </p:nvSpPr>
                <p:spPr bwMode="auto">
                  <a:xfrm>
                    <a:off x="6853984" y="2804057"/>
                    <a:ext cx="1321000" cy="4891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a:spAutoFit/>
                  </a:bodyP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eaLnBrk="1" hangingPunct="1">
                      <a:spcAft>
                        <a:spcPct val="0"/>
                      </a:spcAft>
                      <a:buClrTx/>
                      <a:buSzTx/>
                      <a:buFontTx/>
                      <a:buNone/>
                    </a:pPr>
                    <a:r>
                      <a:rPr lang="en-US" altLang="en-US" sz="1100" dirty="0"/>
                      <a:t>items</a:t>
                    </a:r>
                  </a:p>
                </p:txBody>
              </p:sp>
              <p:sp>
                <p:nvSpPr>
                  <p:cNvPr id="44" name="Rounded Rectangle 43"/>
                  <p:cNvSpPr/>
                  <p:nvPr/>
                </p:nvSpPr>
                <p:spPr bwMode="auto">
                  <a:xfrm>
                    <a:off x="5948360" y="4895252"/>
                    <a:ext cx="644635" cy="24929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45" name="Rounded Rectangle 44"/>
                  <p:cNvSpPr/>
                  <p:nvPr/>
                </p:nvSpPr>
                <p:spPr bwMode="auto">
                  <a:xfrm>
                    <a:off x="5942364" y="5267759"/>
                    <a:ext cx="644635" cy="249292"/>
                  </a:xfrm>
                  <a:prstGeom prst="roundRect">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46" name="Oval 45"/>
                  <p:cNvSpPr/>
                  <p:nvPr/>
                </p:nvSpPr>
                <p:spPr bwMode="auto">
                  <a:xfrm>
                    <a:off x="7102705" y="5072909"/>
                    <a:ext cx="368789" cy="200581"/>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sp>
                <p:nvSpPr>
                  <p:cNvPr id="47" name="Oval 46"/>
                  <p:cNvSpPr/>
                  <p:nvPr/>
                </p:nvSpPr>
                <p:spPr bwMode="auto">
                  <a:xfrm>
                    <a:off x="7099706" y="5365184"/>
                    <a:ext cx="371789" cy="197714"/>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cxnSp>
                <p:nvCxnSpPr>
                  <p:cNvPr id="48" name="Straight Connector 47"/>
                  <p:cNvCxnSpPr>
                    <a:stCxn id="44" idx="3"/>
                  </p:cNvCxnSpPr>
                  <p:nvPr/>
                </p:nvCxnSpPr>
                <p:spPr bwMode="auto">
                  <a:xfrm flipV="1">
                    <a:off x="6592995" y="3651651"/>
                    <a:ext cx="479727" cy="1366814"/>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5" idx="3"/>
                    <a:endCxn id="27" idx="2"/>
                  </p:cNvCxnSpPr>
                  <p:nvPr/>
                </p:nvCxnSpPr>
                <p:spPr bwMode="auto">
                  <a:xfrm flipV="1">
                    <a:off x="6586998" y="4413858"/>
                    <a:ext cx="494718" cy="98284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4" idx="3"/>
                    <a:endCxn id="46" idx="2"/>
                  </p:cNvCxnSpPr>
                  <p:nvPr/>
                </p:nvCxnSpPr>
                <p:spPr bwMode="auto">
                  <a:xfrm>
                    <a:off x="6592995" y="5018465"/>
                    <a:ext cx="509710" cy="154734"/>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5" idx="3"/>
                    <a:endCxn id="47" idx="2"/>
                  </p:cNvCxnSpPr>
                  <p:nvPr/>
                </p:nvCxnSpPr>
                <p:spPr bwMode="auto">
                  <a:xfrm>
                    <a:off x="6586998" y="5396703"/>
                    <a:ext cx="512708" cy="6877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0" name="Right Arrow 19"/>
                <p:cNvSpPr/>
                <p:nvPr/>
              </p:nvSpPr>
              <p:spPr bwMode="auto">
                <a:xfrm>
                  <a:off x="2284733" y="4649466"/>
                  <a:ext cx="608604" cy="684627"/>
                </a:xfrm>
                <a:prstGeom prst="rightArrow">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a typeface="ＭＳ Ｐゴシック" pitchFamily="34" charset="-128"/>
                  </a:endParaRPr>
                </a:p>
              </p:txBody>
            </p:sp>
          </p:grpSp>
          <p:cxnSp>
            <p:nvCxnSpPr>
              <p:cNvPr id="15" name="Straight Arrow Connector 14"/>
              <p:cNvCxnSpPr>
                <a:stCxn id="41" idx="3"/>
                <a:endCxn id="26" idx="1"/>
              </p:cNvCxnSpPr>
              <p:nvPr/>
            </p:nvCxnSpPr>
            <p:spPr>
              <a:xfrm flipV="1">
                <a:off x="2195539" y="2926434"/>
                <a:ext cx="304804" cy="3509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1" idx="3"/>
              </p:cNvCxnSpPr>
              <p:nvPr/>
            </p:nvCxnSpPr>
            <p:spPr>
              <a:xfrm flipV="1">
                <a:off x="2195539" y="2674116"/>
                <a:ext cx="271467" cy="6032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1" idx="3"/>
                <a:endCxn id="47" idx="2"/>
              </p:cNvCxnSpPr>
              <p:nvPr/>
            </p:nvCxnSpPr>
            <p:spPr>
              <a:xfrm>
                <a:off x="2195539" y="3277341"/>
                <a:ext cx="285754" cy="4528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293984" y="2696876"/>
              <a:ext cx="1905496" cy="400050"/>
            </a:xfrm>
            <a:prstGeom prst="rect">
              <a:avLst/>
            </a:prstGeom>
            <a:noFill/>
          </p:spPr>
          <p:txBody>
            <a:bodyPr wrap="square" lIns="0" tIns="0" rIns="0" bIns="0" rtlCol="0">
              <a:noAutofit/>
            </a:bodyPr>
            <a:lstStyle/>
            <a:p>
              <a:pPr>
                <a:lnSpc>
                  <a:spcPct val="90000"/>
                </a:lnSpc>
              </a:pPr>
              <a:r>
                <a:rPr lang="en-US" sz="1900" dirty="0" smtClean="0"/>
                <a:t>Product Recommendation</a:t>
              </a:r>
              <a:endParaRPr lang="en-US" sz="1900" dirty="0"/>
            </a:p>
          </p:txBody>
        </p:sp>
      </p:grpSp>
      <p:grpSp>
        <p:nvGrpSpPr>
          <p:cNvPr id="12" name="Group 230"/>
          <p:cNvGrpSpPr/>
          <p:nvPr/>
        </p:nvGrpSpPr>
        <p:grpSpPr>
          <a:xfrm>
            <a:off x="3244182" y="2956893"/>
            <a:ext cx="2850231" cy="3062907"/>
            <a:chOff x="2433770" y="2380706"/>
            <a:chExt cx="2101854" cy="2253343"/>
          </a:xfrm>
        </p:grpSpPr>
        <p:sp>
          <p:nvSpPr>
            <p:cNvPr id="9" name="Rounded Rectangle 8"/>
            <p:cNvSpPr/>
            <p:nvPr/>
          </p:nvSpPr>
          <p:spPr>
            <a:xfrm>
              <a:off x="2433770" y="2380706"/>
              <a:ext cx="2051586" cy="2253343"/>
            </a:xfrm>
            <a:prstGeom prst="roundRect">
              <a:avLst>
                <a:gd name="adj" fmla="val 7826"/>
              </a:avLst>
            </a:prstGeom>
            <a:solidFill>
              <a:schemeClr val="tx1">
                <a:lumMod val="20000"/>
                <a:lumOff val="80000"/>
              </a:schemeClr>
            </a:solidFill>
            <a:ln w="3175">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ounded Rectangle 9"/>
            <p:cNvSpPr/>
            <p:nvPr/>
          </p:nvSpPr>
          <p:spPr bwMode="auto">
            <a:xfrm>
              <a:off x="2545055" y="3161043"/>
              <a:ext cx="1915173" cy="1380067"/>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ndParaRPr>
            </a:p>
          </p:txBody>
        </p:sp>
        <p:sp>
          <p:nvSpPr>
            <p:cNvPr id="53" name="TextBox 52"/>
            <p:cNvSpPr txBox="1"/>
            <p:nvPr/>
          </p:nvSpPr>
          <p:spPr>
            <a:xfrm>
              <a:off x="2630128" y="2668453"/>
              <a:ext cx="1905496" cy="400050"/>
            </a:xfrm>
            <a:prstGeom prst="rect">
              <a:avLst/>
            </a:prstGeom>
            <a:noFill/>
          </p:spPr>
          <p:txBody>
            <a:bodyPr wrap="square" lIns="0" tIns="0" rIns="0" bIns="0" rtlCol="0">
              <a:noAutofit/>
            </a:bodyPr>
            <a:lstStyle/>
            <a:p>
              <a:pPr>
                <a:lnSpc>
                  <a:spcPct val="90000"/>
                </a:lnSpc>
              </a:pPr>
              <a:r>
                <a:rPr lang="en-US" sz="1900" dirty="0" smtClean="0"/>
                <a:t>Influencer Identification</a:t>
              </a:r>
              <a:endParaRPr lang="en-US" sz="1900" dirty="0"/>
            </a:p>
          </p:txBody>
        </p:sp>
        <p:pic>
          <p:nvPicPr>
            <p:cNvPr id="54" name="Picture 10" descr="https://encrypted-tbn2.gstatic.com/images?q=tbn:ANd9GcRJDlXk_-k91-F5LGPK_uZOfZyV4icVMLs69fmKUWaA7UkC5AB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1316" y="3297828"/>
              <a:ext cx="569816" cy="619249"/>
            </a:xfrm>
            <a:prstGeom prst="rect">
              <a:avLst/>
            </a:prstGeom>
            <a:noFill/>
            <a:ln>
              <a:solidFill>
                <a:schemeClr val="tx1">
                  <a:lumMod val="50000"/>
                  <a:lumOff val="50000"/>
                </a:schemeClr>
              </a:solidFill>
            </a:ln>
            <a:extLst/>
          </p:spPr>
        </p:pic>
        <p:pic>
          <p:nvPicPr>
            <p:cNvPr id="55" name="Picture 8" descr="https://encrypted-tbn0.gstatic.com/images?q=tbn:ANd9GcSTeIo5i5WtCFmu1TkN0aV-Ih5N2iwQvgVXMCYtNY0UOZ4xdDQKG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8562" y="3479760"/>
              <a:ext cx="716062" cy="873503"/>
            </a:xfrm>
            <a:prstGeom prst="rect">
              <a:avLst/>
            </a:prstGeom>
            <a:noFill/>
            <a:ln>
              <a:solidFill>
                <a:schemeClr val="tx1">
                  <a:lumMod val="50000"/>
                  <a:lumOff val="50000"/>
                </a:schemeClr>
              </a:solidFill>
            </a:ln>
            <a:extLst/>
          </p:spPr>
        </p:pic>
        <p:sp>
          <p:nvSpPr>
            <p:cNvPr id="56" name="Rounded Rectangle 55"/>
            <p:cNvSpPr/>
            <p:nvPr/>
          </p:nvSpPr>
          <p:spPr bwMode="auto">
            <a:xfrm>
              <a:off x="2663192" y="4218790"/>
              <a:ext cx="927306" cy="281276"/>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 tIns="34295" rIns="6859" bIns="34295" anchor="ctr"/>
            <a:lstStyle/>
            <a:p>
              <a:pPr algn="ctr">
                <a:defRPr/>
              </a:pPr>
              <a:r>
                <a:rPr lang="en-US" sz="1100" dirty="0">
                  <a:solidFill>
                    <a:schemeClr val="tx1"/>
                  </a:solidFill>
                </a:rPr>
                <a:t>Communication Stream (e.g. tweets)</a:t>
              </a:r>
            </a:p>
          </p:txBody>
        </p:sp>
        <p:grpSp>
          <p:nvGrpSpPr>
            <p:cNvPr id="14" name="Group 296"/>
            <p:cNvGrpSpPr>
              <a:grpSpLocks/>
            </p:cNvGrpSpPr>
            <p:nvPr/>
          </p:nvGrpSpPr>
          <p:grpSpPr bwMode="auto">
            <a:xfrm>
              <a:off x="3707238" y="3363518"/>
              <a:ext cx="701899" cy="832007"/>
              <a:chOff x="4914900" y="3646488"/>
              <a:chExt cx="2209800" cy="1828800"/>
            </a:xfrm>
          </p:grpSpPr>
          <p:grpSp>
            <p:nvGrpSpPr>
              <p:cNvPr id="21" name="Group 225"/>
              <p:cNvGrpSpPr>
                <a:grpSpLocks/>
              </p:cNvGrpSpPr>
              <p:nvPr/>
            </p:nvGrpSpPr>
            <p:grpSpPr bwMode="auto">
              <a:xfrm>
                <a:off x="4914900" y="3646488"/>
                <a:ext cx="2209800" cy="1828800"/>
                <a:chOff x="4343400" y="3733800"/>
                <a:chExt cx="2209800" cy="1828800"/>
              </a:xfrm>
            </p:grpSpPr>
            <p:sp>
              <p:nvSpPr>
                <p:cNvPr id="67" name="Oval 66"/>
                <p:cNvSpPr/>
                <p:nvPr/>
              </p:nvSpPr>
              <p:spPr>
                <a:xfrm>
                  <a:off x="4343282" y="4438883"/>
                  <a:ext cx="11596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68" name="Oval 67"/>
                <p:cNvSpPr/>
                <p:nvPr/>
              </p:nvSpPr>
              <p:spPr>
                <a:xfrm>
                  <a:off x="4653643" y="4103564"/>
                  <a:ext cx="11596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69" name="Oval 68"/>
                <p:cNvSpPr/>
                <p:nvPr/>
              </p:nvSpPr>
              <p:spPr>
                <a:xfrm>
                  <a:off x="4646822" y="4381754"/>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0" name="Oval 69"/>
                <p:cNvSpPr/>
                <p:nvPr/>
              </p:nvSpPr>
              <p:spPr>
                <a:xfrm>
                  <a:off x="4653643" y="4637590"/>
                  <a:ext cx="115960"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1" name="Oval 70"/>
                <p:cNvSpPr/>
                <p:nvPr/>
              </p:nvSpPr>
              <p:spPr>
                <a:xfrm>
                  <a:off x="4953774" y="3942115"/>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2" name="Oval 71"/>
                <p:cNvSpPr/>
                <p:nvPr/>
              </p:nvSpPr>
              <p:spPr>
                <a:xfrm>
                  <a:off x="5015164" y="4265014"/>
                  <a:ext cx="11255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3" name="Oval 72"/>
                <p:cNvSpPr/>
                <p:nvPr/>
              </p:nvSpPr>
              <p:spPr>
                <a:xfrm>
                  <a:off x="5011755" y="4570526"/>
                  <a:ext cx="112548"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4" name="Oval 73"/>
                <p:cNvSpPr/>
                <p:nvPr/>
              </p:nvSpPr>
              <p:spPr>
                <a:xfrm>
                  <a:off x="4994701" y="4881006"/>
                  <a:ext cx="115960"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5" name="Oval 74"/>
                <p:cNvSpPr/>
                <p:nvPr/>
              </p:nvSpPr>
              <p:spPr>
                <a:xfrm>
                  <a:off x="5240262" y="3882503"/>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6" name="Oval 75"/>
                <p:cNvSpPr/>
                <p:nvPr/>
              </p:nvSpPr>
              <p:spPr>
                <a:xfrm>
                  <a:off x="5250495" y="4282401"/>
                  <a:ext cx="112548" cy="136612"/>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7" name="Oval 76"/>
                <p:cNvSpPr/>
                <p:nvPr/>
              </p:nvSpPr>
              <p:spPr>
                <a:xfrm>
                  <a:off x="5294832" y="4657461"/>
                  <a:ext cx="11596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8" name="Oval 77"/>
                <p:cNvSpPr/>
                <p:nvPr/>
              </p:nvSpPr>
              <p:spPr>
                <a:xfrm>
                  <a:off x="5281189" y="4967940"/>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79" name="Oval 78"/>
                <p:cNvSpPr/>
                <p:nvPr/>
              </p:nvSpPr>
              <p:spPr>
                <a:xfrm>
                  <a:off x="5410791" y="4083693"/>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0" name="Oval 79"/>
                <p:cNvSpPr/>
                <p:nvPr/>
              </p:nvSpPr>
              <p:spPr>
                <a:xfrm>
                  <a:off x="5567678" y="4453786"/>
                  <a:ext cx="11596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1" name="Oval 80"/>
                <p:cNvSpPr/>
                <p:nvPr/>
              </p:nvSpPr>
              <p:spPr>
                <a:xfrm>
                  <a:off x="5683637" y="4836297"/>
                  <a:ext cx="11255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2" name="Oval 81"/>
                <p:cNvSpPr/>
                <p:nvPr/>
              </p:nvSpPr>
              <p:spPr>
                <a:xfrm>
                  <a:off x="5554035" y="5189002"/>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3" name="Oval 82"/>
                <p:cNvSpPr/>
                <p:nvPr/>
              </p:nvSpPr>
              <p:spPr>
                <a:xfrm>
                  <a:off x="5878041" y="3904857"/>
                  <a:ext cx="112548" cy="139095"/>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4" name="Oval 83"/>
                <p:cNvSpPr/>
                <p:nvPr/>
              </p:nvSpPr>
              <p:spPr>
                <a:xfrm>
                  <a:off x="5762082" y="4200435"/>
                  <a:ext cx="11596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5" name="Oval 84"/>
                <p:cNvSpPr/>
                <p:nvPr/>
              </p:nvSpPr>
              <p:spPr>
                <a:xfrm>
                  <a:off x="5905326" y="4612752"/>
                  <a:ext cx="112548"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6" name="Oval 85"/>
                <p:cNvSpPr/>
                <p:nvPr/>
              </p:nvSpPr>
              <p:spPr>
                <a:xfrm>
                  <a:off x="5946253" y="5069778"/>
                  <a:ext cx="11596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7" name="Oval 86"/>
                <p:cNvSpPr/>
                <p:nvPr/>
              </p:nvSpPr>
              <p:spPr>
                <a:xfrm>
                  <a:off x="5554035" y="3755827"/>
                  <a:ext cx="112550" cy="13164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8" name="Oval 87"/>
                <p:cNvSpPr/>
                <p:nvPr/>
              </p:nvSpPr>
              <p:spPr>
                <a:xfrm>
                  <a:off x="6287310" y="4135855"/>
                  <a:ext cx="112548"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89" name="Oval 88"/>
                <p:cNvSpPr/>
                <p:nvPr/>
              </p:nvSpPr>
              <p:spPr>
                <a:xfrm>
                  <a:off x="6437376" y="4513398"/>
                  <a:ext cx="115960"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90" name="Oval 89"/>
                <p:cNvSpPr/>
                <p:nvPr/>
              </p:nvSpPr>
              <p:spPr>
                <a:xfrm>
                  <a:off x="6171351" y="4744395"/>
                  <a:ext cx="115960" cy="13164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91" name="Oval 90"/>
                <p:cNvSpPr/>
                <p:nvPr/>
              </p:nvSpPr>
              <p:spPr>
                <a:xfrm>
                  <a:off x="6249793" y="5047423"/>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92" name="Oval 91"/>
                <p:cNvSpPr/>
                <p:nvPr/>
              </p:nvSpPr>
              <p:spPr>
                <a:xfrm>
                  <a:off x="5792776" y="5352936"/>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93" name="Oval 92"/>
                <p:cNvSpPr/>
                <p:nvPr/>
              </p:nvSpPr>
              <p:spPr>
                <a:xfrm>
                  <a:off x="6021285" y="4284885"/>
                  <a:ext cx="112548"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94" name="Oval 93"/>
                <p:cNvSpPr/>
                <p:nvPr/>
              </p:nvSpPr>
              <p:spPr>
                <a:xfrm>
                  <a:off x="6096318" y="3733473"/>
                  <a:ext cx="112548"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cxnSp>
              <p:nvCxnSpPr>
                <p:cNvPr id="95" name="Straight Connector 94"/>
                <p:cNvCxnSpPr>
                  <a:stCxn id="94" idx="2"/>
                  <a:endCxn id="87" idx="6"/>
                </p:cNvCxnSpPr>
                <p:nvPr/>
              </p:nvCxnSpPr>
              <p:spPr>
                <a:xfrm flipH="1">
                  <a:off x="5666585" y="3800536"/>
                  <a:ext cx="429733" cy="1987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4" idx="3"/>
                  <a:endCxn id="83" idx="6"/>
                </p:cNvCxnSpPr>
                <p:nvPr/>
              </p:nvCxnSpPr>
              <p:spPr>
                <a:xfrm flipH="1">
                  <a:off x="5990589" y="3847730"/>
                  <a:ext cx="122781" cy="1266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83" idx="5"/>
                  <a:endCxn id="88" idx="1"/>
                </p:cNvCxnSpPr>
                <p:nvPr/>
              </p:nvCxnSpPr>
              <p:spPr>
                <a:xfrm>
                  <a:off x="5973537" y="4021598"/>
                  <a:ext cx="330825" cy="13164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4" idx="4"/>
                  <a:endCxn id="88" idx="7"/>
                </p:cNvCxnSpPr>
                <p:nvPr/>
              </p:nvCxnSpPr>
              <p:spPr>
                <a:xfrm>
                  <a:off x="6154297" y="3867600"/>
                  <a:ext cx="228510" cy="28564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83" idx="4"/>
                  <a:endCxn id="84" idx="7"/>
                </p:cNvCxnSpPr>
                <p:nvPr/>
              </p:nvCxnSpPr>
              <p:spPr>
                <a:xfrm flipH="1">
                  <a:off x="5860987" y="4043952"/>
                  <a:ext cx="71623" cy="17635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83" idx="5"/>
                  <a:endCxn id="93" idx="1"/>
                </p:cNvCxnSpPr>
                <p:nvPr/>
              </p:nvCxnSpPr>
              <p:spPr>
                <a:xfrm>
                  <a:off x="5973537" y="4021598"/>
                  <a:ext cx="64800" cy="28315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4496757" y="4893425"/>
                  <a:ext cx="112550" cy="136612"/>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102" name="Oval 101"/>
                <p:cNvSpPr/>
                <p:nvPr/>
              </p:nvSpPr>
              <p:spPr>
                <a:xfrm>
                  <a:off x="4837814" y="5201421"/>
                  <a:ext cx="115960" cy="13164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103" name="Oval 102"/>
                <p:cNvSpPr/>
                <p:nvPr/>
              </p:nvSpPr>
              <p:spPr>
                <a:xfrm>
                  <a:off x="5144766" y="5427451"/>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104" name="Oval 103"/>
                <p:cNvSpPr/>
                <p:nvPr/>
              </p:nvSpPr>
              <p:spPr>
                <a:xfrm>
                  <a:off x="4343282" y="4056372"/>
                  <a:ext cx="11596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cxnSp>
              <p:nvCxnSpPr>
                <p:cNvPr id="105" name="Straight Connector 104"/>
                <p:cNvCxnSpPr>
                  <a:stCxn id="87" idx="1"/>
                  <a:endCxn id="75" idx="6"/>
                </p:cNvCxnSpPr>
                <p:nvPr/>
              </p:nvCxnSpPr>
              <p:spPr>
                <a:xfrm flipH="1">
                  <a:off x="5352812" y="3773214"/>
                  <a:ext cx="214865" cy="17635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5" idx="3"/>
                  <a:endCxn id="71" idx="6"/>
                </p:cNvCxnSpPr>
                <p:nvPr/>
              </p:nvCxnSpPr>
              <p:spPr>
                <a:xfrm flipH="1">
                  <a:off x="5066324" y="3996760"/>
                  <a:ext cx="190992" cy="1241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5" idx="4"/>
                  <a:endCxn id="76" idx="0"/>
                </p:cNvCxnSpPr>
                <p:nvPr/>
              </p:nvCxnSpPr>
              <p:spPr>
                <a:xfrm>
                  <a:off x="5294832" y="4016631"/>
                  <a:ext cx="13642" cy="26577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68" idx="7"/>
                  <a:endCxn id="71" idx="2"/>
                </p:cNvCxnSpPr>
                <p:nvPr/>
              </p:nvCxnSpPr>
              <p:spPr>
                <a:xfrm flipV="1">
                  <a:off x="4752551" y="4009178"/>
                  <a:ext cx="201223" cy="11425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69" idx="7"/>
                  <a:endCxn id="71" idx="3"/>
                </p:cNvCxnSpPr>
                <p:nvPr/>
              </p:nvCxnSpPr>
              <p:spPr>
                <a:xfrm flipV="1">
                  <a:off x="4742318" y="4056372"/>
                  <a:ext cx="228510" cy="34773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68" idx="1"/>
                </p:cNvCxnSpPr>
                <p:nvPr/>
              </p:nvCxnSpPr>
              <p:spPr>
                <a:xfrm>
                  <a:off x="4472884" y="4098597"/>
                  <a:ext cx="197813" cy="2483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4" idx="5"/>
                  <a:endCxn id="69" idx="0"/>
                </p:cNvCxnSpPr>
                <p:nvPr/>
              </p:nvCxnSpPr>
              <p:spPr>
                <a:xfrm>
                  <a:off x="4438778" y="4173112"/>
                  <a:ext cx="266025" cy="208642"/>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72" idx="0"/>
                  <a:endCxn id="71" idx="6"/>
                </p:cNvCxnSpPr>
                <p:nvPr/>
              </p:nvCxnSpPr>
              <p:spPr>
                <a:xfrm flipH="1" flipV="1">
                  <a:off x="5066324" y="4009178"/>
                  <a:ext cx="6821" cy="255836"/>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0" idx="7"/>
                  <a:endCxn id="72" idx="3"/>
                </p:cNvCxnSpPr>
                <p:nvPr/>
              </p:nvCxnSpPr>
              <p:spPr>
                <a:xfrm flipV="1">
                  <a:off x="4752551" y="4376786"/>
                  <a:ext cx="279667" cy="280675"/>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3" idx="1"/>
                  <a:endCxn id="72" idx="4"/>
                </p:cNvCxnSpPr>
                <p:nvPr/>
              </p:nvCxnSpPr>
              <p:spPr>
                <a:xfrm flipV="1">
                  <a:off x="5028807" y="4396657"/>
                  <a:ext cx="44339" cy="193739"/>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01" idx="7"/>
                  <a:endCxn id="70" idx="3"/>
                </p:cNvCxnSpPr>
                <p:nvPr/>
              </p:nvCxnSpPr>
              <p:spPr>
                <a:xfrm flipV="1">
                  <a:off x="4592253" y="4751847"/>
                  <a:ext cx="78444" cy="163933"/>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4" idx="7"/>
                  <a:endCxn id="73" idx="5"/>
                </p:cNvCxnSpPr>
                <p:nvPr/>
              </p:nvCxnSpPr>
              <p:spPr>
                <a:xfrm flipV="1">
                  <a:off x="5093609" y="4687267"/>
                  <a:ext cx="13642" cy="21361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77" idx="2"/>
                  <a:endCxn id="73" idx="5"/>
                </p:cNvCxnSpPr>
                <p:nvPr/>
              </p:nvCxnSpPr>
              <p:spPr>
                <a:xfrm flipH="1" flipV="1">
                  <a:off x="5107251" y="4687267"/>
                  <a:ext cx="187581" cy="3725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80" idx="1"/>
                  <a:endCxn id="73" idx="6"/>
                </p:cNvCxnSpPr>
                <p:nvPr/>
              </p:nvCxnSpPr>
              <p:spPr>
                <a:xfrm flipH="1">
                  <a:off x="5124303" y="4471172"/>
                  <a:ext cx="463838" cy="16641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75" idx="5"/>
                  <a:endCxn id="79" idx="7"/>
                </p:cNvCxnSpPr>
                <p:nvPr/>
              </p:nvCxnSpPr>
              <p:spPr>
                <a:xfrm>
                  <a:off x="5335758" y="3996760"/>
                  <a:ext cx="170529" cy="104321"/>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02" idx="7"/>
                  <a:endCxn id="74" idx="4"/>
                </p:cNvCxnSpPr>
                <p:nvPr/>
              </p:nvCxnSpPr>
              <p:spPr>
                <a:xfrm flipV="1">
                  <a:off x="4936722" y="5017617"/>
                  <a:ext cx="115960" cy="201192"/>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03" idx="1"/>
                  <a:endCxn id="74" idx="4"/>
                </p:cNvCxnSpPr>
                <p:nvPr/>
              </p:nvCxnSpPr>
              <p:spPr>
                <a:xfrm flipH="1" flipV="1">
                  <a:off x="5052682" y="5017617"/>
                  <a:ext cx="109138" cy="43218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8" idx="2"/>
                  <a:endCxn id="74" idx="6"/>
                </p:cNvCxnSpPr>
                <p:nvPr/>
              </p:nvCxnSpPr>
              <p:spPr>
                <a:xfrm flipH="1" flipV="1">
                  <a:off x="5110660" y="4948069"/>
                  <a:ext cx="170529" cy="86935"/>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82" idx="1"/>
                  <a:endCxn id="78" idx="5"/>
                </p:cNvCxnSpPr>
                <p:nvPr/>
              </p:nvCxnSpPr>
              <p:spPr>
                <a:xfrm flipH="1" flipV="1">
                  <a:off x="5376685" y="5082197"/>
                  <a:ext cx="190992" cy="12916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1" idx="2"/>
                  <a:endCxn id="77" idx="5"/>
                </p:cNvCxnSpPr>
                <p:nvPr/>
              </p:nvCxnSpPr>
              <p:spPr>
                <a:xfrm flipH="1" flipV="1">
                  <a:off x="5393739" y="4771718"/>
                  <a:ext cx="289898" cy="12916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70" idx="6"/>
                  <a:endCxn id="73" idx="2"/>
                </p:cNvCxnSpPr>
                <p:nvPr/>
              </p:nvCxnSpPr>
              <p:spPr>
                <a:xfrm flipV="1">
                  <a:off x="4769603" y="4637590"/>
                  <a:ext cx="242152" cy="67063"/>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67" idx="6"/>
                  <a:endCxn id="69" idx="2"/>
                </p:cNvCxnSpPr>
                <p:nvPr/>
              </p:nvCxnSpPr>
              <p:spPr>
                <a:xfrm flipV="1">
                  <a:off x="4459241" y="4448819"/>
                  <a:ext cx="187581" cy="5712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85" idx="2"/>
                  <a:endCxn id="80" idx="6"/>
                </p:cNvCxnSpPr>
                <p:nvPr/>
              </p:nvCxnSpPr>
              <p:spPr>
                <a:xfrm flipH="1" flipV="1">
                  <a:off x="5683637" y="4518366"/>
                  <a:ext cx="221689" cy="163933"/>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86" idx="1"/>
                  <a:endCxn id="81" idx="6"/>
                </p:cNvCxnSpPr>
                <p:nvPr/>
              </p:nvCxnSpPr>
              <p:spPr>
                <a:xfrm flipH="1" flipV="1">
                  <a:off x="5796187" y="4900877"/>
                  <a:ext cx="167117" cy="18628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0" idx="3"/>
                  <a:endCxn id="81" idx="6"/>
                </p:cNvCxnSpPr>
                <p:nvPr/>
              </p:nvCxnSpPr>
              <p:spPr>
                <a:xfrm flipH="1">
                  <a:off x="5796187" y="4856168"/>
                  <a:ext cx="392215" cy="44709"/>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85" idx="3"/>
                  <a:endCxn id="81" idx="7"/>
                </p:cNvCxnSpPr>
                <p:nvPr/>
              </p:nvCxnSpPr>
              <p:spPr>
                <a:xfrm flipH="1">
                  <a:off x="5782545" y="4729492"/>
                  <a:ext cx="139833" cy="124192"/>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2" idx="1"/>
                  <a:endCxn id="82" idx="6"/>
                </p:cNvCxnSpPr>
                <p:nvPr/>
              </p:nvCxnSpPr>
              <p:spPr>
                <a:xfrm flipH="1" flipV="1">
                  <a:off x="5666585" y="5256065"/>
                  <a:ext cx="143244" cy="11425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1" idx="0"/>
                  <a:endCxn id="90" idx="3"/>
                </p:cNvCxnSpPr>
                <p:nvPr/>
              </p:nvCxnSpPr>
              <p:spPr>
                <a:xfrm flipH="1" flipV="1">
                  <a:off x="6188403" y="4856168"/>
                  <a:ext cx="115960" cy="191255"/>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1" idx="0"/>
                  <a:endCxn id="89" idx="4"/>
                </p:cNvCxnSpPr>
                <p:nvPr/>
              </p:nvCxnSpPr>
              <p:spPr>
                <a:xfrm flipV="1">
                  <a:off x="6304362" y="4650009"/>
                  <a:ext cx="190992" cy="397414"/>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Oval 58"/>
              <p:cNvSpPr/>
              <p:nvPr/>
            </p:nvSpPr>
            <p:spPr>
              <a:xfrm>
                <a:off x="5525274" y="3862254"/>
                <a:ext cx="112550" cy="131644"/>
              </a:xfrm>
              <a:prstGeom prst="ellipse">
                <a:avLst/>
              </a:prstGeom>
              <a:solidFill>
                <a:srgbClr val="FF141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60" name="Oval 59"/>
              <p:cNvSpPr/>
              <p:nvPr/>
            </p:nvSpPr>
            <p:spPr>
              <a:xfrm>
                <a:off x="5583255" y="4495634"/>
                <a:ext cx="115960" cy="131643"/>
              </a:xfrm>
              <a:prstGeom prst="ellipse">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61" name="Oval 60"/>
              <p:cNvSpPr/>
              <p:nvPr/>
            </p:nvSpPr>
            <p:spPr>
              <a:xfrm>
                <a:off x="6255137" y="4761404"/>
                <a:ext cx="115960" cy="134127"/>
              </a:xfrm>
              <a:prstGeom prst="ellipse">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62" name="Oval 61"/>
              <p:cNvSpPr/>
              <p:nvPr/>
            </p:nvSpPr>
            <p:spPr>
              <a:xfrm>
                <a:off x="6456362" y="3822513"/>
                <a:ext cx="112548" cy="134127"/>
              </a:xfrm>
              <a:prstGeom prst="ellipse">
                <a:avLst/>
              </a:prstGeom>
              <a:solidFill>
                <a:schemeClr val="accent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63" name="Oval 62"/>
              <p:cNvSpPr/>
              <p:nvPr/>
            </p:nvSpPr>
            <p:spPr>
              <a:xfrm>
                <a:off x="6667818" y="3646161"/>
                <a:ext cx="112548" cy="134127"/>
              </a:xfrm>
              <a:prstGeom prst="ellipse">
                <a:avLst/>
              </a:prstGeom>
              <a:solidFill>
                <a:schemeClr val="accent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64" name="Oval 63"/>
              <p:cNvSpPr/>
              <p:nvPr/>
            </p:nvSpPr>
            <p:spPr>
              <a:xfrm>
                <a:off x="5821995" y="3790224"/>
                <a:ext cx="112548" cy="134127"/>
              </a:xfrm>
              <a:prstGeom prst="ellipse">
                <a:avLst/>
              </a:prstGeom>
              <a:solidFill>
                <a:schemeClr val="accent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65" name="Oval 64"/>
              <p:cNvSpPr/>
              <p:nvPr/>
            </p:nvSpPr>
            <p:spPr>
              <a:xfrm>
                <a:off x="5569613" y="4806113"/>
                <a:ext cx="115960" cy="136612"/>
              </a:xfrm>
              <a:prstGeom prst="ellipse">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sp>
            <p:nvSpPr>
              <p:cNvPr id="66" name="Oval 65"/>
              <p:cNvSpPr/>
              <p:nvPr/>
            </p:nvSpPr>
            <p:spPr>
              <a:xfrm>
                <a:off x="5583255" y="4182670"/>
                <a:ext cx="115960" cy="136610"/>
              </a:xfrm>
              <a:prstGeom prst="ellipse">
                <a:avLst/>
              </a:prstGeom>
              <a:solidFill>
                <a:srgbClr val="FF141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grpSp>
        <p:sp>
          <p:nvSpPr>
            <p:cNvPr id="134" name="Right Arrow 133"/>
            <p:cNvSpPr/>
            <p:nvPr/>
          </p:nvSpPr>
          <p:spPr bwMode="auto">
            <a:xfrm>
              <a:off x="3534956" y="3946457"/>
              <a:ext cx="219911" cy="27120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900" dirty="0" smtClean="0">
                <a:solidFill>
                  <a:srgbClr val="FFFFFF"/>
                </a:solidFill>
                <a:ea typeface="ＭＳ Ｐゴシック" pitchFamily="34" charset="-128"/>
              </a:endParaRPr>
            </a:p>
          </p:txBody>
        </p:sp>
      </p:grpSp>
      <p:grpSp>
        <p:nvGrpSpPr>
          <p:cNvPr id="57" name="Group 231"/>
          <p:cNvGrpSpPr/>
          <p:nvPr/>
        </p:nvGrpSpPr>
        <p:grpSpPr>
          <a:xfrm>
            <a:off x="9064175" y="2903033"/>
            <a:ext cx="2750070" cy="3076223"/>
            <a:chOff x="6799902" y="2341518"/>
            <a:chExt cx="2027992" cy="2263139"/>
          </a:xfrm>
        </p:grpSpPr>
        <p:sp>
          <p:nvSpPr>
            <p:cNvPr id="7" name="Rounded Rectangle 6"/>
            <p:cNvSpPr/>
            <p:nvPr/>
          </p:nvSpPr>
          <p:spPr>
            <a:xfrm>
              <a:off x="6799902" y="2341518"/>
              <a:ext cx="1990184" cy="2263139"/>
            </a:xfrm>
            <a:prstGeom prst="roundRect">
              <a:avLst>
                <a:gd name="adj" fmla="val 7826"/>
              </a:avLst>
            </a:prstGeom>
            <a:solidFill>
              <a:schemeClr val="tx1">
                <a:lumMod val="20000"/>
                <a:lumOff val="80000"/>
              </a:schemeClr>
            </a:solidFill>
            <a:ln w="3175">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ounded Rectangle 7"/>
            <p:cNvSpPr/>
            <p:nvPr/>
          </p:nvSpPr>
          <p:spPr bwMode="auto">
            <a:xfrm>
              <a:off x="6893480" y="3061281"/>
              <a:ext cx="1820807" cy="1392767"/>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ndParaRPr>
            </a:p>
          </p:txBody>
        </p:sp>
        <p:sp>
          <p:nvSpPr>
            <p:cNvPr id="135" name="TextBox 134"/>
            <p:cNvSpPr txBox="1"/>
            <p:nvPr/>
          </p:nvSpPr>
          <p:spPr>
            <a:xfrm>
              <a:off x="6922398" y="2625576"/>
              <a:ext cx="1905496" cy="400050"/>
            </a:xfrm>
            <a:prstGeom prst="rect">
              <a:avLst/>
            </a:prstGeom>
            <a:noFill/>
          </p:spPr>
          <p:txBody>
            <a:bodyPr wrap="square" lIns="0" tIns="0" rIns="0" bIns="0" rtlCol="0">
              <a:noAutofit/>
            </a:bodyPr>
            <a:lstStyle/>
            <a:p>
              <a:pPr>
                <a:lnSpc>
                  <a:spcPct val="90000"/>
                </a:lnSpc>
              </a:pPr>
              <a:r>
                <a:rPr lang="en-US" dirty="0" smtClean="0"/>
                <a:t> </a:t>
              </a:r>
              <a:r>
                <a:rPr lang="en-US" sz="1900" dirty="0" smtClean="0"/>
                <a:t>Graph Pattern Matching</a:t>
              </a:r>
              <a:endParaRPr lang="en-US" dirty="0"/>
            </a:p>
          </p:txBody>
        </p:sp>
        <p:grpSp>
          <p:nvGrpSpPr>
            <p:cNvPr id="58" name="Group 164"/>
            <p:cNvGrpSpPr/>
            <p:nvPr/>
          </p:nvGrpSpPr>
          <p:grpSpPr>
            <a:xfrm>
              <a:off x="7016952" y="3245131"/>
              <a:ext cx="1807012" cy="1223456"/>
              <a:chOff x="6148256" y="4227568"/>
              <a:chExt cx="2789956" cy="1631274"/>
            </a:xfrm>
          </p:grpSpPr>
          <p:pic>
            <p:nvPicPr>
              <p:cNvPr id="137" name="Picture 2" descr="https://encrypted-tbn3.gstatic.com/images?q=tbn:ANd9GcTWqVm5xYqbq9BAf0raKEqfpuU9g4WIOHRVYUwFbX6dmVwTRB0riA"/>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48256" y="4227568"/>
                <a:ext cx="2789956" cy="163127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136" name="Group 34"/>
              <p:cNvGrpSpPr>
                <a:grpSpLocks/>
              </p:cNvGrpSpPr>
              <p:nvPr/>
            </p:nvGrpSpPr>
            <p:grpSpPr bwMode="auto">
              <a:xfrm>
                <a:off x="6221663" y="4373472"/>
                <a:ext cx="1101173" cy="1066661"/>
                <a:chOff x="2177255" y="4329398"/>
                <a:chExt cx="2066689" cy="2103878"/>
              </a:xfrm>
            </p:grpSpPr>
            <p:grpSp>
              <p:nvGrpSpPr>
                <p:cNvPr id="138" name="Group 71"/>
                <p:cNvGrpSpPr>
                  <a:grpSpLocks/>
                </p:cNvGrpSpPr>
                <p:nvPr/>
              </p:nvGrpSpPr>
              <p:grpSpPr bwMode="auto">
                <a:xfrm>
                  <a:off x="2177255" y="4329398"/>
                  <a:ext cx="2066689" cy="2103878"/>
                  <a:chOff x="533374" y="2818207"/>
                  <a:chExt cx="2285740" cy="2286126"/>
                </a:xfrm>
              </p:grpSpPr>
              <p:sp>
                <p:nvSpPr>
                  <p:cNvPr id="158" name="Freeform 157"/>
                  <p:cNvSpPr/>
                  <p:nvPr/>
                </p:nvSpPr>
                <p:spPr>
                  <a:xfrm>
                    <a:off x="695282" y="2818207"/>
                    <a:ext cx="2034943" cy="1545715"/>
                  </a:xfrm>
                  <a:custGeom>
                    <a:avLst/>
                    <a:gdLst>
                      <a:gd name="connsiteX0" fmla="*/ 21771 w 2035628"/>
                      <a:gd name="connsiteY0" fmla="*/ 272143 h 1545771"/>
                      <a:gd name="connsiteX1" fmla="*/ 21771 w 2035628"/>
                      <a:gd name="connsiteY1" fmla="*/ 272143 h 1545771"/>
                      <a:gd name="connsiteX2" fmla="*/ 97971 w 2035628"/>
                      <a:gd name="connsiteY2" fmla="*/ 206829 h 1545771"/>
                      <a:gd name="connsiteX3" fmla="*/ 185057 w 2035628"/>
                      <a:gd name="connsiteY3" fmla="*/ 185057 h 1545771"/>
                      <a:gd name="connsiteX4" fmla="*/ 544285 w 2035628"/>
                      <a:gd name="connsiteY4" fmla="*/ 195943 h 1545771"/>
                      <a:gd name="connsiteX5" fmla="*/ 674914 w 2035628"/>
                      <a:gd name="connsiteY5" fmla="*/ 228600 h 1545771"/>
                      <a:gd name="connsiteX6" fmla="*/ 783771 w 2035628"/>
                      <a:gd name="connsiteY6" fmla="*/ 250371 h 1545771"/>
                      <a:gd name="connsiteX7" fmla="*/ 859971 w 2035628"/>
                      <a:gd name="connsiteY7" fmla="*/ 283029 h 1545771"/>
                      <a:gd name="connsiteX8" fmla="*/ 1045028 w 2035628"/>
                      <a:gd name="connsiteY8" fmla="*/ 381000 h 1545771"/>
                      <a:gd name="connsiteX9" fmla="*/ 1208314 w 2035628"/>
                      <a:gd name="connsiteY9" fmla="*/ 446314 h 1545771"/>
                      <a:gd name="connsiteX10" fmla="*/ 1338943 w 2035628"/>
                      <a:gd name="connsiteY10" fmla="*/ 511629 h 1545771"/>
                      <a:gd name="connsiteX11" fmla="*/ 1458685 w 2035628"/>
                      <a:gd name="connsiteY11" fmla="*/ 587829 h 1545771"/>
                      <a:gd name="connsiteX12" fmla="*/ 1491343 w 2035628"/>
                      <a:gd name="connsiteY12" fmla="*/ 653143 h 1545771"/>
                      <a:gd name="connsiteX13" fmla="*/ 1524000 w 2035628"/>
                      <a:gd name="connsiteY13" fmla="*/ 696686 h 1545771"/>
                      <a:gd name="connsiteX14" fmla="*/ 1578428 w 2035628"/>
                      <a:gd name="connsiteY14" fmla="*/ 772886 h 1545771"/>
                      <a:gd name="connsiteX15" fmla="*/ 1600200 w 2035628"/>
                      <a:gd name="connsiteY15" fmla="*/ 794657 h 1545771"/>
                      <a:gd name="connsiteX16" fmla="*/ 1687285 w 2035628"/>
                      <a:gd name="connsiteY16" fmla="*/ 903514 h 1545771"/>
                      <a:gd name="connsiteX17" fmla="*/ 1774371 w 2035628"/>
                      <a:gd name="connsiteY17" fmla="*/ 990600 h 1545771"/>
                      <a:gd name="connsiteX18" fmla="*/ 1807028 w 2035628"/>
                      <a:gd name="connsiteY18" fmla="*/ 1012371 h 1545771"/>
                      <a:gd name="connsiteX19" fmla="*/ 1894114 w 2035628"/>
                      <a:gd name="connsiteY19" fmla="*/ 1110343 h 1545771"/>
                      <a:gd name="connsiteX20" fmla="*/ 1937657 w 2035628"/>
                      <a:gd name="connsiteY20" fmla="*/ 1153886 h 1545771"/>
                      <a:gd name="connsiteX21" fmla="*/ 1948543 w 2035628"/>
                      <a:gd name="connsiteY21" fmla="*/ 1186543 h 1545771"/>
                      <a:gd name="connsiteX22" fmla="*/ 1992085 w 2035628"/>
                      <a:gd name="connsiteY22" fmla="*/ 1262743 h 1545771"/>
                      <a:gd name="connsiteX23" fmla="*/ 2035628 w 2035628"/>
                      <a:gd name="connsiteY23" fmla="*/ 1360714 h 1545771"/>
                      <a:gd name="connsiteX24" fmla="*/ 2013857 w 2035628"/>
                      <a:gd name="connsiteY24" fmla="*/ 1545771 h 1545771"/>
                      <a:gd name="connsiteX25" fmla="*/ 0 w 2035628"/>
                      <a:gd name="connsiteY25" fmla="*/ 0 h 154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35628" h="1545771">
                        <a:moveTo>
                          <a:pt x="21771" y="272143"/>
                        </a:moveTo>
                        <a:lnTo>
                          <a:pt x="21771" y="272143"/>
                        </a:lnTo>
                        <a:cubicBezTo>
                          <a:pt x="47171" y="250372"/>
                          <a:pt x="68453" y="222572"/>
                          <a:pt x="97971" y="206829"/>
                        </a:cubicBezTo>
                        <a:cubicBezTo>
                          <a:pt x="124373" y="192748"/>
                          <a:pt x="185057" y="185057"/>
                          <a:pt x="185057" y="185057"/>
                        </a:cubicBezTo>
                        <a:cubicBezTo>
                          <a:pt x="304800" y="188686"/>
                          <a:pt x="424645" y="189807"/>
                          <a:pt x="544285" y="195943"/>
                        </a:cubicBezTo>
                        <a:cubicBezTo>
                          <a:pt x="615955" y="199618"/>
                          <a:pt x="605589" y="211269"/>
                          <a:pt x="674914" y="228600"/>
                        </a:cubicBezTo>
                        <a:cubicBezTo>
                          <a:pt x="710813" y="237575"/>
                          <a:pt x="747485" y="243114"/>
                          <a:pt x="783771" y="250371"/>
                        </a:cubicBezTo>
                        <a:cubicBezTo>
                          <a:pt x="809171" y="261257"/>
                          <a:pt x="835254" y="270670"/>
                          <a:pt x="859971" y="283029"/>
                        </a:cubicBezTo>
                        <a:cubicBezTo>
                          <a:pt x="922399" y="314243"/>
                          <a:pt x="979675" y="356493"/>
                          <a:pt x="1045028" y="381000"/>
                        </a:cubicBezTo>
                        <a:cubicBezTo>
                          <a:pt x="1104292" y="403224"/>
                          <a:pt x="1151481" y="419393"/>
                          <a:pt x="1208314" y="446314"/>
                        </a:cubicBezTo>
                        <a:cubicBezTo>
                          <a:pt x="1252310" y="467154"/>
                          <a:pt x="1297871" y="485492"/>
                          <a:pt x="1338943" y="511629"/>
                        </a:cubicBezTo>
                        <a:lnTo>
                          <a:pt x="1458685" y="587829"/>
                        </a:lnTo>
                        <a:cubicBezTo>
                          <a:pt x="1469571" y="609600"/>
                          <a:pt x="1478819" y="632271"/>
                          <a:pt x="1491343" y="653143"/>
                        </a:cubicBezTo>
                        <a:cubicBezTo>
                          <a:pt x="1500678" y="668700"/>
                          <a:pt x="1513455" y="681922"/>
                          <a:pt x="1524000" y="696686"/>
                        </a:cubicBezTo>
                        <a:cubicBezTo>
                          <a:pt x="1552277" y="736275"/>
                          <a:pt x="1542855" y="730198"/>
                          <a:pt x="1578428" y="772886"/>
                        </a:cubicBezTo>
                        <a:cubicBezTo>
                          <a:pt x="1584998" y="780770"/>
                          <a:pt x="1593630" y="786773"/>
                          <a:pt x="1600200" y="794657"/>
                        </a:cubicBezTo>
                        <a:cubicBezTo>
                          <a:pt x="1661390" y="868084"/>
                          <a:pt x="1603233" y="812996"/>
                          <a:pt x="1687285" y="903514"/>
                        </a:cubicBezTo>
                        <a:cubicBezTo>
                          <a:pt x="1715219" y="933597"/>
                          <a:pt x="1740213" y="967828"/>
                          <a:pt x="1774371" y="990600"/>
                        </a:cubicBezTo>
                        <a:cubicBezTo>
                          <a:pt x="1785257" y="997857"/>
                          <a:pt x="1797095" y="1003857"/>
                          <a:pt x="1807028" y="1012371"/>
                        </a:cubicBezTo>
                        <a:cubicBezTo>
                          <a:pt x="1858253" y="1056278"/>
                          <a:pt x="1847649" y="1058070"/>
                          <a:pt x="1894114" y="1110343"/>
                        </a:cubicBezTo>
                        <a:cubicBezTo>
                          <a:pt x="1907751" y="1125685"/>
                          <a:pt x="1923143" y="1139372"/>
                          <a:pt x="1937657" y="1153886"/>
                        </a:cubicBezTo>
                        <a:cubicBezTo>
                          <a:pt x="1941286" y="1164772"/>
                          <a:pt x="1943411" y="1176280"/>
                          <a:pt x="1948543" y="1186543"/>
                        </a:cubicBezTo>
                        <a:cubicBezTo>
                          <a:pt x="1987820" y="1265096"/>
                          <a:pt x="1953915" y="1167318"/>
                          <a:pt x="1992085" y="1262743"/>
                        </a:cubicBezTo>
                        <a:cubicBezTo>
                          <a:pt x="2030947" y="1359898"/>
                          <a:pt x="1993743" y="1297886"/>
                          <a:pt x="2035628" y="1360714"/>
                        </a:cubicBezTo>
                        <a:cubicBezTo>
                          <a:pt x="2024203" y="1532096"/>
                          <a:pt x="2049139" y="1475210"/>
                          <a:pt x="2013857" y="1545771"/>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9" name="Cloud 158"/>
                  <p:cNvSpPr/>
                  <p:nvPr/>
                </p:nvSpPr>
                <p:spPr>
                  <a:xfrm>
                    <a:off x="533374" y="2968650"/>
                    <a:ext cx="2285740" cy="2135683"/>
                  </a:xfrm>
                  <a:prstGeom prst="cloud">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39" name="Group 74"/>
                  <p:cNvGrpSpPr>
                    <a:grpSpLocks/>
                  </p:cNvGrpSpPr>
                  <p:nvPr/>
                </p:nvGrpSpPr>
                <p:grpSpPr bwMode="auto">
                  <a:xfrm>
                    <a:off x="1178544" y="3546390"/>
                    <a:ext cx="887159" cy="816265"/>
                    <a:chOff x="1178544" y="3546390"/>
                    <a:chExt cx="887159" cy="816265"/>
                  </a:xfrm>
                </p:grpSpPr>
                <p:cxnSp>
                  <p:nvCxnSpPr>
                    <p:cNvPr id="162" name="Straight Connector 146"/>
                    <p:cNvCxnSpPr/>
                    <p:nvPr/>
                  </p:nvCxnSpPr>
                  <p:spPr>
                    <a:xfrm flipV="1">
                      <a:off x="1447669" y="3543867"/>
                      <a:ext cx="336512" cy="5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3" name="Straight Connector 147"/>
                    <p:cNvCxnSpPr/>
                    <p:nvPr/>
                  </p:nvCxnSpPr>
                  <p:spPr>
                    <a:xfrm flipV="1">
                      <a:off x="1447669" y="3856550"/>
                      <a:ext cx="336512" cy="49262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flipV="1">
                      <a:off x="1447669" y="3871300"/>
                      <a:ext cx="317464" cy="46017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2060376" y="3871300"/>
                      <a:ext cx="6349" cy="17993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1177826" y="3859500"/>
                      <a:ext cx="6349" cy="18289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61" name="TextBox 75"/>
                  <p:cNvSpPr txBox="1">
                    <a:spLocks noChangeArrowheads="1"/>
                  </p:cNvSpPr>
                  <p:nvPr/>
                </p:nvSpPr>
                <p:spPr bwMode="auto">
                  <a:xfrm>
                    <a:off x="588088" y="4609051"/>
                    <a:ext cx="1449673" cy="45294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eaLnBrk="1" hangingPunct="1">
                      <a:spcAft>
                        <a:spcPct val="0"/>
                      </a:spcAft>
                      <a:buClrTx/>
                      <a:buSzTx/>
                      <a:buFontTx/>
                      <a:buNone/>
                    </a:pPr>
                    <a:endParaRPr lang="en-US" altLang="en-US" sz="800" dirty="0"/>
                  </a:p>
                </p:txBody>
              </p:sp>
            </p:grpSp>
            <p:grpSp>
              <p:nvGrpSpPr>
                <p:cNvPr id="142" name="Group 33"/>
                <p:cNvGrpSpPr>
                  <a:grpSpLocks/>
                </p:cNvGrpSpPr>
                <p:nvPr/>
              </p:nvGrpSpPr>
              <p:grpSpPr bwMode="auto">
                <a:xfrm>
                  <a:off x="2480051" y="4711145"/>
                  <a:ext cx="1371589" cy="1312043"/>
                  <a:chOff x="2480051" y="4711145"/>
                  <a:chExt cx="1371589" cy="1312043"/>
                </a:xfrm>
              </p:grpSpPr>
              <p:pic>
                <p:nvPicPr>
                  <p:cNvPr id="154"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8431" y="4711145"/>
                    <a:ext cx="536793" cy="58643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55"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8883" y="4760246"/>
                    <a:ext cx="515164" cy="55009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56"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80051" y="5452503"/>
                    <a:ext cx="549646" cy="57068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57"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07558" y="5489217"/>
                    <a:ext cx="544082" cy="52153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grpSp>
          <p:grpSp>
            <p:nvGrpSpPr>
              <p:cNvPr id="152" name="Group 98332"/>
              <p:cNvGrpSpPr>
                <a:grpSpLocks/>
              </p:cNvGrpSpPr>
              <p:nvPr/>
            </p:nvGrpSpPr>
            <p:grpSpPr bwMode="auto">
              <a:xfrm>
                <a:off x="7543234" y="4938701"/>
                <a:ext cx="1153304" cy="870536"/>
                <a:chOff x="533400" y="2819400"/>
                <a:chExt cx="2286000" cy="2286001"/>
              </a:xfrm>
            </p:grpSpPr>
            <p:sp>
              <p:nvSpPr>
                <p:cNvPr id="140" name="Freeform 139"/>
                <p:cNvSpPr/>
                <p:nvPr/>
              </p:nvSpPr>
              <p:spPr>
                <a:xfrm>
                  <a:off x="696779" y="2820570"/>
                  <a:ext cx="2034128" cy="1543269"/>
                </a:xfrm>
                <a:custGeom>
                  <a:avLst/>
                  <a:gdLst>
                    <a:gd name="connsiteX0" fmla="*/ 21771 w 2035628"/>
                    <a:gd name="connsiteY0" fmla="*/ 272143 h 1545771"/>
                    <a:gd name="connsiteX1" fmla="*/ 21771 w 2035628"/>
                    <a:gd name="connsiteY1" fmla="*/ 272143 h 1545771"/>
                    <a:gd name="connsiteX2" fmla="*/ 97971 w 2035628"/>
                    <a:gd name="connsiteY2" fmla="*/ 206829 h 1545771"/>
                    <a:gd name="connsiteX3" fmla="*/ 185057 w 2035628"/>
                    <a:gd name="connsiteY3" fmla="*/ 185057 h 1545771"/>
                    <a:gd name="connsiteX4" fmla="*/ 544285 w 2035628"/>
                    <a:gd name="connsiteY4" fmla="*/ 195943 h 1545771"/>
                    <a:gd name="connsiteX5" fmla="*/ 674914 w 2035628"/>
                    <a:gd name="connsiteY5" fmla="*/ 228600 h 1545771"/>
                    <a:gd name="connsiteX6" fmla="*/ 783771 w 2035628"/>
                    <a:gd name="connsiteY6" fmla="*/ 250371 h 1545771"/>
                    <a:gd name="connsiteX7" fmla="*/ 859971 w 2035628"/>
                    <a:gd name="connsiteY7" fmla="*/ 283029 h 1545771"/>
                    <a:gd name="connsiteX8" fmla="*/ 1045028 w 2035628"/>
                    <a:gd name="connsiteY8" fmla="*/ 381000 h 1545771"/>
                    <a:gd name="connsiteX9" fmla="*/ 1208314 w 2035628"/>
                    <a:gd name="connsiteY9" fmla="*/ 446314 h 1545771"/>
                    <a:gd name="connsiteX10" fmla="*/ 1338943 w 2035628"/>
                    <a:gd name="connsiteY10" fmla="*/ 511629 h 1545771"/>
                    <a:gd name="connsiteX11" fmla="*/ 1458685 w 2035628"/>
                    <a:gd name="connsiteY11" fmla="*/ 587829 h 1545771"/>
                    <a:gd name="connsiteX12" fmla="*/ 1491343 w 2035628"/>
                    <a:gd name="connsiteY12" fmla="*/ 653143 h 1545771"/>
                    <a:gd name="connsiteX13" fmla="*/ 1524000 w 2035628"/>
                    <a:gd name="connsiteY13" fmla="*/ 696686 h 1545771"/>
                    <a:gd name="connsiteX14" fmla="*/ 1578428 w 2035628"/>
                    <a:gd name="connsiteY14" fmla="*/ 772886 h 1545771"/>
                    <a:gd name="connsiteX15" fmla="*/ 1600200 w 2035628"/>
                    <a:gd name="connsiteY15" fmla="*/ 794657 h 1545771"/>
                    <a:gd name="connsiteX16" fmla="*/ 1687285 w 2035628"/>
                    <a:gd name="connsiteY16" fmla="*/ 903514 h 1545771"/>
                    <a:gd name="connsiteX17" fmla="*/ 1774371 w 2035628"/>
                    <a:gd name="connsiteY17" fmla="*/ 990600 h 1545771"/>
                    <a:gd name="connsiteX18" fmla="*/ 1807028 w 2035628"/>
                    <a:gd name="connsiteY18" fmla="*/ 1012371 h 1545771"/>
                    <a:gd name="connsiteX19" fmla="*/ 1894114 w 2035628"/>
                    <a:gd name="connsiteY19" fmla="*/ 1110343 h 1545771"/>
                    <a:gd name="connsiteX20" fmla="*/ 1937657 w 2035628"/>
                    <a:gd name="connsiteY20" fmla="*/ 1153886 h 1545771"/>
                    <a:gd name="connsiteX21" fmla="*/ 1948543 w 2035628"/>
                    <a:gd name="connsiteY21" fmla="*/ 1186543 h 1545771"/>
                    <a:gd name="connsiteX22" fmla="*/ 1992085 w 2035628"/>
                    <a:gd name="connsiteY22" fmla="*/ 1262743 h 1545771"/>
                    <a:gd name="connsiteX23" fmla="*/ 2035628 w 2035628"/>
                    <a:gd name="connsiteY23" fmla="*/ 1360714 h 1545771"/>
                    <a:gd name="connsiteX24" fmla="*/ 2013857 w 2035628"/>
                    <a:gd name="connsiteY24" fmla="*/ 1545771 h 1545771"/>
                    <a:gd name="connsiteX25" fmla="*/ 0 w 2035628"/>
                    <a:gd name="connsiteY25" fmla="*/ 0 h 154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35628" h="1545771">
                      <a:moveTo>
                        <a:pt x="21771" y="272143"/>
                      </a:moveTo>
                      <a:lnTo>
                        <a:pt x="21771" y="272143"/>
                      </a:lnTo>
                      <a:cubicBezTo>
                        <a:pt x="47171" y="250372"/>
                        <a:pt x="68453" y="222572"/>
                        <a:pt x="97971" y="206829"/>
                      </a:cubicBezTo>
                      <a:cubicBezTo>
                        <a:pt x="124373" y="192748"/>
                        <a:pt x="185057" y="185057"/>
                        <a:pt x="185057" y="185057"/>
                      </a:cubicBezTo>
                      <a:cubicBezTo>
                        <a:pt x="304800" y="188686"/>
                        <a:pt x="424645" y="189807"/>
                        <a:pt x="544285" y="195943"/>
                      </a:cubicBezTo>
                      <a:cubicBezTo>
                        <a:pt x="615955" y="199618"/>
                        <a:pt x="605589" y="211269"/>
                        <a:pt x="674914" y="228600"/>
                      </a:cubicBezTo>
                      <a:cubicBezTo>
                        <a:pt x="710813" y="237575"/>
                        <a:pt x="747485" y="243114"/>
                        <a:pt x="783771" y="250371"/>
                      </a:cubicBezTo>
                      <a:cubicBezTo>
                        <a:pt x="809171" y="261257"/>
                        <a:pt x="835254" y="270670"/>
                        <a:pt x="859971" y="283029"/>
                      </a:cubicBezTo>
                      <a:cubicBezTo>
                        <a:pt x="922399" y="314243"/>
                        <a:pt x="979675" y="356493"/>
                        <a:pt x="1045028" y="381000"/>
                      </a:cubicBezTo>
                      <a:cubicBezTo>
                        <a:pt x="1104292" y="403224"/>
                        <a:pt x="1151481" y="419393"/>
                        <a:pt x="1208314" y="446314"/>
                      </a:cubicBezTo>
                      <a:cubicBezTo>
                        <a:pt x="1252310" y="467154"/>
                        <a:pt x="1297871" y="485492"/>
                        <a:pt x="1338943" y="511629"/>
                      </a:cubicBezTo>
                      <a:lnTo>
                        <a:pt x="1458685" y="587829"/>
                      </a:lnTo>
                      <a:cubicBezTo>
                        <a:pt x="1469571" y="609600"/>
                        <a:pt x="1478819" y="632271"/>
                        <a:pt x="1491343" y="653143"/>
                      </a:cubicBezTo>
                      <a:cubicBezTo>
                        <a:pt x="1500678" y="668700"/>
                        <a:pt x="1513455" y="681922"/>
                        <a:pt x="1524000" y="696686"/>
                      </a:cubicBezTo>
                      <a:cubicBezTo>
                        <a:pt x="1552277" y="736275"/>
                        <a:pt x="1542855" y="730198"/>
                        <a:pt x="1578428" y="772886"/>
                      </a:cubicBezTo>
                      <a:cubicBezTo>
                        <a:pt x="1584998" y="780770"/>
                        <a:pt x="1593630" y="786773"/>
                        <a:pt x="1600200" y="794657"/>
                      </a:cubicBezTo>
                      <a:cubicBezTo>
                        <a:pt x="1661390" y="868084"/>
                        <a:pt x="1603233" y="812996"/>
                        <a:pt x="1687285" y="903514"/>
                      </a:cubicBezTo>
                      <a:cubicBezTo>
                        <a:pt x="1715219" y="933597"/>
                        <a:pt x="1740213" y="967828"/>
                        <a:pt x="1774371" y="990600"/>
                      </a:cubicBezTo>
                      <a:cubicBezTo>
                        <a:pt x="1785257" y="997857"/>
                        <a:pt x="1797095" y="1003857"/>
                        <a:pt x="1807028" y="1012371"/>
                      </a:cubicBezTo>
                      <a:cubicBezTo>
                        <a:pt x="1858253" y="1056278"/>
                        <a:pt x="1847649" y="1058070"/>
                        <a:pt x="1894114" y="1110343"/>
                      </a:cubicBezTo>
                      <a:cubicBezTo>
                        <a:pt x="1907751" y="1125685"/>
                        <a:pt x="1923143" y="1139372"/>
                        <a:pt x="1937657" y="1153886"/>
                      </a:cubicBezTo>
                      <a:cubicBezTo>
                        <a:pt x="1941286" y="1164772"/>
                        <a:pt x="1943411" y="1176280"/>
                        <a:pt x="1948543" y="1186543"/>
                      </a:cubicBezTo>
                      <a:cubicBezTo>
                        <a:pt x="1987820" y="1265096"/>
                        <a:pt x="1953915" y="1167318"/>
                        <a:pt x="1992085" y="1262743"/>
                      </a:cubicBezTo>
                      <a:cubicBezTo>
                        <a:pt x="2030947" y="1359898"/>
                        <a:pt x="1993743" y="1297886"/>
                        <a:pt x="2035628" y="1360714"/>
                      </a:cubicBezTo>
                      <a:cubicBezTo>
                        <a:pt x="2024203" y="1532096"/>
                        <a:pt x="2049139" y="1475210"/>
                        <a:pt x="2013857" y="1545771"/>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1" name="Cloud 140"/>
                <p:cNvSpPr/>
                <p:nvPr/>
              </p:nvSpPr>
              <p:spPr>
                <a:xfrm>
                  <a:off x="533079" y="2820570"/>
                  <a:ext cx="2285740" cy="2284184"/>
                </a:xfrm>
                <a:prstGeom prst="cloud">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53" name="Group 98327"/>
                <p:cNvGrpSpPr>
                  <a:grpSpLocks/>
                </p:cNvGrpSpPr>
                <p:nvPr/>
              </p:nvGrpSpPr>
              <p:grpSpPr bwMode="auto">
                <a:xfrm>
                  <a:off x="941948" y="3140242"/>
                  <a:ext cx="1406723" cy="1638897"/>
                  <a:chOff x="941948" y="3140242"/>
                  <a:chExt cx="1406723" cy="1638897"/>
                </a:xfrm>
              </p:grpSpPr>
              <p:pic>
                <p:nvPicPr>
                  <p:cNvPr id="143"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7002" y="3192274"/>
                    <a:ext cx="459565" cy="69184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44"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84447" y="3140242"/>
                    <a:ext cx="564224" cy="73002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45"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41948" y="4066616"/>
                    <a:ext cx="533554" cy="71252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46" name="Picture 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70225" y="4066614"/>
                    <a:ext cx="555680" cy="68651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cxnSp>
                <p:nvCxnSpPr>
                  <p:cNvPr id="147" name="Straight Connector 146"/>
                  <p:cNvCxnSpPr/>
                  <p:nvPr/>
                </p:nvCxnSpPr>
                <p:spPr>
                  <a:xfrm flipV="1">
                    <a:off x="1448587" y="3550642"/>
                    <a:ext cx="336496" cy="3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1448587" y="3872306"/>
                    <a:ext cx="336496" cy="4915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1448587" y="3886763"/>
                    <a:ext cx="315275" cy="459007"/>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2060948" y="3886763"/>
                    <a:ext cx="6063" cy="18071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1178786" y="3875921"/>
                    <a:ext cx="6063" cy="18071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60" name="Group 472"/>
          <p:cNvGrpSpPr/>
          <p:nvPr/>
        </p:nvGrpSpPr>
        <p:grpSpPr>
          <a:xfrm>
            <a:off x="6139783" y="2939475"/>
            <a:ext cx="2850231" cy="3062907"/>
            <a:chOff x="6139783" y="3156857"/>
            <a:chExt cx="2801742" cy="3004457"/>
          </a:xfrm>
        </p:grpSpPr>
        <p:grpSp>
          <p:nvGrpSpPr>
            <p:cNvPr id="170" name="Group 450"/>
            <p:cNvGrpSpPr/>
            <p:nvPr/>
          </p:nvGrpSpPr>
          <p:grpSpPr>
            <a:xfrm>
              <a:off x="6139783" y="3156857"/>
              <a:ext cx="2801742" cy="3004457"/>
              <a:chOff x="6139783" y="3156857"/>
              <a:chExt cx="2801742" cy="3004457"/>
            </a:xfrm>
          </p:grpSpPr>
          <p:sp>
            <p:nvSpPr>
              <p:cNvPr id="167" name="Rounded Rectangle 166"/>
              <p:cNvSpPr/>
              <p:nvPr/>
            </p:nvSpPr>
            <p:spPr>
              <a:xfrm>
                <a:off x="6139783" y="3156857"/>
                <a:ext cx="2734735" cy="3004457"/>
              </a:xfrm>
              <a:prstGeom prst="roundRect">
                <a:avLst>
                  <a:gd name="adj" fmla="val 7826"/>
                </a:avLst>
              </a:prstGeom>
              <a:solidFill>
                <a:schemeClr val="tx1">
                  <a:lumMod val="20000"/>
                  <a:lumOff val="80000"/>
                </a:schemeClr>
              </a:solidFill>
              <a:ln w="3175">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8" name="Rounded Rectangle 167"/>
              <p:cNvSpPr/>
              <p:nvPr/>
            </p:nvSpPr>
            <p:spPr bwMode="auto">
              <a:xfrm>
                <a:off x="6288124" y="4118929"/>
                <a:ext cx="2477053" cy="1840089"/>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500" dirty="0" smtClean="0">
                  <a:solidFill>
                    <a:srgbClr val="FFFFFF"/>
                  </a:solidFill>
                </a:endParaRPr>
              </a:p>
            </p:txBody>
          </p:sp>
          <p:sp>
            <p:nvSpPr>
              <p:cNvPr id="169" name="TextBox 168"/>
              <p:cNvSpPr txBox="1"/>
              <p:nvPr/>
            </p:nvSpPr>
            <p:spPr>
              <a:xfrm>
                <a:off x="6401525" y="3540521"/>
                <a:ext cx="2540000" cy="533400"/>
              </a:xfrm>
              <a:prstGeom prst="rect">
                <a:avLst/>
              </a:prstGeom>
              <a:noFill/>
            </p:spPr>
            <p:txBody>
              <a:bodyPr wrap="square" lIns="0" tIns="0" rIns="0" bIns="0" rtlCol="0">
                <a:noAutofit/>
              </a:bodyPr>
              <a:lstStyle/>
              <a:p>
                <a:pPr>
                  <a:lnSpc>
                    <a:spcPct val="90000"/>
                  </a:lnSpc>
                </a:pPr>
                <a:r>
                  <a:rPr lang="en-US" sz="1900" dirty="0" smtClean="0"/>
                  <a:t>Community Detection</a:t>
                </a:r>
                <a:endParaRPr lang="en-US" sz="1900" dirty="0"/>
              </a:p>
            </p:txBody>
          </p:sp>
          <p:sp>
            <p:nvSpPr>
              <p:cNvPr id="336" name="Oval 335"/>
              <p:cNvSpPr/>
              <p:nvPr/>
            </p:nvSpPr>
            <p:spPr bwMode="auto">
              <a:xfrm>
                <a:off x="7095543" y="5248280"/>
                <a:ext cx="187326" cy="1456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7" name="Oval 336"/>
              <p:cNvSpPr/>
              <p:nvPr/>
            </p:nvSpPr>
            <p:spPr bwMode="auto">
              <a:xfrm>
                <a:off x="7376531" y="5101079"/>
                <a:ext cx="187326" cy="14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8" name="Oval 337"/>
              <p:cNvSpPr/>
              <p:nvPr/>
            </p:nvSpPr>
            <p:spPr bwMode="auto">
              <a:xfrm>
                <a:off x="7376531" y="5321105"/>
                <a:ext cx="187326" cy="1456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9" name="Oval 338"/>
              <p:cNvSpPr/>
              <p:nvPr/>
            </p:nvSpPr>
            <p:spPr bwMode="auto">
              <a:xfrm>
                <a:off x="7748960" y="5248280"/>
                <a:ext cx="188913"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0" name="Oval 339"/>
              <p:cNvSpPr/>
              <p:nvPr/>
            </p:nvSpPr>
            <p:spPr bwMode="auto">
              <a:xfrm>
                <a:off x="7844210" y="5466756"/>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1" name="Oval 340"/>
              <p:cNvSpPr/>
              <p:nvPr/>
            </p:nvSpPr>
            <p:spPr bwMode="auto">
              <a:xfrm>
                <a:off x="7470195" y="5612407"/>
                <a:ext cx="187326" cy="14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2" name="Oval 341"/>
              <p:cNvSpPr/>
              <p:nvPr/>
            </p:nvSpPr>
            <p:spPr bwMode="auto">
              <a:xfrm>
                <a:off x="7095543" y="5539582"/>
                <a:ext cx="187326" cy="1471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3" name="Oval 342"/>
              <p:cNvSpPr/>
              <p:nvPr/>
            </p:nvSpPr>
            <p:spPr bwMode="auto">
              <a:xfrm>
                <a:off x="8031535" y="5759607"/>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4" name="Oval 343"/>
              <p:cNvSpPr/>
              <p:nvPr/>
            </p:nvSpPr>
            <p:spPr bwMode="auto">
              <a:xfrm>
                <a:off x="8218860" y="5466756"/>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5" name="Oval 344"/>
              <p:cNvSpPr/>
              <p:nvPr/>
            </p:nvSpPr>
            <p:spPr bwMode="auto">
              <a:xfrm>
                <a:off x="8218860" y="5248280"/>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6" name="Oval 345"/>
              <p:cNvSpPr/>
              <p:nvPr/>
            </p:nvSpPr>
            <p:spPr bwMode="auto">
              <a:xfrm>
                <a:off x="7937873" y="5028255"/>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47" name="Straight Connector 346"/>
              <p:cNvCxnSpPr>
                <a:stCxn id="338" idx="0"/>
                <a:endCxn id="337" idx="4"/>
              </p:cNvCxnSpPr>
              <p:nvPr/>
            </p:nvCxnSpPr>
            <p:spPr bwMode="auto">
              <a:xfrm flipV="1">
                <a:off x="7470195" y="5248280"/>
                <a:ext cx="0" cy="728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36" idx="5"/>
              </p:cNvCxnSpPr>
              <p:nvPr/>
            </p:nvCxnSpPr>
            <p:spPr bwMode="auto">
              <a:xfrm>
                <a:off x="7255881" y="5372238"/>
                <a:ext cx="120650" cy="2169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38" idx="3"/>
                <a:endCxn id="342" idx="7"/>
              </p:cNvCxnSpPr>
              <p:nvPr/>
            </p:nvCxnSpPr>
            <p:spPr bwMode="auto">
              <a:xfrm flipH="1">
                <a:off x="7255881" y="5445063"/>
                <a:ext cx="149225" cy="1162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38" idx="4"/>
                <a:endCxn id="341" idx="0"/>
              </p:cNvCxnSpPr>
              <p:nvPr/>
            </p:nvCxnSpPr>
            <p:spPr bwMode="auto">
              <a:xfrm>
                <a:off x="7470195" y="5466756"/>
                <a:ext cx="93662" cy="1456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38" idx="6"/>
                <a:endCxn id="339" idx="3"/>
              </p:cNvCxnSpPr>
              <p:nvPr/>
            </p:nvCxnSpPr>
            <p:spPr bwMode="auto">
              <a:xfrm flipV="1">
                <a:off x="7563857" y="5372601"/>
                <a:ext cx="212769" cy="2133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40" idx="1"/>
              </p:cNvCxnSpPr>
              <p:nvPr/>
            </p:nvCxnSpPr>
            <p:spPr bwMode="auto">
              <a:xfrm flipV="1">
                <a:off x="7871197" y="5393931"/>
                <a:ext cx="0" cy="94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45" idx="1"/>
                <a:endCxn id="346" idx="5"/>
              </p:cNvCxnSpPr>
              <p:nvPr/>
            </p:nvCxnSpPr>
            <p:spPr bwMode="auto">
              <a:xfrm flipH="1" flipV="1">
                <a:off x="8096622" y="5153762"/>
                <a:ext cx="149225" cy="114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45" idx="3"/>
                <a:endCxn id="340" idx="7"/>
              </p:cNvCxnSpPr>
              <p:nvPr/>
            </p:nvCxnSpPr>
            <p:spPr bwMode="auto">
              <a:xfrm flipH="1">
                <a:off x="8002959" y="5372238"/>
                <a:ext cx="242887" cy="116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46" idx="4"/>
                <a:endCxn id="340" idx="7"/>
              </p:cNvCxnSpPr>
              <p:nvPr/>
            </p:nvCxnSpPr>
            <p:spPr bwMode="auto">
              <a:xfrm flipH="1">
                <a:off x="8002959" y="5173905"/>
                <a:ext cx="28575" cy="314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340" idx="5"/>
                <a:endCxn id="343" idx="0"/>
              </p:cNvCxnSpPr>
              <p:nvPr/>
            </p:nvCxnSpPr>
            <p:spPr bwMode="auto">
              <a:xfrm>
                <a:off x="8002959" y="5592263"/>
                <a:ext cx="122237" cy="167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340" idx="6"/>
                <a:endCxn id="344" idx="2"/>
              </p:cNvCxnSpPr>
              <p:nvPr/>
            </p:nvCxnSpPr>
            <p:spPr bwMode="auto">
              <a:xfrm>
                <a:off x="8031535" y="5539582"/>
                <a:ext cx="1873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p:cNvCxnSpPr>
                <a:endCxn id="342" idx="5"/>
              </p:cNvCxnSpPr>
              <p:nvPr/>
            </p:nvCxnSpPr>
            <p:spPr bwMode="auto">
              <a:xfrm flipH="1" flipV="1">
                <a:off x="7255881" y="5665088"/>
                <a:ext cx="214313" cy="2169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bwMode="auto">
              <a:xfrm>
                <a:off x="7049506" y="5009660"/>
                <a:ext cx="593725" cy="877003"/>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0" name="Rectangle 359"/>
              <p:cNvSpPr/>
              <p:nvPr/>
            </p:nvSpPr>
            <p:spPr bwMode="auto">
              <a:xfrm>
                <a:off x="7701107" y="5002128"/>
                <a:ext cx="763588" cy="900244"/>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2" name="Oval 361"/>
              <p:cNvSpPr/>
              <p:nvPr/>
            </p:nvSpPr>
            <p:spPr bwMode="auto">
              <a:xfrm>
                <a:off x="7234880" y="4799782"/>
                <a:ext cx="187326" cy="1456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08" name="Straight Connector 407"/>
              <p:cNvCxnSpPr>
                <a:stCxn id="337" idx="0"/>
                <a:endCxn id="362" idx="4"/>
              </p:cNvCxnSpPr>
              <p:nvPr/>
            </p:nvCxnSpPr>
            <p:spPr>
              <a:xfrm flipH="1" flipV="1">
                <a:off x="7328543" y="4945433"/>
                <a:ext cx="141651" cy="155646"/>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346" idx="1"/>
                <a:endCxn id="364" idx="4"/>
              </p:cNvCxnSpPr>
              <p:nvPr/>
            </p:nvCxnSpPr>
            <p:spPr>
              <a:xfrm flipH="1" flipV="1">
                <a:off x="7865947" y="4872447"/>
                <a:ext cx="99359" cy="177138"/>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171" name="Group 421"/>
              <p:cNvGrpSpPr/>
              <p:nvPr/>
            </p:nvGrpSpPr>
            <p:grpSpPr>
              <a:xfrm>
                <a:off x="7407836" y="4245430"/>
                <a:ext cx="1122212" cy="668556"/>
                <a:chOff x="7251080" y="4245430"/>
                <a:chExt cx="1122212" cy="668556"/>
              </a:xfrm>
            </p:grpSpPr>
            <p:sp>
              <p:nvSpPr>
                <p:cNvPr id="363" name="Oval 362"/>
                <p:cNvSpPr/>
                <p:nvPr/>
              </p:nvSpPr>
              <p:spPr bwMode="auto">
                <a:xfrm>
                  <a:off x="7407304" y="4552819"/>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4" name="Oval 363"/>
                <p:cNvSpPr/>
                <p:nvPr/>
              </p:nvSpPr>
              <p:spPr bwMode="auto">
                <a:xfrm>
                  <a:off x="7625412" y="4734403"/>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5" name="Oval 364"/>
                <p:cNvSpPr/>
                <p:nvPr/>
              </p:nvSpPr>
              <p:spPr bwMode="auto">
                <a:xfrm>
                  <a:off x="7691623" y="4495039"/>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6" name="Oval 365"/>
                <p:cNvSpPr/>
                <p:nvPr/>
              </p:nvSpPr>
              <p:spPr bwMode="auto">
                <a:xfrm>
                  <a:off x="7792886" y="4255675"/>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7" name="Oval 366"/>
                <p:cNvSpPr/>
                <p:nvPr/>
              </p:nvSpPr>
              <p:spPr bwMode="auto">
                <a:xfrm>
                  <a:off x="7952572" y="4548686"/>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8" name="Oval 367"/>
                <p:cNvSpPr/>
                <p:nvPr/>
              </p:nvSpPr>
              <p:spPr bwMode="auto">
                <a:xfrm>
                  <a:off x="8123943" y="4346465"/>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9" name="Straight Connector 368"/>
                <p:cNvCxnSpPr>
                  <a:stCxn id="362" idx="7"/>
                  <a:endCxn id="363" idx="3"/>
                </p:cNvCxnSpPr>
                <p:nvPr/>
              </p:nvCxnSpPr>
              <p:spPr bwMode="auto">
                <a:xfrm flipV="1">
                  <a:off x="7251080" y="4670647"/>
                  <a:ext cx="180762" cy="1504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365" idx="2"/>
                  <a:endCxn id="363" idx="6"/>
                </p:cNvCxnSpPr>
                <p:nvPr/>
              </p:nvCxnSpPr>
              <p:spPr bwMode="auto">
                <a:xfrm flipH="1">
                  <a:off x="7574861" y="4564062"/>
                  <a:ext cx="116761" cy="5778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365" idx="4"/>
                  <a:endCxn id="364" idx="7"/>
                </p:cNvCxnSpPr>
                <p:nvPr/>
              </p:nvCxnSpPr>
              <p:spPr bwMode="auto">
                <a:xfrm flipH="1">
                  <a:off x="7768431" y="4633083"/>
                  <a:ext cx="6970" cy="12153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364" idx="7"/>
                  <a:endCxn id="367" idx="3"/>
                </p:cNvCxnSpPr>
                <p:nvPr/>
              </p:nvCxnSpPr>
              <p:spPr bwMode="auto">
                <a:xfrm flipV="1">
                  <a:off x="7768431" y="4666514"/>
                  <a:ext cx="208679" cy="881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67" idx="0"/>
                  <a:endCxn id="366" idx="5"/>
                </p:cNvCxnSpPr>
                <p:nvPr/>
              </p:nvCxnSpPr>
              <p:spPr bwMode="auto">
                <a:xfrm flipH="1" flipV="1">
                  <a:off x="7935906" y="4373504"/>
                  <a:ext cx="100445" cy="1751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65" idx="7"/>
                  <a:endCxn id="366" idx="3"/>
                </p:cNvCxnSpPr>
                <p:nvPr/>
              </p:nvCxnSpPr>
              <p:spPr bwMode="auto">
                <a:xfrm flipH="1" flipV="1">
                  <a:off x="7817424" y="4373504"/>
                  <a:ext cx="17218" cy="1417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67" idx="7"/>
                  <a:endCxn id="368" idx="3"/>
                </p:cNvCxnSpPr>
                <p:nvPr/>
              </p:nvCxnSpPr>
              <p:spPr bwMode="auto">
                <a:xfrm flipV="1">
                  <a:off x="8095591" y="4464293"/>
                  <a:ext cx="52889" cy="1046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68" idx="1"/>
                  <a:endCxn id="366" idx="6"/>
                </p:cNvCxnSpPr>
                <p:nvPr/>
              </p:nvCxnSpPr>
              <p:spPr bwMode="auto">
                <a:xfrm flipH="1" flipV="1">
                  <a:off x="7960443" y="4324698"/>
                  <a:ext cx="188037" cy="4198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363" idx="0"/>
                  <a:endCxn id="366" idx="2"/>
                </p:cNvCxnSpPr>
                <p:nvPr/>
              </p:nvCxnSpPr>
              <p:spPr bwMode="auto">
                <a:xfrm flipV="1">
                  <a:off x="7491083" y="4324698"/>
                  <a:ext cx="301804" cy="22812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13" name="Rectangle 412"/>
                <p:cNvSpPr/>
                <p:nvPr/>
              </p:nvSpPr>
              <p:spPr bwMode="auto">
                <a:xfrm>
                  <a:off x="7360685" y="4245430"/>
                  <a:ext cx="1012607" cy="668556"/>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72" name="Group 420"/>
              <p:cNvGrpSpPr/>
              <p:nvPr/>
            </p:nvGrpSpPr>
            <p:grpSpPr>
              <a:xfrm>
                <a:off x="6464155" y="4400921"/>
                <a:ext cx="492073" cy="800007"/>
                <a:chOff x="6333207" y="4349362"/>
                <a:chExt cx="485772" cy="812446"/>
              </a:xfrm>
            </p:grpSpPr>
            <p:sp>
              <p:nvSpPr>
                <p:cNvPr id="417" name="Oval 416"/>
                <p:cNvSpPr/>
                <p:nvPr/>
              </p:nvSpPr>
              <p:spPr bwMode="auto">
                <a:xfrm>
                  <a:off x="6631652" y="4755558"/>
                  <a:ext cx="187327" cy="1471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8" name="Oval 417"/>
                <p:cNvSpPr/>
                <p:nvPr/>
              </p:nvSpPr>
              <p:spPr bwMode="auto">
                <a:xfrm>
                  <a:off x="6577389" y="4349362"/>
                  <a:ext cx="187327" cy="1471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9" name="Oval 418"/>
                <p:cNvSpPr/>
                <p:nvPr/>
              </p:nvSpPr>
              <p:spPr bwMode="auto">
                <a:xfrm>
                  <a:off x="6599161" y="5014609"/>
                  <a:ext cx="187327" cy="1471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0" name="Oval 419"/>
                <p:cNvSpPr/>
                <p:nvPr/>
              </p:nvSpPr>
              <p:spPr bwMode="auto">
                <a:xfrm>
                  <a:off x="6333207" y="4546139"/>
                  <a:ext cx="187327" cy="1471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423" name="Straight Connector 422"/>
              <p:cNvCxnSpPr>
                <a:endCxn id="419" idx="2"/>
              </p:cNvCxnSpPr>
              <p:nvPr/>
            </p:nvCxnSpPr>
            <p:spPr bwMode="auto">
              <a:xfrm>
                <a:off x="6562476" y="4680220"/>
                <a:ext cx="171083" cy="44823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420" idx="7"/>
                <a:endCxn id="418" idx="3"/>
              </p:cNvCxnSpPr>
              <p:nvPr/>
            </p:nvCxnSpPr>
            <p:spPr bwMode="auto">
              <a:xfrm flipV="1">
                <a:off x="6626126" y="4524637"/>
                <a:ext cx="113172" cy="912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420" idx="6"/>
                <a:endCxn id="417" idx="1"/>
              </p:cNvCxnSpPr>
              <p:nvPr/>
            </p:nvCxnSpPr>
            <p:spPr bwMode="auto">
              <a:xfrm>
                <a:off x="6653915" y="4667158"/>
                <a:ext cx="140350" cy="15496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419" idx="0"/>
                <a:endCxn id="417" idx="4"/>
              </p:cNvCxnSpPr>
              <p:nvPr/>
            </p:nvCxnSpPr>
            <p:spPr bwMode="auto">
              <a:xfrm flipV="1">
                <a:off x="6828438" y="4945841"/>
                <a:ext cx="32917" cy="11013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a:stCxn id="417" idx="0"/>
                <a:endCxn id="418" idx="4"/>
              </p:cNvCxnSpPr>
              <p:nvPr/>
            </p:nvCxnSpPr>
            <p:spPr bwMode="auto">
              <a:xfrm flipH="1" flipV="1">
                <a:off x="6806388" y="4545864"/>
                <a:ext cx="54967" cy="25503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419" idx="6"/>
                <a:endCxn id="336" idx="2"/>
              </p:cNvCxnSpPr>
              <p:nvPr/>
            </p:nvCxnSpPr>
            <p:spPr bwMode="auto">
              <a:xfrm>
                <a:off x="6923316" y="5128453"/>
                <a:ext cx="172227" cy="19265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9" name="Rectangle 448"/>
              <p:cNvSpPr/>
              <p:nvPr/>
            </p:nvSpPr>
            <p:spPr bwMode="auto">
              <a:xfrm>
                <a:off x="6444252" y="4310744"/>
                <a:ext cx="557441" cy="940524"/>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65" name="Oval 464"/>
            <p:cNvSpPr/>
            <p:nvPr/>
          </p:nvSpPr>
          <p:spPr bwMode="auto">
            <a:xfrm>
              <a:off x="6721075" y="5631455"/>
              <a:ext cx="187326" cy="14565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66" name="Straight Connector 465"/>
            <p:cNvCxnSpPr>
              <a:stCxn id="465" idx="6"/>
              <a:endCxn id="342" idx="3"/>
            </p:cNvCxnSpPr>
            <p:nvPr/>
          </p:nvCxnSpPr>
          <p:spPr bwMode="auto">
            <a:xfrm flipV="1">
              <a:off x="6908401" y="5665224"/>
              <a:ext cx="214575" cy="390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344" idx="4"/>
              <a:endCxn id="343" idx="7"/>
            </p:cNvCxnSpPr>
            <p:nvPr/>
          </p:nvCxnSpPr>
          <p:spPr bwMode="auto">
            <a:xfrm flipH="1">
              <a:off x="8191428" y="5612407"/>
              <a:ext cx="121095" cy="1685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3" name="Rounded Rectangular Callout 232"/>
          <p:cNvSpPr/>
          <p:nvPr/>
        </p:nvSpPr>
        <p:spPr>
          <a:xfrm>
            <a:off x="304721" y="1540728"/>
            <a:ext cx="2437765" cy="1143000"/>
          </a:xfrm>
          <a:prstGeom prst="wedgeRoundRectCallout">
            <a:avLst>
              <a:gd name="adj1" fmla="val 34106"/>
              <a:gd name="adj2" fmla="val 81965"/>
              <a:gd name="adj3" fmla="val 16667"/>
            </a:avLst>
          </a:prstGeom>
          <a:noFill/>
          <a:ln w="31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17" rIns="9144" bIns="45717" numCol="1" spcCol="0" rtlCol="0" fromWordArt="0" anchor="ctr" anchorCtr="0" forceAA="0" compatLnSpc="1">
            <a:prstTxWarp prst="textNoShape">
              <a:avLst/>
            </a:prstTxWarp>
            <a:noAutofit/>
          </a:bodyPr>
          <a:lstStyle/>
          <a:p>
            <a:pPr>
              <a:lnSpc>
                <a:spcPct val="90000"/>
              </a:lnSpc>
            </a:pPr>
            <a:r>
              <a:rPr lang="en-US" sz="1600" dirty="0" smtClean="0">
                <a:solidFill>
                  <a:srgbClr val="FF0000"/>
                </a:solidFill>
              </a:rPr>
              <a:t>Recommend the most </a:t>
            </a:r>
            <a:r>
              <a:rPr lang="en-US" sz="1600" i="1" dirty="0" smtClean="0">
                <a:solidFill>
                  <a:srgbClr val="FF0000"/>
                </a:solidFill>
              </a:rPr>
              <a:t>similar</a:t>
            </a:r>
            <a:r>
              <a:rPr lang="en-US" sz="1600" dirty="0" smtClean="0">
                <a:solidFill>
                  <a:srgbClr val="FF0000"/>
                </a:solidFill>
              </a:rPr>
              <a:t> item purchased by </a:t>
            </a:r>
            <a:r>
              <a:rPr lang="en-US" sz="1600" i="1" dirty="0" smtClean="0">
                <a:solidFill>
                  <a:srgbClr val="FF0000"/>
                </a:solidFill>
              </a:rPr>
              <a:t>similar</a:t>
            </a:r>
            <a:r>
              <a:rPr lang="en-US" sz="1600" dirty="0" smtClean="0">
                <a:solidFill>
                  <a:srgbClr val="FF0000"/>
                </a:solidFill>
              </a:rPr>
              <a:t> people</a:t>
            </a:r>
            <a:endParaRPr lang="en-US" sz="1600" dirty="0">
              <a:solidFill>
                <a:srgbClr val="FF0000"/>
              </a:solidFill>
            </a:endParaRPr>
          </a:p>
        </p:txBody>
      </p:sp>
      <p:sp>
        <p:nvSpPr>
          <p:cNvPr id="234" name="Rounded Rectangular Callout 233"/>
          <p:cNvSpPr/>
          <p:nvPr/>
        </p:nvSpPr>
        <p:spPr>
          <a:xfrm>
            <a:off x="3250353" y="1498600"/>
            <a:ext cx="2437765" cy="1143000"/>
          </a:xfrm>
          <a:prstGeom prst="wedgeRoundRectCallout">
            <a:avLst>
              <a:gd name="adj1" fmla="val 34106"/>
              <a:gd name="adj2" fmla="val 81965"/>
              <a:gd name="adj3" fmla="val 16667"/>
            </a:avLst>
          </a:prstGeom>
          <a:noFill/>
          <a:ln w="31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17" rIns="9144" bIns="45717" numCol="1" spcCol="0" rtlCol="0" fromWordArt="0" anchor="ctr" anchorCtr="0" forceAA="0" compatLnSpc="1">
            <a:prstTxWarp prst="textNoShape">
              <a:avLst/>
            </a:prstTxWarp>
            <a:noAutofit/>
          </a:bodyPr>
          <a:lstStyle/>
          <a:p>
            <a:pPr>
              <a:lnSpc>
                <a:spcPct val="90000"/>
              </a:lnSpc>
            </a:pPr>
            <a:r>
              <a:rPr lang="en-US" sz="1600" dirty="0" smtClean="0">
                <a:solidFill>
                  <a:srgbClr val="FF0000"/>
                </a:solidFill>
              </a:rPr>
              <a:t>Find out people that are </a:t>
            </a:r>
            <a:r>
              <a:rPr lang="en-US" sz="1600" i="1" dirty="0" smtClean="0">
                <a:solidFill>
                  <a:srgbClr val="FF0000"/>
                </a:solidFill>
              </a:rPr>
              <a:t>central</a:t>
            </a:r>
            <a:r>
              <a:rPr lang="en-US" sz="1600" dirty="0" smtClean="0">
                <a:solidFill>
                  <a:srgbClr val="FF0000"/>
                </a:solidFill>
              </a:rPr>
              <a:t> in the given network – e.g. influencer marketing</a:t>
            </a:r>
          </a:p>
        </p:txBody>
      </p:sp>
      <p:sp>
        <p:nvSpPr>
          <p:cNvPr id="235" name="Rounded Rectangular Callout 234"/>
          <p:cNvSpPr/>
          <p:nvPr/>
        </p:nvSpPr>
        <p:spPr>
          <a:xfrm>
            <a:off x="6094413" y="1498600"/>
            <a:ext cx="2437765" cy="1143000"/>
          </a:xfrm>
          <a:prstGeom prst="wedgeRoundRectCallout">
            <a:avLst>
              <a:gd name="adj1" fmla="val 34106"/>
              <a:gd name="adj2" fmla="val 81965"/>
              <a:gd name="adj3" fmla="val 16667"/>
            </a:avLst>
          </a:prstGeom>
          <a:noFill/>
          <a:ln w="31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17" rIns="9144" bIns="45717" numCol="1" spcCol="0" rtlCol="0" fromWordArt="0" anchor="ctr" anchorCtr="0" forceAA="0" compatLnSpc="1">
            <a:prstTxWarp prst="textNoShape">
              <a:avLst/>
            </a:prstTxWarp>
            <a:noAutofit/>
          </a:bodyPr>
          <a:lstStyle/>
          <a:p>
            <a:pPr>
              <a:lnSpc>
                <a:spcPct val="90000"/>
              </a:lnSpc>
            </a:pPr>
            <a:r>
              <a:rPr lang="en-US" sz="1600" dirty="0" smtClean="0">
                <a:solidFill>
                  <a:srgbClr val="FF0000"/>
                </a:solidFill>
              </a:rPr>
              <a:t>Identify group of people that are close to each other – e.g. target group marketing</a:t>
            </a:r>
            <a:endParaRPr lang="en-US" sz="1600" dirty="0">
              <a:solidFill>
                <a:srgbClr val="FF0000"/>
              </a:solidFill>
            </a:endParaRPr>
          </a:p>
        </p:txBody>
      </p:sp>
      <p:sp>
        <p:nvSpPr>
          <p:cNvPr id="236" name="Rounded Rectangular Callout 235"/>
          <p:cNvSpPr/>
          <p:nvPr/>
        </p:nvSpPr>
        <p:spPr>
          <a:xfrm>
            <a:off x="8938472" y="1498600"/>
            <a:ext cx="2437765" cy="1143000"/>
          </a:xfrm>
          <a:prstGeom prst="wedgeRoundRectCallout">
            <a:avLst>
              <a:gd name="adj1" fmla="val 34106"/>
              <a:gd name="adj2" fmla="val 81965"/>
              <a:gd name="adj3" fmla="val 16667"/>
            </a:avLst>
          </a:prstGeom>
          <a:noFill/>
          <a:ln w="31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17" rIns="9144" bIns="45717" numCol="1" spcCol="0" rtlCol="0" fromWordArt="0" anchor="ctr" anchorCtr="0" forceAA="0" compatLnSpc="1">
            <a:prstTxWarp prst="textNoShape">
              <a:avLst/>
            </a:prstTxWarp>
            <a:noAutofit/>
          </a:bodyPr>
          <a:lstStyle/>
          <a:p>
            <a:pPr>
              <a:lnSpc>
                <a:spcPct val="90000"/>
              </a:lnSpc>
            </a:pPr>
            <a:r>
              <a:rPr lang="en-US" sz="1600" dirty="0" smtClean="0">
                <a:solidFill>
                  <a:srgbClr val="FF0000"/>
                </a:solidFill>
              </a:rPr>
              <a:t>Find out all the sets of entities that match to the given pattern – e.g. fraud detection</a:t>
            </a:r>
            <a:endParaRPr lang="en-US" sz="1600" dirty="0">
              <a:solidFill>
                <a:srgbClr val="FF0000"/>
              </a:solidFill>
            </a:endParaRPr>
          </a:p>
        </p:txBody>
      </p:sp>
      <p:grpSp>
        <p:nvGrpSpPr>
          <p:cNvPr id="173" name="Group 124"/>
          <p:cNvGrpSpPr/>
          <p:nvPr/>
        </p:nvGrpSpPr>
        <p:grpSpPr>
          <a:xfrm>
            <a:off x="10766795" y="4089399"/>
            <a:ext cx="645717" cy="609600"/>
            <a:chOff x="7696200" y="2343150"/>
            <a:chExt cx="847725" cy="723900"/>
          </a:xfrm>
        </p:grpSpPr>
        <p:sp>
          <p:nvSpPr>
            <p:cNvPr id="238" name="Rectangle 237"/>
            <p:cNvSpPr/>
            <p:nvPr/>
          </p:nvSpPr>
          <p:spPr>
            <a:xfrm>
              <a:off x="7696200" y="2343150"/>
              <a:ext cx="847725" cy="723900"/>
            </a:xfrm>
            <a:prstGeom prst="rect">
              <a:avLst/>
            </a:prstGeom>
            <a:solidFill>
              <a:schemeClr val="bg1"/>
            </a:solidFill>
            <a:ln w="9525">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500" dirty="0"/>
            </a:p>
          </p:txBody>
        </p:sp>
        <p:grpSp>
          <p:nvGrpSpPr>
            <p:cNvPr id="174" name="Group 118"/>
            <p:cNvGrpSpPr/>
            <p:nvPr/>
          </p:nvGrpSpPr>
          <p:grpSpPr>
            <a:xfrm>
              <a:off x="7781925" y="2457450"/>
              <a:ext cx="685800" cy="552450"/>
              <a:chOff x="7543800" y="1962150"/>
              <a:chExt cx="685800" cy="552450"/>
            </a:xfrm>
          </p:grpSpPr>
          <p:sp>
            <p:nvSpPr>
              <p:cNvPr id="242" name="Oval 241"/>
              <p:cNvSpPr/>
              <p:nvPr/>
            </p:nvSpPr>
            <p:spPr>
              <a:xfrm>
                <a:off x="7543800" y="1962150"/>
                <a:ext cx="228600" cy="2286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500" dirty="0"/>
              </a:p>
            </p:txBody>
          </p:sp>
          <p:sp>
            <p:nvSpPr>
              <p:cNvPr id="243" name="Oval 242"/>
              <p:cNvSpPr/>
              <p:nvPr/>
            </p:nvSpPr>
            <p:spPr>
              <a:xfrm>
                <a:off x="8001000" y="1962150"/>
                <a:ext cx="228600" cy="2286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500" dirty="0"/>
              </a:p>
            </p:txBody>
          </p:sp>
          <p:cxnSp>
            <p:nvCxnSpPr>
              <p:cNvPr id="244" name="Straight Connector 243"/>
              <p:cNvCxnSpPr>
                <a:stCxn id="242" idx="6"/>
                <a:endCxn id="243" idx="2"/>
              </p:cNvCxnSpPr>
              <p:nvPr/>
            </p:nvCxnSpPr>
            <p:spPr>
              <a:xfrm>
                <a:off x="7772400" y="2076450"/>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46" name="Oval 245"/>
              <p:cNvSpPr/>
              <p:nvPr/>
            </p:nvSpPr>
            <p:spPr>
              <a:xfrm>
                <a:off x="8001000" y="2266950"/>
                <a:ext cx="228600" cy="2286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500" dirty="0"/>
              </a:p>
            </p:txBody>
          </p:sp>
          <p:sp>
            <p:nvSpPr>
              <p:cNvPr id="247" name="Oval 246"/>
              <p:cNvSpPr/>
              <p:nvPr/>
            </p:nvSpPr>
            <p:spPr>
              <a:xfrm>
                <a:off x="7553325" y="2286000"/>
                <a:ext cx="228600" cy="2286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500" dirty="0"/>
              </a:p>
            </p:txBody>
          </p:sp>
          <p:cxnSp>
            <p:nvCxnSpPr>
              <p:cNvPr id="248" name="Straight Connector 247"/>
              <p:cNvCxnSpPr>
                <a:stCxn id="242" idx="5"/>
                <a:endCxn id="246" idx="2"/>
              </p:cNvCxnSpPr>
              <p:nvPr/>
            </p:nvCxnSpPr>
            <p:spPr>
              <a:xfrm>
                <a:off x="7738922" y="2157272"/>
                <a:ext cx="262078" cy="22397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47" idx="7"/>
                <a:endCxn id="243" idx="3"/>
              </p:cNvCxnSpPr>
              <p:nvPr/>
            </p:nvCxnSpPr>
            <p:spPr>
              <a:xfrm flipV="1">
                <a:off x="7748447" y="2157272"/>
                <a:ext cx="286031" cy="1622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46" idx="0"/>
                <a:endCxn id="243" idx="4"/>
              </p:cNvCxnSpPr>
              <p:nvPr/>
            </p:nvCxnSpPr>
            <p:spPr>
              <a:xfrm flipV="1">
                <a:off x="8115300" y="2190750"/>
                <a:ext cx="0" cy="7620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47" idx="0"/>
                <a:endCxn id="242" idx="4"/>
              </p:cNvCxnSpPr>
              <p:nvPr/>
            </p:nvCxnSpPr>
            <p:spPr>
              <a:xfrm flipH="1" flipV="1">
                <a:off x="7658100" y="2190750"/>
                <a:ext cx="9525" cy="9525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75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blinds(horizontal)">
                                      <p:cBhvr>
                                        <p:cTn id="10" dur="500"/>
                                        <p:tgtEl>
                                          <p:spTgt spid="23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0"/>
                                        </p:tgtEl>
                                        <p:attrNameLst>
                                          <p:attrName>style.visibility</p:attrName>
                                        </p:attrNameLst>
                                      </p:cBhvr>
                                      <p:to>
                                        <p:strVal val="visible"/>
                                      </p:to>
                                    </p:set>
                                    <p:animEffect transition="in" filter="blinds(horizontal)">
                                      <p:cBhvr>
                                        <p:cTn id="15" dur="500"/>
                                        <p:tgtEl>
                                          <p:spTgt spid="16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5"/>
                                        </p:tgtEl>
                                        <p:attrNameLst>
                                          <p:attrName>style.visibility</p:attrName>
                                        </p:attrNameLst>
                                      </p:cBhvr>
                                      <p:to>
                                        <p:strVal val="visible"/>
                                      </p:to>
                                    </p:set>
                                    <p:animEffect transition="in" filter="blinds(horizontal)">
                                      <p:cBhvr>
                                        <p:cTn id="18" dur="500"/>
                                        <p:tgtEl>
                                          <p:spTgt spid="23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6"/>
                                        </p:tgtEl>
                                        <p:attrNameLst>
                                          <p:attrName>style.visibility</p:attrName>
                                        </p:attrNameLst>
                                      </p:cBhvr>
                                      <p:to>
                                        <p:strVal val="visible"/>
                                      </p:to>
                                    </p:set>
                                    <p:animEffect transition="in" filter="blinds(horizontal)">
                                      <p:cBhvr>
                                        <p:cTn id="23" dur="500"/>
                                        <p:tgtEl>
                                          <p:spTgt spid="236"/>
                                        </p:tgtEl>
                                      </p:cBhvr>
                                    </p:animEffect>
                                  </p:childTnLst>
                                </p:cTn>
                              </p:par>
                              <p:par>
                                <p:cTn id="24" presetID="3" presetClass="entr" presetSubtype="1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linds(horizontal)">
                                      <p:cBhvr>
                                        <p:cTn id="26" dur="500"/>
                                        <p:tgtEl>
                                          <p:spTgt spid="57"/>
                                        </p:tgtEl>
                                      </p:cBhvr>
                                    </p:animEffect>
                                  </p:childTnLst>
                                </p:cTn>
                              </p:par>
                              <p:par>
                                <p:cTn id="27" presetID="3" presetClass="entr" presetSubtype="1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blinds(horizontal)">
                                      <p:cBhvr>
                                        <p:cTn id="29"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5-150622">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Oracle-16x9-2015-150622.potx</Template>
  <TotalTime>20066</TotalTime>
  <Words>4251</Words>
  <Application>Microsoft Macintosh PowerPoint</Application>
  <PresentationFormat>Custom</PresentationFormat>
  <Paragraphs>610</Paragraphs>
  <Slides>50</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Avenir Heavy</vt:lpstr>
      <vt:lpstr>Avenir Medium</vt:lpstr>
      <vt:lpstr>Calibri</vt:lpstr>
      <vt:lpstr>Courier</vt:lpstr>
      <vt:lpstr>Courier New</vt:lpstr>
      <vt:lpstr>Helvetica</vt:lpstr>
      <vt:lpstr>ＭＳ Ｐゴシック</vt:lpstr>
      <vt:lpstr>MS Reference Sans Serif</vt:lpstr>
      <vt:lpstr>Times New Roman</vt:lpstr>
      <vt:lpstr>Wingdings</vt:lpstr>
      <vt:lpstr>맑은 고딕</vt:lpstr>
      <vt:lpstr>Arial</vt:lpstr>
      <vt:lpstr>Oracle-16x9-2015-150622</vt:lpstr>
      <vt:lpstr>PowerPoint Presentation</vt:lpstr>
      <vt:lpstr>Oracle’s Spatial and Graph Strategy</vt:lpstr>
      <vt:lpstr>Big Data Platform</vt:lpstr>
      <vt:lpstr>Graph and Spatial Analysis – It is about relationships</vt:lpstr>
      <vt:lpstr>Big Data Spatial and Graph</vt:lpstr>
      <vt:lpstr>Oracle Big Data Spatial and Graph (BDSG)</vt:lpstr>
      <vt:lpstr>Graph Analysis</vt:lpstr>
      <vt:lpstr>Who is most important?  There Are Lots of Answers.</vt:lpstr>
      <vt:lpstr>What Big Data problems can Graphs address?</vt:lpstr>
      <vt:lpstr>Modeling and Analyzing The Internet of Things</vt:lpstr>
      <vt:lpstr>Modeling and Analyzing The Internet of Things</vt:lpstr>
      <vt:lpstr>Big Data Spatial and Graph</vt:lpstr>
      <vt:lpstr>Big Data Graph Architecture</vt:lpstr>
      <vt:lpstr>Scales to Trillions of Edges</vt:lpstr>
      <vt:lpstr>In-Memory Analyst</vt:lpstr>
      <vt:lpstr>Multiple Interfaces for Many Kinds of Users</vt:lpstr>
      <vt:lpstr>35 Graph Functions</vt:lpstr>
      <vt:lpstr>Coding Graph Analysis Can Be Complicated</vt:lpstr>
      <vt:lpstr>Importance as Degree Centrality</vt:lpstr>
      <vt:lpstr>Degree Centrality in Big Data Graph</vt:lpstr>
      <vt:lpstr>Importance as Page Rank</vt:lpstr>
      <vt:lpstr>Page Rank in Big Data Graph</vt:lpstr>
      <vt:lpstr>Importance as “Between-ness”</vt:lpstr>
      <vt:lpstr>Betweenness Centrality in Big Data Graph</vt:lpstr>
      <vt:lpstr>Communities Are Just Special Subgraphs</vt:lpstr>
      <vt:lpstr>Community Detection in Big Data Graph</vt:lpstr>
      <vt:lpstr>Differentiators -- Graph</vt:lpstr>
      <vt:lpstr>Big Data Spatial and Graph</vt:lpstr>
      <vt:lpstr>Motivation for Oracle Big Data Spatial</vt:lpstr>
      <vt:lpstr>What problems can Big Data Spatial analysis address?</vt:lpstr>
      <vt:lpstr>Data Harmonization:  Linking information by location</vt:lpstr>
      <vt:lpstr>Use Case:  Linking Information by Location Insurance Industry </vt:lpstr>
      <vt:lpstr>What features does Big Data Spatial have?</vt:lpstr>
      <vt:lpstr>PowerPoint Presentation</vt:lpstr>
      <vt:lpstr>Vector Data Processing API Functions</vt:lpstr>
      <vt:lpstr>Data Categorization Services</vt:lpstr>
      <vt:lpstr>Spatial Index for Spatial Queries</vt:lpstr>
      <vt:lpstr>How is Spatial Indexing used ?</vt:lpstr>
      <vt:lpstr>Spatial Server Console </vt:lpstr>
      <vt:lpstr>Big Data Spatial and Graph Spatial Vector Processing Framework</vt:lpstr>
      <vt:lpstr>Image Server</vt:lpstr>
      <vt:lpstr>Big Data Spatial and Graph Spatial Raster Processing Framework</vt:lpstr>
      <vt:lpstr>Why Spatial and Graph Together? </vt:lpstr>
      <vt:lpstr>PowerPoint Presentation</vt:lpstr>
      <vt:lpstr>PowerPoint Presentation</vt:lpstr>
      <vt:lpstr>GeoSocial Analysis Use Cases: “Nearest Friends”</vt:lpstr>
      <vt:lpstr>The Spatial &amp; Graph User Community</vt:lpstr>
      <vt:lpstr>Oracle Spatial Summit at BIWA 2016 Jan. 26-28  |  Oracle HQ Conference Center  Business Intelligence, Warehousing, and Analytics + Spatial &amp; Graph IOUG Special Interest Groups (SIGs)  *Register by November 15th for Early Bird rates  *Final Call for Speaker Abstracts – Submit by November 2  www.biwasummit.org    </vt:lpstr>
      <vt:lpstr>Q&amp;A</vt:lpstr>
      <vt:lpstr>PowerPoint Presentation</vt:lpstr>
    </vt:vector>
  </TitlesOfParts>
  <Company>Oracle</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Microsoft Office User</cp:lastModifiedBy>
  <cp:revision>556</cp:revision>
  <cp:lastPrinted>2015-07-17T17:49:18Z</cp:lastPrinted>
  <dcterms:created xsi:type="dcterms:W3CDTF">2015-12-02T01:03:08Z</dcterms:created>
  <dcterms:modified xsi:type="dcterms:W3CDTF">2017-05-22T17:36:01Z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DISdDocName">
    <vt:lpwstr>CNT2455593</vt:lpwstr>
  </property>
  <property fmtid="{D5CDD505-2E9C-101B-9397-08002B2CF9AE}" pid="6" name="DISProperties">
    <vt:lpwstr>DISdDocName,DIScgiUrl,DISdUser,DISdID,DISidcName,DISTaskPaneUrl</vt:lpwstr>
  </property>
  <property fmtid="{D5CDD505-2E9C-101B-9397-08002B2CF9AE}" pid="7" name="DIScgiUrl">
    <vt:lpwstr>http://content.oracle.com/content/idcplg</vt:lpwstr>
  </property>
  <property fmtid="{D5CDD505-2E9C-101B-9397-08002B2CF9AE}" pid="8" name="DISdUser">
    <vt:lpwstr>anonymous</vt:lpwstr>
  </property>
  <property fmtid="{D5CDD505-2E9C-101B-9397-08002B2CF9AE}" pid="9" name="DISdID">
    <vt:lpwstr>6167550</vt:lpwstr>
  </property>
  <property fmtid="{D5CDD505-2E9C-101B-9397-08002B2CF9AE}" pid="10" name="DISidcName">
    <vt:lpwstr>sites_contrib_prod</vt:lpwstr>
  </property>
  <property fmtid="{D5CDD505-2E9C-101B-9397-08002B2CF9AE}" pid="11" name="DISTaskPaneUrl">
    <vt:lpwstr>http://content.oracle.com/content/idcplg?IdcService=DESKTOP_DOC_INFO&amp;dDocName=CNT2455593&amp;dID=6167550&amp;ClientControlled=DocMan,taskpane&amp;coreContentOnly=1</vt:lpwstr>
  </property>
</Properties>
</file>